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6" r:id="rId4"/>
    <p:sldId id="259" r:id="rId5"/>
    <p:sldId id="277" r:id="rId6"/>
    <p:sldId id="278" r:id="rId7"/>
    <p:sldId id="283" r:id="rId8"/>
    <p:sldId id="276" r:id="rId9"/>
    <p:sldId id="260" r:id="rId10"/>
    <p:sldId id="264" r:id="rId11"/>
    <p:sldId id="261" r:id="rId12"/>
    <p:sldId id="279" r:id="rId13"/>
    <p:sldId id="262" r:id="rId14"/>
    <p:sldId id="267" r:id="rId15"/>
    <p:sldId id="280" r:id="rId16"/>
    <p:sldId id="281" r:id="rId17"/>
    <p:sldId id="282" r:id="rId18"/>
    <p:sldId id="268" r:id="rId19"/>
    <p:sldId id="263" r:id="rId20"/>
    <p:sldId id="269" r:id="rId21"/>
    <p:sldId id="285" r:id="rId22"/>
    <p:sldId id="270" r:id="rId23"/>
    <p:sldId id="265" r:id="rId24"/>
    <p:sldId id="266" r:id="rId25"/>
    <p:sldId id="272" r:id="rId26"/>
    <p:sldId id="284" r:id="rId27"/>
    <p:sldId id="273" r:id="rId28"/>
    <p:sldId id="271" r:id="rId29"/>
    <p:sldId id="274" r:id="rId30"/>
    <p:sldId id="275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AEE"/>
    <a:srgbClr val="03ADDB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25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98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793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277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565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200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54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854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894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951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91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9605-EBF4-4462-BD54-D44C91992158}" type="datetimeFigureOut">
              <a:rPr lang="es-CO" smtClean="0"/>
              <a:pPr/>
              <a:t>28/11/2022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2F2BB-3E93-4C55-996F-436DEE906DD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048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7FE40C-FA20-EA46-D7F1-1066EBCB1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6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7588" y="1110545"/>
            <a:ext cx="54000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Personeros </a:t>
            </a:r>
          </a:p>
          <a:p>
            <a:pPr algn="ctr"/>
            <a:r>
              <a:rPr lang="es-CO" sz="4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Estudiantiles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17588" y="2577865"/>
            <a:ext cx="5678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el período comprendido entre Noviembre 2021 a Octubre 2022, posesionamos a 25 Personeros Estudiantiles.</a:t>
            </a:r>
            <a:endParaRPr lang="es-CO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\\srv-pi-fs01\Publica\COMUNICACIONES\2022\Fotos\3 Marzo\1 de marzo - posesiones\IMG_20220301_0831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4372" y="1500378"/>
            <a:ext cx="5400040" cy="303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47" y="590401"/>
            <a:ext cx="6281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4BAEE"/>
                </a:solidFill>
                <a:latin typeface="Arial Black" panose="020B0A04020102020204" pitchFamily="34" charset="0"/>
              </a:rPr>
              <a:t>Concurso de Oratoria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3826" y="1437767"/>
            <a:ext cx="62815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la presente anualidad realizamos el Concurso de Oratoria en su versión No. 24 “Tu lenguaje y expresión, creadores de mundos”, contando con la participación de 586 alumnos, realizando 24 capacitaciones, con el fin de fortalecer sus habilidades en este arte.</a:t>
            </a:r>
          </a:p>
        </p:txBody>
      </p:sp>
      <p:pic>
        <p:nvPicPr>
          <p:cNvPr id="5" name="4 Imagen" descr="\\srv-pi-fs01\Publica\COMUNICACIONES\2022\Fotos\3 Marzo\02 de marzo - Apertura Oratoria\20220302_1424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235684" y="471133"/>
            <a:ext cx="3604593" cy="2811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CCF826BC-35A0-FE4C-2800-A28401B1F98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8" b="12372"/>
          <a:stretch/>
        </p:blipFill>
        <p:spPr bwMode="auto">
          <a:xfrm>
            <a:off x="7235685" y="3614530"/>
            <a:ext cx="3604593" cy="1802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3321" y="1412759"/>
            <a:ext cx="5844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Concurso de Oratoria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1953" y="2182505"/>
            <a:ext cx="67975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el Concurso de Oratoria Regional 2022, logramos obtener el primer puesto en la Categoría Superior con la participante </a:t>
            </a:r>
            <a:r>
              <a:rPr lang="es-CO" sz="2600" b="1" dirty="0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Dainis</a:t>
            </a:r>
            <a:r>
              <a:rPr lang="es-CO" sz="26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Márquez Hidalgo, quien nos representó en el Concurso Nacional de Oratoria, logrando el primer lugar y la representación internacional.</a:t>
            </a:r>
          </a:p>
          <a:p>
            <a:endParaRPr lang="es-CO" sz="26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s-CO" sz="26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5 Imagen" descr="\\srv-pi-fs01\Publica\COMUNICACIONES\2022\Fotos\11 Noviembre\17 ganadoras departamental oratoria\IMG_5115.JPG"/>
          <p:cNvPicPr/>
          <p:nvPr/>
        </p:nvPicPr>
        <p:blipFill rotWithShape="1">
          <a:blip r:embed="rId3" cstate="print"/>
          <a:srcRect l="14263" r="13341"/>
          <a:stretch/>
        </p:blipFill>
        <p:spPr bwMode="auto">
          <a:xfrm>
            <a:off x="7019491" y="1412759"/>
            <a:ext cx="4664765" cy="3618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8798" y="1150111"/>
            <a:ext cx="59235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Intervención en</a:t>
            </a:r>
          </a:p>
          <a:p>
            <a:pPr algn="ctr"/>
            <a:r>
              <a:rPr lang="es-CO" sz="4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Asuntos Escolares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9256" y="2617157"/>
            <a:ext cx="59230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Durante este período hemos realizado 41 intervenciones a Instituciones Públicas y Privadas adscritas a la Personería Municipal de Itagüí.</a:t>
            </a:r>
          </a:p>
        </p:txBody>
      </p:sp>
      <p:pic>
        <p:nvPicPr>
          <p:cNvPr id="4" name="3 Imagen" descr="\\srv-pi-fs01\Publica\COMUNICACIONES\2022\Fotos\11 Noviembre\02 Fotos colegio el concejo\20221102_125113.jpg"/>
          <p:cNvPicPr/>
          <p:nvPr/>
        </p:nvPicPr>
        <p:blipFill rotWithShape="1">
          <a:blip r:embed="rId4" cstate="print"/>
          <a:srcRect b="33850"/>
          <a:stretch/>
        </p:blipFill>
        <p:spPr bwMode="auto">
          <a:xfrm rot="10800000">
            <a:off x="6612515" y="1811831"/>
            <a:ext cx="5221675" cy="3244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28860" y="921217"/>
            <a:ext cx="6919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Protección a la</a:t>
            </a:r>
          </a:p>
          <a:p>
            <a:pPr algn="ctr"/>
            <a:r>
              <a:rPr lang="es-CO" sz="36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Población Vulnerable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69459" y="2440028"/>
            <a:ext cx="59230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Nuestras acciones están encaminadas a salvaguardar a la población vulnerable, en este caso, a las personas de la tercera edad con la población del adulto mayor.</a:t>
            </a:r>
          </a:p>
        </p:txBody>
      </p:sp>
      <p:pic>
        <p:nvPicPr>
          <p:cNvPr id="5" name="4 Imagen" descr="\\srv-pi-fs01\Publica\COMUNICACIONES\2022\Fotos\8 Agosto\25 agosto - ADULTO MAYOR\20220825_095521.jpg"/>
          <p:cNvPicPr/>
          <p:nvPr/>
        </p:nvPicPr>
        <p:blipFill rotWithShape="1">
          <a:blip r:embed="rId3" cstate="print"/>
          <a:srcRect b="13231"/>
          <a:stretch/>
        </p:blipFill>
        <p:spPr bwMode="auto">
          <a:xfrm rot="10800000">
            <a:off x="6422959" y="1603512"/>
            <a:ext cx="5400040" cy="351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8798" y="375413"/>
            <a:ext cx="5923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Protección a las Víctimas del Conflicto Armado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9766" y="2322868"/>
            <a:ext cx="61377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Ley 1448 de 2011 faculta a las Personerías para apoyar y acompañar a las víctimas del conflicto armado colombiano.</a:t>
            </a:r>
          </a:p>
          <a:p>
            <a:endParaRPr lang="es-CO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el período noviembre 2021 a octubre 2022, hemos asesorado y recepcionado 322 declaraciones por hechos victimizantes.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7" r="10153"/>
          <a:stretch/>
        </p:blipFill>
        <p:spPr bwMode="auto">
          <a:xfrm>
            <a:off x="7103165" y="1470803"/>
            <a:ext cx="4333112" cy="391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5867" y="824840"/>
            <a:ext cx="6211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Mesa de Participación de Víctimas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2230" y="2062842"/>
            <a:ext cx="62117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Desde la Delegatura de Derechos Humanos, durante esta vigencia hemos acompañado, asesorado y participado en la Secretaría Técnica de la Mesa Efectiva de Participación de Víctimas, realizando 69 actividades en este proceso.</a:t>
            </a:r>
          </a:p>
        </p:txBody>
      </p:sp>
      <p:pic>
        <p:nvPicPr>
          <p:cNvPr id="5" name="4 Imagen" descr="\\srv-pi-fs01\Publica\COMUNICACIONES\2022\Fotos\11 Noviembre\18 Mesa de vicitmas Area Metropolitana\20221118_0904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443979" y="1425005"/>
            <a:ext cx="5400040" cy="4050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5F08E39-4186-D171-9DA5-07FE60FD4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5260" y="469784"/>
            <a:ext cx="60889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FFC000"/>
                </a:solidFill>
                <a:latin typeface="Arial Black" pitchFamily="34" charset="0"/>
              </a:rPr>
              <a:t>DELEGATURA </a:t>
            </a:r>
          </a:p>
          <a:p>
            <a:pPr algn="ctr"/>
            <a:r>
              <a:rPr lang="es-CO" sz="4000" b="1" dirty="0">
                <a:solidFill>
                  <a:srgbClr val="FFC000"/>
                </a:solidFill>
                <a:latin typeface="Arial Black" pitchFamily="34" charset="0"/>
              </a:rPr>
              <a:t>PENAL Y FAMILIA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10894" y="2634698"/>
            <a:ext cx="71628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Garantizar los Derechos Constitucionales de la sociedad, mediante la intervención permanente en los despachos judiciales y administrativos, conducentes a la protección y restablecimiento de los derechos humanos y fundamentales a través del ejercicio de los principios de la función pública, legalidad y debido proceso.</a:t>
            </a:r>
          </a:p>
        </p:txBody>
      </p:sp>
      <p:pic>
        <p:nvPicPr>
          <p:cNvPr id="5" name="4 Imagen" descr="\\SRV-PI-FS01\Publica\LISS DUARTE\EVIDENCIAS  FOTOGRAFICA 2022\OPERATIVO  2022-05-16 at 5.33.25 PM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9687" y="1131504"/>
            <a:ext cx="3276600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B2C7938-9445-F4C0-F99E-D764485E4F4C}"/>
              </a:ext>
            </a:extLst>
          </p:cNvPr>
          <p:cNvSpPr/>
          <p:nvPr/>
        </p:nvSpPr>
        <p:spPr>
          <a:xfrm>
            <a:off x="610894" y="2115913"/>
            <a:ext cx="7162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14407" y="922531"/>
            <a:ext cx="4386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  Ley de apoyo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1577" y="1916672"/>
            <a:ext cx="66678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Implementada y desarrollada bajo la Ley 1996 de 2019.</a:t>
            </a:r>
          </a:p>
          <a:p>
            <a:endParaRPr lang="es-CO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Durante el periodo noviembre 2021 a octubre 2022,realizamos 13 demandas ante los Juzgados de Familia y 61 valoraciones con el fin de que los jueces designen los apoyos requeridos para las personas con discapacidad.</a:t>
            </a:r>
          </a:p>
        </p:txBody>
      </p:sp>
      <p:pic>
        <p:nvPicPr>
          <p:cNvPr id="4" name="3 Imagen" descr="\\SRV-PI-FS01\Publica\LISS DUARTE\EVIDENCIAS  FOTOGRAFICA 2022\WhatsApp Image 2022-11-02 at 7.55.48 AM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1545" y="1630417"/>
            <a:ext cx="3950138" cy="3288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\\srv-pi-fs01\Publica\COMUNICACIONES\2022\RENDICION DE CUENTAS 2022\VIDEOS FINALES\LE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0241" y="845347"/>
            <a:ext cx="5842613" cy="38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7B12FE-DE89-2F03-25E0-6B0BA1D79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16834" y="971010"/>
            <a:ext cx="4426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>
                <a:solidFill>
                  <a:srgbClr val="FFC000"/>
                </a:solidFill>
                <a:latin typeface="Arial Black" panose="020B0A04020102020204" pitchFamily="34" charset="0"/>
              </a:rPr>
              <a:t>Ley 65 de 1993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45748" y="1916672"/>
            <a:ext cx="61703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Conocida como el Código Penitenciario, interviniendo y asistiendo en los dos centros penitenciarios del Municipio de Itagüí.</a:t>
            </a:r>
          </a:p>
          <a:p>
            <a:pPr algn="just"/>
            <a:endParaRPr lang="es-CO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función del Ministerio Publico en los consejos de disciplina, es velar y garantizar los derechos humanos de los PPL.  </a:t>
            </a:r>
          </a:p>
        </p:txBody>
      </p:sp>
      <p:pic>
        <p:nvPicPr>
          <p:cNvPr id="5" name="4 Imagen" descr="\\srv-pi-fs01\Publica\LISS DUARTE\EVIDENCIAS  FOTOGRAFICA 2022\CARACTERIZACIÓN  2022-05-16 at 5.20.45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2138" y="1354830"/>
            <a:ext cx="3878974" cy="37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DFD6AA-05EA-C96C-A6B2-8F72E9DDB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51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2251" y="422770"/>
            <a:ext cx="5742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FFC000"/>
                </a:solidFill>
                <a:latin typeface="Arial Black" pitchFamily="34" charset="0"/>
              </a:rPr>
              <a:t>DELEGATURA VIGILANCIA ADMINISTRATIVA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21554" y="2231982"/>
            <a:ext cx="57421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Objetivo:</a:t>
            </a:r>
          </a:p>
          <a:p>
            <a:pPr marL="0" lvl="1" algn="just"/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es-CO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Ejercer la función disciplinaria y de vigilancia administrativa, de oficio o a solicitud de parte, sobre hechos relacionados con la conducta desplegada por los servidores públicos del orden municipal o sus entes descentralizados en ejercicio de sus funciones.</a:t>
            </a:r>
            <a:endParaRPr lang="es-ES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s-CO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CO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\\srv-pi-fs01\Publica\COMUNICACIONES\2022\Fotos\9 Septiembre\14 de sep- capacitación fotodetección\20220914_102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370407" y="973061"/>
            <a:ext cx="5400040" cy="405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525380" y="553078"/>
            <a:ext cx="7175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Función </a:t>
            </a:r>
          </a:p>
          <a:p>
            <a:pPr algn="ctr"/>
            <a:r>
              <a:rPr lang="es-CO" sz="44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Disciplinaria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2943" y="2538237"/>
            <a:ext cx="62581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Delegatura para la Vigilancia Administrativa a la fecha tiene 32 procesos en investigación y 1 en indagación.</a:t>
            </a:r>
          </a:p>
        </p:txBody>
      </p:sp>
      <p:pic>
        <p:nvPicPr>
          <p:cNvPr id="5" name="4 Imagen" descr="\\srv-pi-fs01\Publica\COMUNICACIONES\2022\RENDICION DE CUENTAS 2022\VIDEOS FINALES\VIGILANCIA ADMINISTRATIVA\700 Acoso Laboral\FOTOS\F 7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54794" y="1214798"/>
            <a:ext cx="5400040" cy="4050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6750" y="704702"/>
            <a:ext cx="4253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 </a:t>
            </a:r>
            <a:r>
              <a:rPr lang="es-CO" sz="4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Acoso Laboral</a:t>
            </a:r>
          </a:p>
        </p:txBody>
      </p:sp>
      <p:sp>
        <p:nvSpPr>
          <p:cNvPr id="4" name="Rectángulo 2"/>
          <p:cNvSpPr/>
          <p:nvPr/>
        </p:nvSpPr>
        <p:spPr>
          <a:xfrm>
            <a:off x="420387" y="1874728"/>
            <a:ext cx="56009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la Delegatura para la Vigilancia Administrativa, se tiene como una de sus funciones recibir quejas de acoso laboral, las cuales están enmarcadas en la Ley 1010 de 2006 </a:t>
            </a:r>
          </a:p>
        </p:txBody>
      </p:sp>
      <p:pic>
        <p:nvPicPr>
          <p:cNvPr id="5" name="4 Imagen" descr="\\srv-pi-fs01\Publica\COMUNICACIONES\2022\RENDICION DE CUENTAS 2022\VIDEOS FINALES\VIGILANCIA ADMINISTRATIVA\700 Acoso Laboral\FOTOS\F 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371573" y="1058645"/>
            <a:ext cx="5400040" cy="4050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7452" y="538385"/>
            <a:ext cx="4987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Visitas de </a:t>
            </a:r>
          </a:p>
          <a:p>
            <a:pPr algn="ctr"/>
            <a:r>
              <a:rPr lang="es-CO" sz="4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Seguimiento y </a:t>
            </a:r>
          </a:p>
          <a:p>
            <a:pPr algn="ctr"/>
            <a:r>
              <a:rPr lang="es-CO" sz="4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Vigilancia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27452" y="2477377"/>
            <a:ext cx="54789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Delegatura de Vigilancia Administrativa, viene realizando seguimiento de manera aleatoria en diferentes instituciones educativas, en la entrega del PAE, en cualquiera de las dos modalidades,  con el fin de verificar: Calidad, fechas de vencimiento y medidas de bioseguridad.</a:t>
            </a:r>
            <a:endParaRPr lang="es-ES" sz="23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3 Imagen" descr="\\srv-pi-fs01\Publica\VIGILANCIA ADMINISTRATIVA\JORGE IVÁN ISAZA B\SEGIUMIENTOS ADMINISTRATIVOS\queja PAE intitucion educativa concejo de itagui\16464005370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764222"/>
            <a:ext cx="5848350" cy="3113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118E7B-CB94-05C0-8C46-08D566C73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3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2251" y="422770"/>
            <a:ext cx="5504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FFC000"/>
                </a:solidFill>
                <a:latin typeface="Arial Black" pitchFamily="34" charset="0"/>
              </a:rPr>
              <a:t>DELEGATURA DE DERECHOS COLECTIVOS Y DEL AMBIENTE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9392" y="3072348"/>
            <a:ext cx="589721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Objetivo</a:t>
            </a:r>
            <a:endParaRPr lang="es-CO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endParaRPr lang="es-CO" sz="2400" dirty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es-CO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Velar por la promoción, defensa y las garantías fundamentales de  los derechos colectivos y del ambiente de la comunidad </a:t>
            </a:r>
            <a:r>
              <a:rPr lang="es-CO" sz="24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Itagüiseña</a:t>
            </a:r>
            <a:r>
              <a:rPr lang="es-CO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s-CO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\\srv-pi-fs01\Publica\COMUNICACIONES\2022\RENDICION DE CUENTAS 2022\VIDEOS FINALES\COLECTIVOS\Acompañamiento a la comunidad en procesos policivos\FOTOS 900\F 903 - 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2685" y="297081"/>
            <a:ext cx="4252668" cy="506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6166" y="538385"/>
            <a:ext cx="50818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FFC000"/>
                </a:solidFill>
                <a:latin typeface="Arial Black" panose="020B0A04020102020204" pitchFamily="34" charset="0"/>
              </a:rPr>
              <a:t>Acompañamiento</a:t>
            </a:r>
          </a:p>
          <a:p>
            <a:pPr algn="ctr"/>
            <a:r>
              <a:rPr lang="es-CO" sz="4000" dirty="0">
                <a:solidFill>
                  <a:srgbClr val="FFC000"/>
                </a:solidFill>
                <a:latin typeface="Arial Black" panose="020B0A04020102020204" pitchFamily="34" charset="0"/>
              </a:rPr>
              <a:t>a Veedurías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5097" y="1861824"/>
            <a:ext cx="56009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Desde la Delegatura de Derechos Colectivos y del Ambiente, se hace acompañamiento a las Veedurías en:</a:t>
            </a:r>
          </a:p>
          <a:p>
            <a:pPr algn="just"/>
            <a:endParaRPr lang="es-E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Solicitud de información en relación a los Bienes de Interés Cultural (BIC)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Registro de novedades en la plataforma RUES referente a los ingresos y retiros de los miembros de las veedurías.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algn="just"/>
            <a:r>
              <a:rPr lang="es-CO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 Requerimientos referentes a solicitud de documentación de proyectos de obras públicas que se encuentran en ejecución en el Municipio de Itagüí, en aspectos ambientales, prestación de servicios públicos y corredor metropolitano.</a:t>
            </a:r>
            <a:endParaRPr lang="es-E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3 Imagen" descr="\\srv-pi-fs01\Publica\COMUNICACIONES\2022\RENDICION DE CUENTAS 2022\VIDEOS FINALES\COLECTIVOS\veedurías ciudadanas\FOTOS DE APOYO\3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9084" y="1198016"/>
            <a:ext cx="5400040" cy="360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2173"/>
            <a:ext cx="6631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dirty="0">
                <a:solidFill>
                  <a:srgbClr val="FFC000"/>
                </a:solidFill>
                <a:latin typeface="Arial Black" panose="020B0A04020102020204" pitchFamily="34" charset="0"/>
              </a:rPr>
              <a:t>Procesos </a:t>
            </a:r>
          </a:p>
          <a:p>
            <a:pPr algn="ctr"/>
            <a:r>
              <a:rPr lang="es-CO" sz="5400" dirty="0">
                <a:solidFill>
                  <a:srgbClr val="FFC000"/>
                </a:solidFill>
                <a:latin typeface="Arial Black" panose="020B0A04020102020204" pitchFamily="34" charset="0"/>
              </a:rPr>
              <a:t>Policivos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5616" y="2346499"/>
            <a:ext cx="582032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000" dirty="0">
              <a:latin typeface="Arial" pitchFamily="34" charset="0"/>
              <a:cs typeface="Arial" pitchFamily="34" charset="0"/>
            </a:endParaRPr>
          </a:p>
          <a:p>
            <a:r>
              <a:rPr lang="es-E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Dando cumplimiento a la Ley 1801 de 2016, la Delegatura de Colectivos y del Ambiente, durante esta vigencia  se han realizado 28 solicitudes de acompañamiento en los procesos policivos.</a:t>
            </a:r>
          </a:p>
          <a:p>
            <a:pPr algn="just"/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\\srv-pi-fs01\Publica\COMUNICACIONES\2022\RENDICION DE CUENTAS 2022\VIDEOS FINALES\COLECTIVOS\Acompañamiento a la comunidad en procesos policivos\FOTOS 900\F 902 - 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183" y="535343"/>
            <a:ext cx="4822862" cy="475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175AAE-7673-C79C-CB0C-60CB21DFC6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8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48564" y="2526076"/>
            <a:ext cx="42867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dirty="0">
                <a:solidFill>
                  <a:srgbClr val="04BAEE"/>
                </a:solidFill>
                <a:latin typeface="Arial Black" panose="020B0A04020102020204" pitchFamily="34" charset="0"/>
              </a:rPr>
              <a:t>MUCHAS 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1D2A49-7B71-18A0-DF19-45277B448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38283" y="1902985"/>
            <a:ext cx="67781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CO" sz="22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Brindar atención con calidad y oportunidad a los clientes y partes interesadas, mediante la implementación de políticas de servicio y gestión, para atender la demanda de los ciudadanos en trámites, servicios, peticiones, quejas, reclamos, denuncias y sugerencias, verificando la percepción de la satisfacción ciudadana frente a la prestación de los mismos, en el marco del alcance misional de la entidad.</a:t>
            </a:r>
            <a:endParaRPr lang="es-CO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6068" r="6713" b="10600"/>
          <a:stretch/>
        </p:blipFill>
        <p:spPr bwMode="auto">
          <a:xfrm>
            <a:off x="7474226" y="2080592"/>
            <a:ext cx="4068417" cy="2557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BAAC702-F055-7C48-7AC0-D9050E09DDA8}"/>
              </a:ext>
            </a:extLst>
          </p:cNvPr>
          <p:cNvSpPr/>
          <p:nvPr/>
        </p:nvSpPr>
        <p:spPr>
          <a:xfrm>
            <a:off x="338283" y="1256654"/>
            <a:ext cx="6778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Atención al Ciudadano</a:t>
            </a:r>
            <a:endParaRPr lang="es-CO" sz="2800" b="1" dirty="0">
              <a:solidFill>
                <a:srgbClr val="04BAE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19792" y="1012821"/>
            <a:ext cx="63069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8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Atención al Ciudadano</a:t>
            </a:r>
            <a:endParaRPr lang="es-CO" sz="3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9754" y="1783989"/>
            <a:ext cx="6727074" cy="321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855" indent="-97790">
              <a:lnSpc>
                <a:spcPct val="100000"/>
              </a:lnSpc>
              <a:spcBef>
                <a:spcPts val="660"/>
              </a:spcBef>
              <a:buSzPct val="92857"/>
              <a:buFont typeface="Trebuchet MS"/>
              <a:buChar char="•"/>
              <a:tabLst>
                <a:tab pos="110489" algn="l"/>
              </a:tabLst>
            </a:pPr>
            <a:r>
              <a:rPr lang="es-ES" sz="2600" spc="-35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Atenciones realizadas de Noviembre a Diciembre 2021:  1.083</a:t>
            </a:r>
          </a:p>
          <a:p>
            <a:pPr marL="109855" indent="-97790">
              <a:lnSpc>
                <a:spcPct val="100000"/>
              </a:lnSpc>
              <a:spcBef>
                <a:spcPts val="660"/>
              </a:spcBef>
              <a:buSzPct val="92857"/>
              <a:buFont typeface="Trebuchet MS"/>
              <a:buChar char="•"/>
              <a:tabLst>
                <a:tab pos="110489" algn="l"/>
              </a:tabLst>
            </a:pPr>
            <a:endParaRPr lang="es-ES" sz="26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855" indent="-97790">
              <a:lnSpc>
                <a:spcPct val="100000"/>
              </a:lnSpc>
              <a:spcBef>
                <a:spcPts val="560"/>
              </a:spcBef>
              <a:buSzPct val="92857"/>
              <a:buFont typeface="Trebuchet MS"/>
              <a:buChar char="•"/>
              <a:tabLst>
                <a:tab pos="110489" algn="l"/>
              </a:tabLst>
            </a:pPr>
            <a:r>
              <a:rPr lang="es-ES" sz="2600" spc="-35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Atenciones realizadas de Enero a Octubre 2022:  7.109</a:t>
            </a:r>
          </a:p>
          <a:p>
            <a:pPr marL="109855" indent="-97790">
              <a:lnSpc>
                <a:spcPct val="100000"/>
              </a:lnSpc>
              <a:spcBef>
                <a:spcPts val="560"/>
              </a:spcBef>
              <a:buSzPct val="92857"/>
              <a:buFont typeface="Trebuchet MS"/>
              <a:buChar char="•"/>
              <a:tabLst>
                <a:tab pos="110489" algn="l"/>
              </a:tabLst>
            </a:pPr>
            <a:endParaRPr lang="es-ES" sz="2600" spc="-35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855" indent="-97790">
              <a:lnSpc>
                <a:spcPct val="100000"/>
              </a:lnSpc>
              <a:spcBef>
                <a:spcPts val="560"/>
              </a:spcBef>
              <a:buSzPct val="92857"/>
              <a:buFont typeface="Trebuchet MS"/>
              <a:buChar char="•"/>
              <a:tabLst>
                <a:tab pos="110489" algn="l"/>
              </a:tabLst>
            </a:pPr>
            <a:r>
              <a:rPr lang="es-ES" sz="2600" b="1" spc="-155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TOTAL  ATENCIONES:  8.192</a:t>
            </a:r>
            <a:endParaRPr lang="es-ES" sz="26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076658" y="1689929"/>
            <a:ext cx="4708570" cy="3531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99232" y="361102"/>
            <a:ext cx="879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Atención de Servicios en Entidades Descentralizadas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8632" y="1808921"/>
            <a:ext cx="6840793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Personería Municipal de Itagüí,</a:t>
            </a:r>
          </a:p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tiene los servicios descentralizados</a:t>
            </a:r>
          </a:p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Casa de Justicia y en el Centro de</a:t>
            </a:r>
          </a:p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Traslado por Protección (CTP) ,</a:t>
            </a:r>
          </a:p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brindando asesoría y salvaguardando</a:t>
            </a:r>
          </a:p>
          <a:p>
            <a:pPr marL="109855" lvl="2" indent="-97790">
              <a:spcBef>
                <a:spcPts val="660"/>
              </a:spcBef>
              <a:buSzPct val="92857"/>
              <a:tabLst>
                <a:tab pos="110489" algn="l"/>
              </a:tabLst>
            </a:pPr>
            <a:r>
              <a:rPr lang="es-CO" sz="26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derechos de las personas.</a:t>
            </a:r>
            <a:endParaRPr lang="es-ES" sz="2600" b="1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855" indent="-97790" algn="just">
              <a:lnSpc>
                <a:spcPct val="100000"/>
              </a:lnSpc>
              <a:spcBef>
                <a:spcPts val="660"/>
              </a:spcBef>
              <a:buSzPct val="92857"/>
              <a:tabLst>
                <a:tab pos="110489" algn="l"/>
              </a:tabLst>
            </a:pP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:\Users\30348662\Desktop\WhatsApp Image 2022-11-08 at 1.48.25 PM.jpeg"/>
          <p:cNvPicPr/>
          <p:nvPr/>
        </p:nvPicPr>
        <p:blipFill rotWithShape="1">
          <a:blip r:embed="rId3"/>
          <a:srcRect l="9616" t="7939" b="5770"/>
          <a:stretch/>
        </p:blipFill>
        <p:spPr bwMode="auto">
          <a:xfrm>
            <a:off x="7169426" y="1909049"/>
            <a:ext cx="4571999" cy="327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60" y="2492982"/>
            <a:ext cx="4506627" cy="17509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0" y="5514473"/>
            <a:ext cx="4506627" cy="474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57594C-707A-C4A5-06BD-E35C755B3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6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06708" y="1967061"/>
            <a:ext cx="105752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Velar por la promoción y defensa de los Derechos Humanos y las garantías fundamentales de la comunidad </a:t>
            </a:r>
            <a:r>
              <a:rPr lang="es-CO" sz="2800" b="1" dirty="0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Itagüiseña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3B3B59E-8993-5B53-586E-1D7CDF2A4419}"/>
              </a:ext>
            </a:extLst>
          </p:cNvPr>
          <p:cNvSpPr/>
          <p:nvPr/>
        </p:nvSpPr>
        <p:spPr>
          <a:xfrm>
            <a:off x="1006708" y="1336119"/>
            <a:ext cx="10575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000" b="1" dirty="0">
                <a:solidFill>
                  <a:srgbClr val="04BAE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F8C75E7-E0F5-878C-4DD0-1BBA7E7DF853}"/>
              </a:ext>
            </a:extLst>
          </p:cNvPr>
          <p:cNvSpPr/>
          <p:nvPr/>
        </p:nvSpPr>
        <p:spPr>
          <a:xfrm>
            <a:off x="1717389" y="224234"/>
            <a:ext cx="83940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800" b="1" dirty="0">
                <a:solidFill>
                  <a:srgbClr val="FFC000"/>
                </a:solidFill>
                <a:latin typeface="Arial Black" pitchFamily="34" charset="0"/>
              </a:rPr>
              <a:t>DELEGATURA PARA LOS DERECHOS HUMANOS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58CE7C-1061-A0B9-0AB8-DFA8F6ED8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40" y="3502271"/>
            <a:ext cx="2953814" cy="2215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B29127-7758-C99B-3AF8-25B0FB7DE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43" y="3570503"/>
            <a:ext cx="3323041" cy="2215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947250-684E-204D-8A84-9FDE77DB7A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/>
          <a:stretch/>
        </p:blipFill>
        <p:spPr>
          <a:xfrm>
            <a:off x="4720067" y="3502271"/>
            <a:ext cx="2388663" cy="2211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5291" y="768732"/>
            <a:ext cx="5022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>
                <a:solidFill>
                  <a:srgbClr val="04BAEE"/>
                </a:solidFill>
                <a:latin typeface="Arial Black" panose="020B0A04020102020204" pitchFamily="34" charset="0"/>
              </a:rPr>
              <a:t>Gobierno Escolar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45291" y="1580341"/>
            <a:ext cx="60442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Fortalecer la atención a los estudiantes de las Instituciones Educativas de Itagüí, a través de 3 actividades:</a:t>
            </a:r>
          </a:p>
          <a:p>
            <a:pPr algn="just"/>
            <a:endParaRPr lang="es-CO" sz="2400" b="1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/>
            <a:r>
              <a:rPr lang="es-CO" sz="24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Acompañamiento y Capacitación a los Personeros Estudiantiles.</a:t>
            </a:r>
          </a:p>
          <a:p>
            <a:pPr marL="342900" indent="-342900" algn="just"/>
            <a:r>
              <a:rPr lang="es-CO" sz="24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 Realización y Acompañamiento al Concurso de Oratoria.</a:t>
            </a:r>
          </a:p>
          <a:p>
            <a:pPr marL="342900" indent="-342900" algn="just"/>
            <a:r>
              <a:rPr lang="es-CO" sz="24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Intervención en Asuntos Escolares.</a:t>
            </a:r>
          </a:p>
          <a:p>
            <a:pPr marL="342900" indent="-342900">
              <a:buAutoNum type="arabicPeriod"/>
            </a:pPr>
            <a:endParaRPr lang="es-CO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\\srv-pi-fs01\Publica\COMUNICACIONES\2022\Fotos\10 Octubre\Gobierno escolar\20221028_094542.jpg"/>
          <p:cNvPicPr/>
          <p:nvPr/>
        </p:nvPicPr>
        <p:blipFill rotWithShape="1">
          <a:blip r:embed="rId3" cstate="print"/>
          <a:srcRect b="32634"/>
          <a:stretch/>
        </p:blipFill>
        <p:spPr bwMode="auto">
          <a:xfrm rot="10800000">
            <a:off x="7226586" y="435205"/>
            <a:ext cx="3732962" cy="208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5B4A0-409B-F1CB-05D3-567E29FA1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86" y="2969888"/>
            <a:ext cx="3732963" cy="248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4BAEE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215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</TotalTime>
  <Words>933</Words>
  <Application>Microsoft Office PowerPoint</Application>
  <PresentationFormat>Panorámica</PresentationFormat>
  <Paragraphs>86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Poppins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alberto gomez gonzales</dc:creator>
  <cp:lastModifiedBy>Kendex Navarro</cp:lastModifiedBy>
  <cp:revision>106</cp:revision>
  <dcterms:created xsi:type="dcterms:W3CDTF">2020-04-16T16:54:31Z</dcterms:created>
  <dcterms:modified xsi:type="dcterms:W3CDTF">2022-11-28T16:17:23Z</dcterms:modified>
</cp:coreProperties>
</file>