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86" r:id="rId4"/>
    <p:sldId id="259" r:id="rId5"/>
    <p:sldId id="277" r:id="rId6"/>
    <p:sldId id="278" r:id="rId7"/>
    <p:sldId id="283" r:id="rId8"/>
    <p:sldId id="276" r:id="rId9"/>
    <p:sldId id="260" r:id="rId10"/>
    <p:sldId id="264" r:id="rId11"/>
    <p:sldId id="261" r:id="rId12"/>
    <p:sldId id="279" r:id="rId13"/>
    <p:sldId id="262" r:id="rId14"/>
    <p:sldId id="267" r:id="rId15"/>
    <p:sldId id="280" r:id="rId16"/>
    <p:sldId id="281" r:id="rId17"/>
    <p:sldId id="282" r:id="rId18"/>
    <p:sldId id="268" r:id="rId19"/>
    <p:sldId id="263" r:id="rId20"/>
    <p:sldId id="269" r:id="rId21"/>
    <p:sldId id="285" r:id="rId22"/>
    <p:sldId id="270" r:id="rId23"/>
    <p:sldId id="265" r:id="rId24"/>
    <p:sldId id="266" r:id="rId25"/>
    <p:sldId id="272" r:id="rId26"/>
    <p:sldId id="284" r:id="rId27"/>
    <p:sldId id="273" r:id="rId28"/>
    <p:sldId id="271" r:id="rId29"/>
    <p:sldId id="274" r:id="rId30"/>
    <p:sldId id="275" r:id="rId3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BAEE"/>
    <a:srgbClr val="03ADDB"/>
    <a:srgbClr val="D09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74" autoAdjust="0"/>
    <p:restoredTop sz="94660"/>
  </p:normalViewPr>
  <p:slideViewPr>
    <p:cSldViewPr snapToGrid="0">
      <p:cViewPr varScale="1">
        <p:scale>
          <a:sx n="63" d="100"/>
          <a:sy n="63" d="100"/>
        </p:scale>
        <p:origin x="78" y="2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D8C99605-EBF4-4462-BD54-D44C91992158}" type="datetimeFigureOut">
              <a:rPr lang="es-CO" smtClean="0"/>
              <a:pPr/>
              <a:t>27/11/2022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552F2BB-3E93-4C55-996F-436DEE906DD3}" type="slidenum">
              <a:rPr lang="es-CO" smtClean="0"/>
              <a:pPr/>
              <a:t>‹Nº›</a:t>
            </a:fld>
            <a:endParaRPr lang="es-CO"/>
          </a:p>
        </p:txBody>
      </p:sp>
    </p:spTree>
    <p:extLst>
      <p:ext uri="{BB962C8B-B14F-4D97-AF65-F5344CB8AC3E}">
        <p14:creationId xmlns:p14="http://schemas.microsoft.com/office/powerpoint/2010/main" val="243256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8C99605-EBF4-4462-BD54-D44C91992158}" type="datetimeFigureOut">
              <a:rPr lang="es-CO" smtClean="0"/>
              <a:pPr/>
              <a:t>27/11/2022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552F2BB-3E93-4C55-996F-436DEE906DD3}" type="slidenum">
              <a:rPr lang="es-CO" smtClean="0"/>
              <a:pPr/>
              <a:t>‹Nº›</a:t>
            </a:fld>
            <a:endParaRPr lang="es-CO"/>
          </a:p>
        </p:txBody>
      </p:sp>
    </p:spTree>
    <p:extLst>
      <p:ext uri="{BB962C8B-B14F-4D97-AF65-F5344CB8AC3E}">
        <p14:creationId xmlns:p14="http://schemas.microsoft.com/office/powerpoint/2010/main" val="172987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8C99605-EBF4-4462-BD54-D44C91992158}" type="datetimeFigureOut">
              <a:rPr lang="es-CO" smtClean="0"/>
              <a:pPr/>
              <a:t>27/11/2022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552F2BB-3E93-4C55-996F-436DEE906DD3}" type="slidenum">
              <a:rPr lang="es-CO" smtClean="0"/>
              <a:pPr/>
              <a:t>‹Nº›</a:t>
            </a:fld>
            <a:endParaRPr lang="es-CO"/>
          </a:p>
        </p:txBody>
      </p:sp>
    </p:spTree>
    <p:extLst>
      <p:ext uri="{BB962C8B-B14F-4D97-AF65-F5344CB8AC3E}">
        <p14:creationId xmlns:p14="http://schemas.microsoft.com/office/powerpoint/2010/main" val="1867936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8C99605-EBF4-4462-BD54-D44C91992158}" type="datetimeFigureOut">
              <a:rPr lang="es-CO" smtClean="0"/>
              <a:pPr/>
              <a:t>27/11/2022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552F2BB-3E93-4C55-996F-436DEE906DD3}" type="slidenum">
              <a:rPr lang="es-CO" smtClean="0"/>
              <a:pPr/>
              <a:t>‹Nº›</a:t>
            </a:fld>
            <a:endParaRPr lang="es-CO"/>
          </a:p>
        </p:txBody>
      </p:sp>
    </p:spTree>
    <p:extLst>
      <p:ext uri="{BB962C8B-B14F-4D97-AF65-F5344CB8AC3E}">
        <p14:creationId xmlns:p14="http://schemas.microsoft.com/office/powerpoint/2010/main" val="2902770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D8C99605-EBF4-4462-BD54-D44C91992158}" type="datetimeFigureOut">
              <a:rPr lang="es-CO" smtClean="0"/>
              <a:pPr/>
              <a:t>27/11/2022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552F2BB-3E93-4C55-996F-436DEE906DD3}" type="slidenum">
              <a:rPr lang="es-CO" smtClean="0"/>
              <a:pPr/>
              <a:t>‹Nº›</a:t>
            </a:fld>
            <a:endParaRPr lang="es-CO"/>
          </a:p>
        </p:txBody>
      </p:sp>
    </p:spTree>
    <p:extLst>
      <p:ext uri="{BB962C8B-B14F-4D97-AF65-F5344CB8AC3E}">
        <p14:creationId xmlns:p14="http://schemas.microsoft.com/office/powerpoint/2010/main" val="205565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D8C99605-EBF4-4462-BD54-D44C91992158}" type="datetimeFigureOut">
              <a:rPr lang="es-CO" smtClean="0"/>
              <a:pPr/>
              <a:t>27/11/2022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A552F2BB-3E93-4C55-996F-436DEE906DD3}" type="slidenum">
              <a:rPr lang="es-CO" smtClean="0"/>
              <a:pPr/>
              <a:t>‹Nº›</a:t>
            </a:fld>
            <a:endParaRPr lang="es-CO"/>
          </a:p>
        </p:txBody>
      </p:sp>
    </p:spTree>
    <p:extLst>
      <p:ext uri="{BB962C8B-B14F-4D97-AF65-F5344CB8AC3E}">
        <p14:creationId xmlns:p14="http://schemas.microsoft.com/office/powerpoint/2010/main" val="2132003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D8C99605-EBF4-4462-BD54-D44C91992158}" type="datetimeFigureOut">
              <a:rPr lang="es-CO" smtClean="0"/>
              <a:pPr/>
              <a:t>27/11/2022</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A552F2BB-3E93-4C55-996F-436DEE906DD3}" type="slidenum">
              <a:rPr lang="es-CO" smtClean="0"/>
              <a:pPr/>
              <a:t>‹Nº›</a:t>
            </a:fld>
            <a:endParaRPr lang="es-CO"/>
          </a:p>
        </p:txBody>
      </p:sp>
    </p:spTree>
    <p:extLst>
      <p:ext uri="{BB962C8B-B14F-4D97-AF65-F5344CB8AC3E}">
        <p14:creationId xmlns:p14="http://schemas.microsoft.com/office/powerpoint/2010/main" val="2205477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D8C99605-EBF4-4462-BD54-D44C91992158}" type="datetimeFigureOut">
              <a:rPr lang="es-CO" smtClean="0"/>
              <a:pPr/>
              <a:t>27/11/2022</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A552F2BB-3E93-4C55-996F-436DEE906DD3}" type="slidenum">
              <a:rPr lang="es-CO" smtClean="0"/>
              <a:pPr/>
              <a:t>‹Nº›</a:t>
            </a:fld>
            <a:endParaRPr lang="es-CO"/>
          </a:p>
        </p:txBody>
      </p:sp>
    </p:spTree>
    <p:extLst>
      <p:ext uri="{BB962C8B-B14F-4D97-AF65-F5344CB8AC3E}">
        <p14:creationId xmlns:p14="http://schemas.microsoft.com/office/powerpoint/2010/main" val="578545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8C99605-EBF4-4462-BD54-D44C91992158}" type="datetimeFigureOut">
              <a:rPr lang="es-CO" smtClean="0"/>
              <a:pPr/>
              <a:t>27/11/2022</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A552F2BB-3E93-4C55-996F-436DEE906DD3}" type="slidenum">
              <a:rPr lang="es-CO" smtClean="0"/>
              <a:pPr/>
              <a:t>‹Nº›</a:t>
            </a:fld>
            <a:endParaRPr lang="es-CO"/>
          </a:p>
        </p:txBody>
      </p:sp>
    </p:spTree>
    <p:extLst>
      <p:ext uri="{BB962C8B-B14F-4D97-AF65-F5344CB8AC3E}">
        <p14:creationId xmlns:p14="http://schemas.microsoft.com/office/powerpoint/2010/main" val="4138947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8C99605-EBF4-4462-BD54-D44C91992158}" type="datetimeFigureOut">
              <a:rPr lang="es-CO" smtClean="0"/>
              <a:pPr/>
              <a:t>27/11/2022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A552F2BB-3E93-4C55-996F-436DEE906DD3}" type="slidenum">
              <a:rPr lang="es-CO" smtClean="0"/>
              <a:pPr/>
              <a:t>‹Nº›</a:t>
            </a:fld>
            <a:endParaRPr lang="es-CO"/>
          </a:p>
        </p:txBody>
      </p:sp>
    </p:spTree>
    <p:extLst>
      <p:ext uri="{BB962C8B-B14F-4D97-AF65-F5344CB8AC3E}">
        <p14:creationId xmlns:p14="http://schemas.microsoft.com/office/powerpoint/2010/main" val="164951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8C99605-EBF4-4462-BD54-D44C91992158}" type="datetimeFigureOut">
              <a:rPr lang="es-CO" smtClean="0"/>
              <a:pPr/>
              <a:t>27/11/2022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A552F2BB-3E93-4C55-996F-436DEE906DD3}" type="slidenum">
              <a:rPr lang="es-CO" smtClean="0"/>
              <a:pPr/>
              <a:t>‹Nº›</a:t>
            </a:fld>
            <a:endParaRPr lang="es-CO"/>
          </a:p>
        </p:txBody>
      </p:sp>
    </p:spTree>
    <p:extLst>
      <p:ext uri="{BB962C8B-B14F-4D97-AF65-F5344CB8AC3E}">
        <p14:creationId xmlns:p14="http://schemas.microsoft.com/office/powerpoint/2010/main" val="992919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C99605-EBF4-4462-BD54-D44C91992158}" type="datetimeFigureOut">
              <a:rPr lang="es-CO" smtClean="0"/>
              <a:pPr/>
              <a:t>27/11/2022</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52F2BB-3E93-4C55-996F-436DEE906DD3}" type="slidenum">
              <a:rPr lang="es-CO" smtClean="0"/>
              <a:pPr/>
              <a:t>‹Nº›</a:t>
            </a:fld>
            <a:endParaRPr lang="es-CO"/>
          </a:p>
        </p:txBody>
      </p:sp>
    </p:spTree>
    <p:extLst>
      <p:ext uri="{BB962C8B-B14F-4D97-AF65-F5344CB8AC3E}">
        <p14:creationId xmlns:p14="http://schemas.microsoft.com/office/powerpoint/2010/main" val="3100480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7059560" y="2492982"/>
            <a:ext cx="4506627" cy="1750919"/>
          </a:xfrm>
          <a:prstGeom prst="rect">
            <a:avLst/>
          </a:prstGeom>
        </p:spPr>
      </p:pic>
      <p:pic>
        <p:nvPicPr>
          <p:cNvPr id="10" name="Imagen 9"/>
          <p:cNvPicPr>
            <a:picLocks noChangeAspect="1"/>
          </p:cNvPicPr>
          <p:nvPr/>
        </p:nvPicPr>
        <p:blipFill>
          <a:blip r:embed="rId4"/>
          <a:stretch>
            <a:fillRect/>
          </a:stretch>
        </p:blipFill>
        <p:spPr>
          <a:xfrm>
            <a:off x="7059560" y="5514473"/>
            <a:ext cx="4506627" cy="474382"/>
          </a:xfrm>
          <a:prstGeom prst="rect">
            <a:avLst/>
          </a:prstGeom>
        </p:spPr>
      </p:pic>
      <p:pic>
        <p:nvPicPr>
          <p:cNvPr id="3" name="Imagen 2">
            <a:extLst>
              <a:ext uri="{FF2B5EF4-FFF2-40B4-BE49-F238E27FC236}">
                <a16:creationId xmlns:a16="http://schemas.microsoft.com/office/drawing/2014/main" id="{E57FE40C-FA20-EA46-D7F1-1066EBCB13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14"/>
            <a:ext cx="12192000" cy="6856286"/>
          </a:xfrm>
          <a:prstGeom prst="rect">
            <a:avLst/>
          </a:prstGeom>
        </p:spPr>
      </p:pic>
    </p:spTree>
    <p:extLst>
      <p:ext uri="{BB962C8B-B14F-4D97-AF65-F5344CB8AC3E}">
        <p14:creationId xmlns:p14="http://schemas.microsoft.com/office/powerpoint/2010/main" val="2699346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417588" y="1110545"/>
            <a:ext cx="5400041" cy="1323439"/>
          </a:xfrm>
          <a:prstGeom prst="rect">
            <a:avLst/>
          </a:prstGeom>
        </p:spPr>
        <p:txBody>
          <a:bodyPr wrap="square">
            <a:spAutoFit/>
          </a:bodyPr>
          <a:lstStyle/>
          <a:p>
            <a:pPr algn="ctr"/>
            <a:r>
              <a:rPr lang="es-CO" sz="4000" b="1" dirty="0">
                <a:solidFill>
                  <a:srgbClr val="04BAEE"/>
                </a:solidFill>
                <a:latin typeface="Poppins" panose="00000500000000000000" pitchFamily="2" charset="0"/>
                <a:cs typeface="Poppins" panose="00000500000000000000" pitchFamily="2" charset="0"/>
              </a:rPr>
              <a:t>PERSONEROS </a:t>
            </a:r>
          </a:p>
          <a:p>
            <a:pPr algn="ctr"/>
            <a:r>
              <a:rPr lang="es-CO" sz="4000" b="1" dirty="0">
                <a:solidFill>
                  <a:srgbClr val="04BAEE"/>
                </a:solidFill>
                <a:latin typeface="Poppins" panose="00000500000000000000" pitchFamily="2" charset="0"/>
                <a:cs typeface="Poppins" panose="00000500000000000000" pitchFamily="2" charset="0"/>
              </a:rPr>
              <a:t>ESTUDIANTILES</a:t>
            </a:r>
          </a:p>
        </p:txBody>
      </p:sp>
      <p:sp>
        <p:nvSpPr>
          <p:cNvPr id="3" name="Rectángulo 2"/>
          <p:cNvSpPr/>
          <p:nvPr/>
        </p:nvSpPr>
        <p:spPr>
          <a:xfrm>
            <a:off x="417588" y="2577865"/>
            <a:ext cx="5678412" cy="1815882"/>
          </a:xfrm>
          <a:prstGeom prst="rect">
            <a:avLst/>
          </a:prstGeom>
        </p:spPr>
        <p:txBody>
          <a:bodyPr wrap="square">
            <a:spAutoFit/>
          </a:bodyPr>
          <a:lstStyle/>
          <a:p>
            <a:r>
              <a:rPr lang="es-CO" sz="2800" b="1" dirty="0">
                <a:solidFill>
                  <a:srgbClr val="0070C0"/>
                </a:solidFill>
                <a:latin typeface="Poppins" panose="00000500000000000000" pitchFamily="2" charset="0"/>
                <a:cs typeface="Poppins" panose="00000500000000000000" pitchFamily="2" charset="0"/>
              </a:rPr>
              <a:t>En el período comprendido entre Noviembre 2021 a Octubre 2022, posesionamos a 25 Personeros Estudiantiles.</a:t>
            </a:r>
            <a:endParaRPr lang="es-CO" sz="2400" dirty="0">
              <a:solidFill>
                <a:schemeClr val="accent1">
                  <a:lumMod val="75000"/>
                </a:schemeClr>
              </a:solidFill>
              <a:latin typeface="Arial" pitchFamily="34" charset="0"/>
              <a:cs typeface="Arial" pitchFamily="34" charset="0"/>
            </a:endParaRPr>
          </a:p>
        </p:txBody>
      </p:sp>
      <p:pic>
        <p:nvPicPr>
          <p:cNvPr id="6" name="5 Imagen" descr="\\srv-pi-fs01\Publica\COMUNICACIONES\2022\Fotos\3 Marzo\1 de marzo - posesiones\IMG_20220301_083130.jpg"/>
          <p:cNvPicPr/>
          <p:nvPr/>
        </p:nvPicPr>
        <p:blipFill>
          <a:blip r:embed="rId3" cstate="print"/>
          <a:srcRect/>
          <a:stretch>
            <a:fillRect/>
          </a:stretch>
        </p:blipFill>
        <p:spPr bwMode="auto">
          <a:xfrm>
            <a:off x="6374372" y="1500378"/>
            <a:ext cx="5400040" cy="3037438"/>
          </a:xfrm>
          <a:prstGeom prst="rect">
            <a:avLst/>
          </a:prstGeom>
          <a:solidFill>
            <a:srgbClr val="FFFFFF">
              <a:shade val="85000"/>
            </a:srgbClr>
          </a:solidFill>
          <a:ln w="88900" cap="sq">
            <a:solidFill>
              <a:srgbClr val="04BAEE"/>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120814" y="803441"/>
            <a:ext cx="4576894" cy="1323439"/>
          </a:xfrm>
          <a:prstGeom prst="rect">
            <a:avLst/>
          </a:prstGeom>
        </p:spPr>
        <p:txBody>
          <a:bodyPr wrap="none">
            <a:spAutoFit/>
          </a:bodyPr>
          <a:lstStyle/>
          <a:p>
            <a:pPr algn="ctr"/>
            <a:r>
              <a:rPr lang="es-CO" sz="4000" b="1" dirty="0">
                <a:solidFill>
                  <a:srgbClr val="04BAEE"/>
                </a:solidFill>
                <a:latin typeface="Arial Black" panose="020B0A04020102020204" pitchFamily="34" charset="0"/>
              </a:rPr>
              <a:t>CONCURSO DE </a:t>
            </a:r>
          </a:p>
          <a:p>
            <a:pPr algn="ctr"/>
            <a:r>
              <a:rPr lang="es-CO" sz="4000" b="1" dirty="0">
                <a:solidFill>
                  <a:srgbClr val="04BAEE"/>
                </a:solidFill>
                <a:latin typeface="Arial Black" panose="020B0A04020102020204" pitchFamily="34" charset="0"/>
              </a:rPr>
              <a:t>ORATORIA</a:t>
            </a:r>
          </a:p>
        </p:txBody>
      </p:sp>
      <p:sp>
        <p:nvSpPr>
          <p:cNvPr id="3" name="Rectángulo 2"/>
          <p:cNvSpPr/>
          <p:nvPr/>
        </p:nvSpPr>
        <p:spPr>
          <a:xfrm>
            <a:off x="528570" y="2126880"/>
            <a:ext cx="5885484" cy="3539430"/>
          </a:xfrm>
          <a:prstGeom prst="rect">
            <a:avLst/>
          </a:prstGeom>
        </p:spPr>
        <p:txBody>
          <a:bodyPr wrap="square">
            <a:spAutoFit/>
          </a:bodyPr>
          <a:lstStyle/>
          <a:p>
            <a:r>
              <a:rPr lang="es-CO" sz="2800" b="1" dirty="0">
                <a:solidFill>
                  <a:srgbClr val="0070C0"/>
                </a:solidFill>
                <a:latin typeface="Poppins" panose="00000500000000000000" pitchFamily="2" charset="0"/>
                <a:cs typeface="Poppins" panose="00000500000000000000" pitchFamily="2" charset="0"/>
              </a:rPr>
              <a:t>En la presente anualidad realizamos el Concurso de Oratoria en su versión No. 24, contando con la participación de 586 alumnos, realizando 24 capacitaciones, con el fin de fortalecer sus habilidades en este arte.</a:t>
            </a:r>
          </a:p>
        </p:txBody>
      </p:sp>
      <p:pic>
        <p:nvPicPr>
          <p:cNvPr id="5" name="4 Imagen" descr="\\srv-pi-fs01\Publica\COMUNICACIONES\2022\Fotos\3 Marzo\02 de marzo - Apertura Oratoria\20220302_142402.jpg"/>
          <p:cNvPicPr/>
          <p:nvPr/>
        </p:nvPicPr>
        <p:blipFill>
          <a:blip r:embed="rId3" cstate="print"/>
          <a:srcRect/>
          <a:stretch>
            <a:fillRect/>
          </a:stretch>
        </p:blipFill>
        <p:spPr bwMode="auto">
          <a:xfrm rot="10800000">
            <a:off x="6591125" y="1141226"/>
            <a:ext cx="5400040" cy="4050030"/>
          </a:xfrm>
          <a:prstGeom prst="rect">
            <a:avLst/>
          </a:prstGeom>
          <a:solidFill>
            <a:srgbClr val="FFFFFF">
              <a:shade val="85000"/>
            </a:srgbClr>
          </a:solidFill>
          <a:ln w="88900" cap="sq">
            <a:solidFill>
              <a:srgbClr val="04BAEE"/>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0" y="1191690"/>
            <a:ext cx="6850248" cy="707886"/>
          </a:xfrm>
          <a:prstGeom prst="rect">
            <a:avLst/>
          </a:prstGeom>
        </p:spPr>
        <p:txBody>
          <a:bodyPr wrap="square">
            <a:spAutoFit/>
          </a:bodyPr>
          <a:lstStyle/>
          <a:p>
            <a:pPr algn="ctr"/>
            <a:r>
              <a:rPr lang="es-CO" sz="4000" b="1" dirty="0">
                <a:solidFill>
                  <a:srgbClr val="04BAEE"/>
                </a:solidFill>
                <a:latin typeface="Poppins" panose="00000500000000000000" pitchFamily="2" charset="0"/>
                <a:cs typeface="Poppins" panose="00000500000000000000" pitchFamily="2" charset="0"/>
              </a:rPr>
              <a:t>CONCURSO DE ORATORIA</a:t>
            </a:r>
          </a:p>
        </p:txBody>
      </p:sp>
      <p:sp>
        <p:nvSpPr>
          <p:cNvPr id="3" name="Rectángulo 2"/>
          <p:cNvSpPr/>
          <p:nvPr/>
        </p:nvSpPr>
        <p:spPr>
          <a:xfrm>
            <a:off x="412638" y="2182505"/>
            <a:ext cx="6225576" cy="2492990"/>
          </a:xfrm>
          <a:prstGeom prst="rect">
            <a:avLst/>
          </a:prstGeom>
        </p:spPr>
        <p:txBody>
          <a:bodyPr wrap="square">
            <a:spAutoFit/>
          </a:bodyPr>
          <a:lstStyle/>
          <a:p>
            <a:r>
              <a:rPr lang="es-CO" sz="2600" b="1" dirty="0">
                <a:solidFill>
                  <a:schemeClr val="accent1">
                    <a:lumMod val="75000"/>
                  </a:schemeClr>
                </a:solidFill>
                <a:latin typeface="Poppins" panose="00000500000000000000" pitchFamily="2" charset="0"/>
                <a:cs typeface="Poppins" panose="00000500000000000000" pitchFamily="2" charset="0"/>
              </a:rPr>
              <a:t>En el Concurso de Oratoria Regional 2022, logramos obtener el primer puesto en la Categoría Superior con la participante Dainis Márquez Hidalgo, quien nos representará en el Concurso Nacional de Oratoria.</a:t>
            </a:r>
          </a:p>
        </p:txBody>
      </p:sp>
      <p:pic>
        <p:nvPicPr>
          <p:cNvPr id="6" name="5 Imagen" descr="\\srv-pi-fs01\Publica\COMUNICACIONES\2022\Fotos\11 Noviembre\17 ganadoras departamental oratoria\IMG_5115.JPG"/>
          <p:cNvPicPr/>
          <p:nvPr/>
        </p:nvPicPr>
        <p:blipFill rotWithShape="1">
          <a:blip r:embed="rId3" cstate="print"/>
          <a:srcRect l="14263" r="13341"/>
          <a:stretch/>
        </p:blipFill>
        <p:spPr bwMode="auto">
          <a:xfrm>
            <a:off x="7019491" y="1412759"/>
            <a:ext cx="4664765" cy="3618593"/>
          </a:xfrm>
          <a:prstGeom prst="rect">
            <a:avLst/>
          </a:prstGeom>
          <a:solidFill>
            <a:srgbClr val="FFFFFF">
              <a:shade val="85000"/>
            </a:srgbClr>
          </a:solidFill>
          <a:ln w="88900" cap="sq">
            <a:solidFill>
              <a:srgbClr val="04BAEE"/>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498798" y="1150111"/>
            <a:ext cx="5923517" cy="1323439"/>
          </a:xfrm>
          <a:prstGeom prst="rect">
            <a:avLst/>
          </a:prstGeom>
        </p:spPr>
        <p:txBody>
          <a:bodyPr wrap="square">
            <a:spAutoFit/>
          </a:bodyPr>
          <a:lstStyle/>
          <a:p>
            <a:pPr algn="ctr"/>
            <a:r>
              <a:rPr lang="es-CO" sz="4000" b="1" dirty="0">
                <a:solidFill>
                  <a:srgbClr val="00B0F0"/>
                </a:solidFill>
                <a:latin typeface="Poppins" panose="00000500000000000000" pitchFamily="2" charset="0"/>
                <a:cs typeface="Poppins" panose="00000500000000000000" pitchFamily="2" charset="0"/>
              </a:rPr>
              <a:t>INTERVENCION EN</a:t>
            </a:r>
          </a:p>
          <a:p>
            <a:pPr algn="ctr"/>
            <a:r>
              <a:rPr lang="es-CO" sz="4000" b="1" dirty="0">
                <a:solidFill>
                  <a:srgbClr val="00B0F0"/>
                </a:solidFill>
                <a:latin typeface="Poppins" panose="00000500000000000000" pitchFamily="2" charset="0"/>
                <a:cs typeface="Poppins" panose="00000500000000000000" pitchFamily="2" charset="0"/>
              </a:rPr>
              <a:t>ASUNTOS ESCOLARES</a:t>
            </a:r>
          </a:p>
        </p:txBody>
      </p:sp>
      <p:sp>
        <p:nvSpPr>
          <p:cNvPr id="3" name="Rectángulo 2"/>
          <p:cNvSpPr/>
          <p:nvPr/>
        </p:nvSpPr>
        <p:spPr>
          <a:xfrm>
            <a:off x="499256" y="2617157"/>
            <a:ext cx="5923059" cy="2246769"/>
          </a:xfrm>
          <a:prstGeom prst="rect">
            <a:avLst/>
          </a:prstGeom>
        </p:spPr>
        <p:txBody>
          <a:bodyPr wrap="square">
            <a:spAutoFit/>
          </a:bodyPr>
          <a:lstStyle/>
          <a:p>
            <a:r>
              <a:rPr lang="es-CO" sz="2800" b="1" dirty="0">
                <a:solidFill>
                  <a:schemeClr val="accent1">
                    <a:lumMod val="75000"/>
                  </a:schemeClr>
                </a:solidFill>
                <a:latin typeface="Poppins" panose="00000500000000000000" pitchFamily="2" charset="0"/>
                <a:cs typeface="Poppins" panose="00000500000000000000" pitchFamily="2" charset="0"/>
              </a:rPr>
              <a:t>Durante este período hemos realizado 41 intervenciones a Instituciones Públicas y Privadas adscritas a la Personería Municipal de Itagüí.</a:t>
            </a:r>
          </a:p>
        </p:txBody>
      </p:sp>
      <p:pic>
        <p:nvPicPr>
          <p:cNvPr id="4" name="3 Imagen" descr="\\srv-pi-fs01\Publica\COMUNICACIONES\2022\Fotos\11 Noviembre\02 Fotos colegio el concejo\20221102_125113.jpg"/>
          <p:cNvPicPr/>
          <p:nvPr/>
        </p:nvPicPr>
        <p:blipFill rotWithShape="1">
          <a:blip r:embed="rId4" cstate="print"/>
          <a:srcRect b="33850"/>
          <a:stretch/>
        </p:blipFill>
        <p:spPr bwMode="auto">
          <a:xfrm rot="10800000">
            <a:off x="6612515" y="1811831"/>
            <a:ext cx="5221675" cy="3244261"/>
          </a:xfrm>
          <a:prstGeom prst="rect">
            <a:avLst/>
          </a:prstGeom>
          <a:solidFill>
            <a:srgbClr val="FFFFFF">
              <a:shade val="85000"/>
            </a:srgbClr>
          </a:solidFill>
          <a:ln w="88900" cap="sq">
            <a:solidFill>
              <a:srgbClr val="04BAEE"/>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28860" y="921217"/>
            <a:ext cx="6919695" cy="1200329"/>
          </a:xfrm>
          <a:prstGeom prst="rect">
            <a:avLst/>
          </a:prstGeom>
        </p:spPr>
        <p:txBody>
          <a:bodyPr wrap="square">
            <a:spAutoFit/>
          </a:bodyPr>
          <a:lstStyle/>
          <a:p>
            <a:pPr algn="ctr"/>
            <a:r>
              <a:rPr lang="es-CO" sz="3600" b="1" dirty="0">
                <a:solidFill>
                  <a:srgbClr val="04BAEE"/>
                </a:solidFill>
                <a:latin typeface="Poppins" panose="00000500000000000000" pitchFamily="2" charset="0"/>
                <a:cs typeface="Poppins" panose="00000500000000000000" pitchFamily="2" charset="0"/>
              </a:rPr>
              <a:t>PROTECCIÓN A LA</a:t>
            </a:r>
          </a:p>
          <a:p>
            <a:pPr algn="ctr"/>
            <a:r>
              <a:rPr lang="es-CO" sz="3600" b="1" dirty="0">
                <a:solidFill>
                  <a:srgbClr val="04BAEE"/>
                </a:solidFill>
                <a:latin typeface="Poppins" panose="00000500000000000000" pitchFamily="2" charset="0"/>
                <a:cs typeface="Poppins" panose="00000500000000000000" pitchFamily="2" charset="0"/>
              </a:rPr>
              <a:t>POBLACIÓN VULNERABLE</a:t>
            </a:r>
          </a:p>
        </p:txBody>
      </p:sp>
      <p:sp>
        <p:nvSpPr>
          <p:cNvPr id="3" name="Rectángulo 2"/>
          <p:cNvSpPr/>
          <p:nvPr/>
        </p:nvSpPr>
        <p:spPr>
          <a:xfrm>
            <a:off x="369459" y="2440028"/>
            <a:ext cx="5923059" cy="2677656"/>
          </a:xfrm>
          <a:prstGeom prst="rect">
            <a:avLst/>
          </a:prstGeom>
        </p:spPr>
        <p:txBody>
          <a:bodyPr wrap="square">
            <a:spAutoFit/>
          </a:bodyPr>
          <a:lstStyle/>
          <a:p>
            <a:r>
              <a:rPr lang="es-CO" sz="2800" b="1" dirty="0">
                <a:solidFill>
                  <a:srgbClr val="0070C0"/>
                </a:solidFill>
                <a:latin typeface="Poppins" panose="00000500000000000000" pitchFamily="2" charset="0"/>
                <a:cs typeface="Poppins" panose="00000500000000000000" pitchFamily="2" charset="0"/>
              </a:rPr>
              <a:t>Nuestras acciones están encaminadas a salvaguardar a la población vulnerable, en este caso, a las personas de la tercera edad con la población del adulto mayor.</a:t>
            </a:r>
          </a:p>
        </p:txBody>
      </p:sp>
      <p:pic>
        <p:nvPicPr>
          <p:cNvPr id="5" name="4 Imagen" descr="\\srv-pi-fs01\Publica\COMUNICACIONES\2022\Fotos\8 Agosto\25 agosto - ADULTO MAYOR\20220825_095521.jpg"/>
          <p:cNvPicPr/>
          <p:nvPr/>
        </p:nvPicPr>
        <p:blipFill>
          <a:blip r:embed="rId3" cstate="print"/>
          <a:srcRect/>
          <a:stretch>
            <a:fillRect/>
          </a:stretch>
        </p:blipFill>
        <p:spPr bwMode="auto">
          <a:xfrm rot="10800000">
            <a:off x="6422959" y="1067654"/>
            <a:ext cx="5400040" cy="4050030"/>
          </a:xfrm>
          <a:prstGeom prst="rect">
            <a:avLst/>
          </a:prstGeom>
          <a:solidFill>
            <a:srgbClr val="FFFFFF">
              <a:shade val="85000"/>
            </a:srgbClr>
          </a:solidFill>
          <a:ln w="88900" cap="sq">
            <a:solidFill>
              <a:srgbClr val="04BAEE"/>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498798" y="375413"/>
            <a:ext cx="5923517" cy="1754326"/>
          </a:xfrm>
          <a:prstGeom prst="rect">
            <a:avLst/>
          </a:prstGeom>
        </p:spPr>
        <p:txBody>
          <a:bodyPr wrap="square">
            <a:spAutoFit/>
          </a:bodyPr>
          <a:lstStyle/>
          <a:p>
            <a:pPr algn="ctr"/>
            <a:r>
              <a:rPr lang="es-CO" sz="3600" b="1" dirty="0">
                <a:solidFill>
                  <a:srgbClr val="04BAEE"/>
                </a:solidFill>
                <a:latin typeface="Arial Black" panose="020B0A04020102020204" pitchFamily="34" charset="0"/>
              </a:rPr>
              <a:t>PROTECCIÓN A LAS VÍCTIMAS DEL CONFLICTO ARMADO</a:t>
            </a:r>
          </a:p>
        </p:txBody>
      </p:sp>
      <p:sp>
        <p:nvSpPr>
          <p:cNvPr id="3" name="Rectángulo 2"/>
          <p:cNvSpPr/>
          <p:nvPr/>
        </p:nvSpPr>
        <p:spPr>
          <a:xfrm>
            <a:off x="509766" y="2322868"/>
            <a:ext cx="6137777" cy="4401205"/>
          </a:xfrm>
          <a:prstGeom prst="rect">
            <a:avLst/>
          </a:prstGeom>
        </p:spPr>
        <p:txBody>
          <a:bodyPr wrap="square">
            <a:spAutoFit/>
          </a:bodyPr>
          <a:lstStyle/>
          <a:p>
            <a:r>
              <a:rPr lang="es-CO" sz="2800" b="1" dirty="0">
                <a:solidFill>
                  <a:srgbClr val="0070C0"/>
                </a:solidFill>
                <a:latin typeface="Poppins" panose="00000500000000000000" pitchFamily="2" charset="0"/>
                <a:cs typeface="Poppins" panose="00000500000000000000" pitchFamily="2" charset="0"/>
              </a:rPr>
              <a:t>La Ley 1448 de 2011 faculta a las Personerías para apoyar y acompañar a las víctimas del conflicto armado colombiano.</a:t>
            </a:r>
          </a:p>
          <a:p>
            <a:endParaRPr lang="es-CO" sz="2800" b="1" dirty="0">
              <a:solidFill>
                <a:srgbClr val="0070C0"/>
              </a:solidFill>
              <a:latin typeface="Poppins" panose="00000500000000000000" pitchFamily="2" charset="0"/>
              <a:cs typeface="Poppins" panose="00000500000000000000" pitchFamily="2" charset="0"/>
            </a:endParaRPr>
          </a:p>
          <a:p>
            <a:r>
              <a:rPr lang="es-CO" sz="2800" b="1" dirty="0">
                <a:solidFill>
                  <a:srgbClr val="0070C0"/>
                </a:solidFill>
                <a:latin typeface="Poppins" panose="00000500000000000000" pitchFamily="2" charset="0"/>
                <a:cs typeface="Poppins" panose="00000500000000000000" pitchFamily="2" charset="0"/>
              </a:rPr>
              <a:t>En el período noviembre 2021 a octubre 2022, hemos asesorado y recepcionado 322 declaraciones por hechos victimizantes.</a:t>
            </a:r>
          </a:p>
        </p:txBody>
      </p:sp>
      <p:pic>
        <p:nvPicPr>
          <p:cNvPr id="6" name="5 Imagen" descr="C:\Users\30348662\Downloads\WhatsApp Image 2022-11-24 at 9.58.39 AM.jpeg"/>
          <p:cNvPicPr/>
          <p:nvPr/>
        </p:nvPicPr>
        <p:blipFill>
          <a:blip r:embed="rId3"/>
          <a:srcRect t="37513" r="8794" b="14240"/>
          <a:stretch>
            <a:fillRect/>
          </a:stretch>
        </p:blipFill>
        <p:spPr bwMode="auto">
          <a:xfrm>
            <a:off x="6939462" y="1470803"/>
            <a:ext cx="4682346" cy="3916393"/>
          </a:xfrm>
          <a:prstGeom prst="rect">
            <a:avLst/>
          </a:prstGeom>
          <a:solidFill>
            <a:srgbClr val="FFFFFF">
              <a:shade val="85000"/>
            </a:srgbClr>
          </a:solidFill>
          <a:ln w="88900" cap="sq">
            <a:solidFill>
              <a:srgbClr val="04BAEE"/>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45868" y="375413"/>
            <a:ext cx="6211748" cy="1754326"/>
          </a:xfrm>
          <a:prstGeom prst="rect">
            <a:avLst/>
          </a:prstGeom>
        </p:spPr>
        <p:txBody>
          <a:bodyPr wrap="square">
            <a:spAutoFit/>
          </a:bodyPr>
          <a:lstStyle/>
          <a:p>
            <a:pPr algn="ctr"/>
            <a:r>
              <a:rPr lang="es-CO" sz="3600" b="1" dirty="0">
                <a:solidFill>
                  <a:srgbClr val="00B0F0"/>
                </a:solidFill>
                <a:latin typeface="Arial Black" panose="020B0A04020102020204" pitchFamily="34" charset="0"/>
              </a:rPr>
              <a:t>MESA DE PARTICIPACIÓN DE VÍCTIMAS</a:t>
            </a:r>
          </a:p>
        </p:txBody>
      </p:sp>
      <p:sp>
        <p:nvSpPr>
          <p:cNvPr id="3" name="Rectángulo 2"/>
          <p:cNvSpPr/>
          <p:nvPr/>
        </p:nvSpPr>
        <p:spPr>
          <a:xfrm>
            <a:off x="145867" y="2322868"/>
            <a:ext cx="6211749" cy="3970318"/>
          </a:xfrm>
          <a:prstGeom prst="rect">
            <a:avLst/>
          </a:prstGeom>
        </p:spPr>
        <p:txBody>
          <a:bodyPr wrap="square">
            <a:spAutoFit/>
          </a:bodyPr>
          <a:lstStyle/>
          <a:p>
            <a:r>
              <a:rPr lang="es-CO" sz="2800" b="1" dirty="0">
                <a:solidFill>
                  <a:srgbClr val="0070C0"/>
                </a:solidFill>
                <a:latin typeface="Poppins" panose="00000500000000000000" pitchFamily="2" charset="0"/>
                <a:cs typeface="Poppins" panose="00000500000000000000" pitchFamily="2" charset="0"/>
              </a:rPr>
              <a:t>Desde la Delegatura de Derechos Humanos, durante esta vigencia hemos acompañado, asesorado y participado en la Secretaría Técnica de la Mesa Efectiva de Participación de Víctimas, realizando 69 actividades en este proceso.</a:t>
            </a:r>
          </a:p>
        </p:txBody>
      </p:sp>
      <p:pic>
        <p:nvPicPr>
          <p:cNvPr id="5" name="4 Imagen" descr="\\srv-pi-fs01\Publica\COMUNICACIONES\2022\Fotos\11 Noviembre\18 Mesa de vicitmas Area Metropolitana\20221118_090412.jpg"/>
          <p:cNvPicPr/>
          <p:nvPr/>
        </p:nvPicPr>
        <p:blipFill>
          <a:blip r:embed="rId3" cstate="print"/>
          <a:srcRect/>
          <a:stretch>
            <a:fillRect/>
          </a:stretch>
        </p:blipFill>
        <p:spPr bwMode="auto">
          <a:xfrm rot="10800000">
            <a:off x="6443979" y="1425005"/>
            <a:ext cx="5400040" cy="4050030"/>
          </a:xfrm>
          <a:prstGeom prst="rect">
            <a:avLst/>
          </a:prstGeom>
          <a:solidFill>
            <a:srgbClr val="FFFFFF">
              <a:shade val="85000"/>
            </a:srgbClr>
          </a:solidFill>
          <a:ln w="88900" cap="sq">
            <a:solidFill>
              <a:srgbClr val="04BAEE"/>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7059560" y="2492982"/>
            <a:ext cx="4506627" cy="1750919"/>
          </a:xfrm>
          <a:prstGeom prst="rect">
            <a:avLst/>
          </a:prstGeom>
        </p:spPr>
      </p:pic>
      <p:pic>
        <p:nvPicPr>
          <p:cNvPr id="10" name="Imagen 9"/>
          <p:cNvPicPr>
            <a:picLocks noChangeAspect="1"/>
          </p:cNvPicPr>
          <p:nvPr/>
        </p:nvPicPr>
        <p:blipFill>
          <a:blip r:embed="rId4"/>
          <a:stretch>
            <a:fillRect/>
          </a:stretch>
        </p:blipFill>
        <p:spPr>
          <a:xfrm>
            <a:off x="7059560" y="5514473"/>
            <a:ext cx="4506627" cy="474382"/>
          </a:xfrm>
          <a:prstGeom prst="rect">
            <a:avLst/>
          </a:prstGeom>
        </p:spPr>
      </p:pic>
      <p:pic>
        <p:nvPicPr>
          <p:cNvPr id="7" name="Imagen 6">
            <a:extLst>
              <a:ext uri="{FF2B5EF4-FFF2-40B4-BE49-F238E27FC236}">
                <a16:creationId xmlns:a16="http://schemas.microsoft.com/office/drawing/2014/main" id="{75F08E39-4186-D171-9DA5-07FE60FD42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0"/>
            <a:ext cx="12192000" cy="6857810"/>
          </a:xfrm>
          <a:prstGeom prst="rect">
            <a:avLst/>
          </a:prstGeom>
        </p:spPr>
      </p:pic>
    </p:spTree>
    <p:extLst>
      <p:ext uri="{BB962C8B-B14F-4D97-AF65-F5344CB8AC3E}">
        <p14:creationId xmlns:p14="http://schemas.microsoft.com/office/powerpoint/2010/main" val="3683216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147831" y="792474"/>
            <a:ext cx="6088963" cy="1323439"/>
          </a:xfrm>
          <a:prstGeom prst="rect">
            <a:avLst/>
          </a:prstGeom>
        </p:spPr>
        <p:txBody>
          <a:bodyPr wrap="square">
            <a:spAutoFit/>
          </a:bodyPr>
          <a:lstStyle/>
          <a:p>
            <a:pPr algn="ctr"/>
            <a:r>
              <a:rPr lang="es-CO" sz="4000" b="1" dirty="0">
                <a:solidFill>
                  <a:srgbClr val="0070C0"/>
                </a:solidFill>
                <a:latin typeface="Arial Black" pitchFamily="34" charset="0"/>
              </a:rPr>
              <a:t>DELEGATURA </a:t>
            </a:r>
          </a:p>
          <a:p>
            <a:pPr algn="ctr"/>
            <a:r>
              <a:rPr lang="es-CO" sz="4000" b="1" dirty="0">
                <a:solidFill>
                  <a:srgbClr val="0070C0"/>
                </a:solidFill>
                <a:latin typeface="Arial Black" pitchFamily="34" charset="0"/>
              </a:rPr>
              <a:t>PENAL Y FAMILIA</a:t>
            </a:r>
          </a:p>
        </p:txBody>
      </p:sp>
      <p:sp>
        <p:nvSpPr>
          <p:cNvPr id="3" name="Rectángulo 2"/>
          <p:cNvSpPr/>
          <p:nvPr/>
        </p:nvSpPr>
        <p:spPr>
          <a:xfrm>
            <a:off x="610894" y="2115913"/>
            <a:ext cx="7162839" cy="3477875"/>
          </a:xfrm>
          <a:prstGeom prst="rect">
            <a:avLst/>
          </a:prstGeom>
        </p:spPr>
        <p:txBody>
          <a:bodyPr wrap="square">
            <a:spAutoFit/>
          </a:bodyPr>
          <a:lstStyle/>
          <a:p>
            <a:pPr algn="ctr"/>
            <a:r>
              <a:rPr lang="es-CO" sz="2800" dirty="0">
                <a:solidFill>
                  <a:schemeClr val="bg1"/>
                </a:solidFill>
                <a:latin typeface="Poppins" panose="00000500000000000000" pitchFamily="2" charset="0"/>
                <a:cs typeface="Poppins" panose="00000500000000000000" pitchFamily="2" charset="0"/>
              </a:rPr>
              <a:t>Objetivo</a:t>
            </a:r>
          </a:p>
          <a:p>
            <a:r>
              <a:rPr lang="es-CO" sz="2400" b="1" dirty="0">
                <a:solidFill>
                  <a:schemeClr val="bg1"/>
                </a:solidFill>
                <a:latin typeface="Poppins" panose="00000500000000000000" pitchFamily="2" charset="0"/>
                <a:cs typeface="Poppins" panose="00000500000000000000" pitchFamily="2" charset="0"/>
              </a:rPr>
              <a:t>Garantizar los Derechos Constitucionales de la sociedad, mediante la intervención permanente en los despachos judiciales y administrativos, conducentes a la protección y restablecimiento de los derechos humanos y fundamentales a través del ejercicio de los principios de la función pública, legalidad y debido proceso.</a:t>
            </a:r>
          </a:p>
        </p:txBody>
      </p:sp>
      <p:pic>
        <p:nvPicPr>
          <p:cNvPr id="5" name="4 Imagen" descr="\\SRV-PI-FS01\Publica\LISS DUARTE\EVIDENCIAS  FOTOGRAFICA 2022\OPERATIVO  2022-05-16 at 5.33.25 PM.jpeg"/>
          <p:cNvPicPr/>
          <p:nvPr/>
        </p:nvPicPr>
        <p:blipFill>
          <a:blip r:embed="rId3"/>
          <a:srcRect/>
          <a:stretch>
            <a:fillRect/>
          </a:stretch>
        </p:blipFill>
        <p:spPr bwMode="auto">
          <a:xfrm>
            <a:off x="7999687" y="1131504"/>
            <a:ext cx="3276600" cy="3943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214407" y="922531"/>
            <a:ext cx="4881593" cy="707886"/>
          </a:xfrm>
          <a:prstGeom prst="rect">
            <a:avLst/>
          </a:prstGeom>
        </p:spPr>
        <p:txBody>
          <a:bodyPr wrap="none">
            <a:spAutoFit/>
          </a:bodyPr>
          <a:lstStyle/>
          <a:p>
            <a:r>
              <a:rPr lang="es-CO" sz="4000" dirty="0">
                <a:solidFill>
                  <a:srgbClr val="0070C0"/>
                </a:solidFill>
                <a:latin typeface="Arial Black" panose="020B0A04020102020204" pitchFamily="34" charset="0"/>
              </a:rPr>
              <a:t>   LEY DE APOYO</a:t>
            </a:r>
          </a:p>
        </p:txBody>
      </p:sp>
      <p:sp>
        <p:nvSpPr>
          <p:cNvPr id="3" name="Rectángulo 2"/>
          <p:cNvSpPr/>
          <p:nvPr/>
        </p:nvSpPr>
        <p:spPr>
          <a:xfrm>
            <a:off x="371577" y="1916672"/>
            <a:ext cx="6667852" cy="4401205"/>
          </a:xfrm>
          <a:prstGeom prst="rect">
            <a:avLst/>
          </a:prstGeom>
        </p:spPr>
        <p:txBody>
          <a:bodyPr wrap="square">
            <a:spAutoFit/>
          </a:bodyPr>
          <a:lstStyle/>
          <a:p>
            <a:r>
              <a:rPr lang="es-CO" sz="2800" b="1" dirty="0">
                <a:solidFill>
                  <a:schemeClr val="bg1"/>
                </a:solidFill>
                <a:latin typeface="Poppins" panose="00000500000000000000" pitchFamily="2" charset="0"/>
                <a:cs typeface="Poppins" panose="00000500000000000000" pitchFamily="2" charset="0"/>
              </a:rPr>
              <a:t>Implementada y desarrollada bajo la Ley 1996 de 2019.</a:t>
            </a:r>
          </a:p>
          <a:p>
            <a:endParaRPr lang="es-CO" sz="2800" b="1" dirty="0">
              <a:solidFill>
                <a:schemeClr val="bg1"/>
              </a:solidFill>
              <a:latin typeface="Poppins" panose="00000500000000000000" pitchFamily="2" charset="0"/>
              <a:cs typeface="Poppins" panose="00000500000000000000" pitchFamily="2" charset="0"/>
            </a:endParaRPr>
          </a:p>
          <a:p>
            <a:r>
              <a:rPr lang="es-CO" sz="2800" b="1" dirty="0">
                <a:solidFill>
                  <a:schemeClr val="bg1"/>
                </a:solidFill>
                <a:latin typeface="Poppins" panose="00000500000000000000" pitchFamily="2" charset="0"/>
                <a:cs typeface="Poppins" panose="00000500000000000000" pitchFamily="2" charset="0"/>
              </a:rPr>
              <a:t>Durante el periodo noviembre 2021 a octubre 2022,realizamos 13 demandas ante los Juzgados de Familia y 61 valoraciones con el fin de que los jueces designen los apoyos requeridos para las personas con discapacidad.</a:t>
            </a:r>
          </a:p>
        </p:txBody>
      </p:sp>
      <p:pic>
        <p:nvPicPr>
          <p:cNvPr id="4" name="3 Imagen" descr="\\SRV-PI-FS01\Publica\LISS DUARTE\EVIDENCIAS  FOTOGRAFICA 2022\WhatsApp Image 2022-11-02 at 7.55.48 AM.jpeg"/>
          <p:cNvPicPr/>
          <p:nvPr/>
        </p:nvPicPr>
        <p:blipFill>
          <a:blip r:embed="rId3"/>
          <a:srcRect/>
          <a:stretch>
            <a:fillRect/>
          </a:stretch>
        </p:blipFill>
        <p:spPr bwMode="auto">
          <a:xfrm>
            <a:off x="7411545" y="1630417"/>
            <a:ext cx="3950138" cy="32884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3 Imagen" descr="\\srv-pi-fs01\Publica\COMUNICACIONES\2022\RENDICION DE CUENTAS 2022\VIDEOS FINALES\LEY.jpg"/>
          <p:cNvPicPr/>
          <p:nvPr/>
        </p:nvPicPr>
        <p:blipFill>
          <a:blip r:embed="rId3" cstate="print"/>
          <a:srcRect/>
          <a:stretch>
            <a:fillRect/>
          </a:stretch>
        </p:blipFill>
        <p:spPr bwMode="auto">
          <a:xfrm>
            <a:off x="1630241" y="845347"/>
            <a:ext cx="5842613" cy="3810735"/>
          </a:xfrm>
          <a:prstGeom prst="rect">
            <a:avLst/>
          </a:prstGeom>
          <a:noFill/>
          <a:ln w="9525">
            <a:noFill/>
            <a:miter lim="800000"/>
            <a:headEnd/>
            <a:tailEnd/>
          </a:ln>
        </p:spPr>
      </p:pic>
      <p:pic>
        <p:nvPicPr>
          <p:cNvPr id="3" name="Imagen 2">
            <a:extLst>
              <a:ext uri="{FF2B5EF4-FFF2-40B4-BE49-F238E27FC236}">
                <a16:creationId xmlns:a16="http://schemas.microsoft.com/office/drawing/2014/main" id="{307B12FE-DE89-2F03-25E0-6B0BA1D79C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1332468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316834" y="971010"/>
            <a:ext cx="4628190" cy="707886"/>
          </a:xfrm>
          <a:prstGeom prst="rect">
            <a:avLst/>
          </a:prstGeom>
        </p:spPr>
        <p:txBody>
          <a:bodyPr wrap="none">
            <a:spAutoFit/>
          </a:bodyPr>
          <a:lstStyle/>
          <a:p>
            <a:r>
              <a:rPr lang="es-CO" sz="4000" dirty="0">
                <a:solidFill>
                  <a:srgbClr val="0070C0"/>
                </a:solidFill>
                <a:latin typeface="Arial Black" panose="020B0A04020102020204" pitchFamily="34" charset="0"/>
              </a:rPr>
              <a:t>LEY 65 DE 1993</a:t>
            </a:r>
          </a:p>
        </p:txBody>
      </p:sp>
      <p:sp>
        <p:nvSpPr>
          <p:cNvPr id="3" name="Rectángulo 2"/>
          <p:cNvSpPr/>
          <p:nvPr/>
        </p:nvSpPr>
        <p:spPr>
          <a:xfrm>
            <a:off x="545748" y="1793562"/>
            <a:ext cx="6170362" cy="4093428"/>
          </a:xfrm>
          <a:prstGeom prst="rect">
            <a:avLst/>
          </a:prstGeom>
        </p:spPr>
        <p:txBody>
          <a:bodyPr wrap="square">
            <a:spAutoFit/>
          </a:bodyPr>
          <a:lstStyle/>
          <a:p>
            <a:pPr algn="just"/>
            <a:r>
              <a:rPr lang="es-CO" sz="2600" b="1" dirty="0">
                <a:solidFill>
                  <a:schemeClr val="bg1"/>
                </a:solidFill>
                <a:latin typeface="Poppins" panose="00000500000000000000" pitchFamily="2" charset="0"/>
                <a:cs typeface="Poppins" panose="00000500000000000000" pitchFamily="2" charset="0"/>
              </a:rPr>
              <a:t>Conocida como el Código Penitenciario, interviniendo y asistiendo en los dos centros penitenciarios del Municipio de Itagüí.</a:t>
            </a:r>
          </a:p>
          <a:p>
            <a:pPr algn="just"/>
            <a:endParaRPr lang="es-CO" sz="2600" b="1" dirty="0">
              <a:solidFill>
                <a:schemeClr val="bg1"/>
              </a:solidFill>
              <a:latin typeface="Poppins" panose="00000500000000000000" pitchFamily="2" charset="0"/>
              <a:cs typeface="Poppins" panose="00000500000000000000" pitchFamily="2" charset="0"/>
            </a:endParaRPr>
          </a:p>
          <a:p>
            <a:pPr algn="just"/>
            <a:r>
              <a:rPr lang="es-CO" sz="2600" b="1" dirty="0">
                <a:solidFill>
                  <a:schemeClr val="bg1"/>
                </a:solidFill>
                <a:latin typeface="Poppins" panose="00000500000000000000" pitchFamily="2" charset="0"/>
                <a:cs typeface="Poppins" panose="00000500000000000000" pitchFamily="2" charset="0"/>
              </a:rPr>
              <a:t>La función del Ministerio Publico en los consejos de disciplina, es velar y garantizar los derechos humanos de los PPL.  </a:t>
            </a:r>
          </a:p>
        </p:txBody>
      </p:sp>
      <p:pic>
        <p:nvPicPr>
          <p:cNvPr id="5" name="4 Imagen" descr="\\srv-pi-fs01\Publica\LISS DUARTE\EVIDENCIAS  FOTOGRAFICA 2022\CARACTERIZACIÓN  2022-05-16 at 5.20.45 PM.jpeg"/>
          <p:cNvPicPr/>
          <p:nvPr/>
        </p:nvPicPr>
        <p:blipFill>
          <a:blip r:embed="rId3" cstate="print"/>
          <a:srcRect/>
          <a:stretch>
            <a:fillRect/>
          </a:stretch>
        </p:blipFill>
        <p:spPr bwMode="auto">
          <a:xfrm>
            <a:off x="7252138" y="1354830"/>
            <a:ext cx="3878974" cy="3774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7059560" y="2492982"/>
            <a:ext cx="4506627" cy="1750919"/>
          </a:xfrm>
          <a:prstGeom prst="rect">
            <a:avLst/>
          </a:prstGeom>
        </p:spPr>
      </p:pic>
      <p:pic>
        <p:nvPicPr>
          <p:cNvPr id="10" name="Imagen 9"/>
          <p:cNvPicPr>
            <a:picLocks noChangeAspect="1"/>
          </p:cNvPicPr>
          <p:nvPr/>
        </p:nvPicPr>
        <p:blipFill>
          <a:blip r:embed="rId4"/>
          <a:stretch>
            <a:fillRect/>
          </a:stretch>
        </p:blipFill>
        <p:spPr>
          <a:xfrm>
            <a:off x="7059560" y="5514473"/>
            <a:ext cx="4506627" cy="474382"/>
          </a:xfrm>
          <a:prstGeom prst="rect">
            <a:avLst/>
          </a:prstGeom>
        </p:spPr>
      </p:pic>
      <p:pic>
        <p:nvPicPr>
          <p:cNvPr id="3" name="Imagen 2">
            <a:extLst>
              <a:ext uri="{FF2B5EF4-FFF2-40B4-BE49-F238E27FC236}">
                <a16:creationId xmlns:a16="http://schemas.microsoft.com/office/drawing/2014/main" id="{A8DFD6AA-05EA-C96C-A6B2-8F72E9DDB0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0"/>
            <a:ext cx="12192000" cy="6857810"/>
          </a:xfrm>
          <a:prstGeom prst="rect">
            <a:avLst/>
          </a:prstGeom>
        </p:spPr>
      </p:pic>
    </p:spTree>
    <p:extLst>
      <p:ext uri="{BB962C8B-B14F-4D97-AF65-F5344CB8AC3E}">
        <p14:creationId xmlns:p14="http://schemas.microsoft.com/office/powerpoint/2010/main" val="3697651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732251" y="422770"/>
            <a:ext cx="5742121" cy="1754326"/>
          </a:xfrm>
          <a:prstGeom prst="rect">
            <a:avLst/>
          </a:prstGeom>
        </p:spPr>
        <p:txBody>
          <a:bodyPr wrap="square">
            <a:spAutoFit/>
          </a:bodyPr>
          <a:lstStyle/>
          <a:p>
            <a:pPr algn="ctr"/>
            <a:r>
              <a:rPr lang="es-CO" sz="3600" b="1" dirty="0">
                <a:solidFill>
                  <a:srgbClr val="FFC000"/>
                </a:solidFill>
                <a:latin typeface="Arial Black" pitchFamily="34" charset="0"/>
              </a:rPr>
              <a:t>DELEGATURA VIGILANCIA ADMINISTRATIVA</a:t>
            </a:r>
          </a:p>
        </p:txBody>
      </p:sp>
      <p:sp>
        <p:nvSpPr>
          <p:cNvPr id="3" name="Rectángulo 2"/>
          <p:cNvSpPr/>
          <p:nvPr/>
        </p:nvSpPr>
        <p:spPr>
          <a:xfrm>
            <a:off x="421554" y="2231982"/>
            <a:ext cx="5742120" cy="4585871"/>
          </a:xfrm>
          <a:prstGeom prst="rect">
            <a:avLst/>
          </a:prstGeom>
        </p:spPr>
        <p:txBody>
          <a:bodyPr wrap="square">
            <a:spAutoFit/>
          </a:bodyPr>
          <a:lstStyle/>
          <a:p>
            <a:r>
              <a:rPr lang="es-CO" sz="2800" b="1" dirty="0">
                <a:solidFill>
                  <a:schemeClr val="bg1"/>
                </a:solidFill>
                <a:latin typeface="Arial" pitchFamily="34" charset="0"/>
                <a:cs typeface="Arial" pitchFamily="34" charset="0"/>
              </a:rPr>
              <a:t>Objetivo:</a:t>
            </a:r>
          </a:p>
          <a:p>
            <a:pPr marL="0" lvl="1" algn="just"/>
            <a:endParaRPr lang="es-CO" sz="2000" dirty="0">
              <a:latin typeface="Arial" pitchFamily="34" charset="0"/>
              <a:cs typeface="Arial" pitchFamily="34" charset="0"/>
            </a:endParaRPr>
          </a:p>
          <a:p>
            <a:pPr marL="0" lvl="1" algn="just"/>
            <a:r>
              <a:rPr lang="es-CO" sz="2400" b="1" dirty="0">
                <a:solidFill>
                  <a:schemeClr val="bg1"/>
                </a:solidFill>
                <a:latin typeface="Poppins" panose="00000500000000000000" pitchFamily="2" charset="0"/>
                <a:cs typeface="Poppins" panose="00000500000000000000" pitchFamily="2" charset="0"/>
              </a:rPr>
              <a:t>Ejercer la función disciplinaria y de vigilancia administrativa, de oficio o a solicitud de parte, sobre hechos relacionados con la conducta desplegada por los servidores públicos del orden municipal o sus entes descentralizados en ejercicio de sus funciones.</a:t>
            </a:r>
            <a:endParaRPr lang="es-ES" sz="2400" b="1" dirty="0">
              <a:solidFill>
                <a:schemeClr val="bg1"/>
              </a:solidFill>
              <a:latin typeface="Poppins" panose="00000500000000000000" pitchFamily="2" charset="0"/>
              <a:cs typeface="Poppins" panose="00000500000000000000" pitchFamily="2" charset="0"/>
            </a:endParaRPr>
          </a:p>
          <a:p>
            <a:pPr algn="ctr"/>
            <a:endParaRPr lang="es-CO" sz="2800" b="1" dirty="0">
              <a:solidFill>
                <a:schemeClr val="accent1">
                  <a:lumMod val="75000"/>
                </a:schemeClr>
              </a:solidFill>
              <a:latin typeface="Arial" pitchFamily="34" charset="0"/>
              <a:cs typeface="Arial" pitchFamily="34" charset="0"/>
            </a:endParaRPr>
          </a:p>
          <a:p>
            <a:pPr algn="just"/>
            <a:endParaRPr lang="es-CO" sz="2400" dirty="0">
              <a:solidFill>
                <a:schemeClr val="accent1">
                  <a:lumMod val="75000"/>
                </a:schemeClr>
              </a:solidFill>
              <a:latin typeface="Arial" pitchFamily="34" charset="0"/>
              <a:cs typeface="Arial" pitchFamily="34" charset="0"/>
            </a:endParaRPr>
          </a:p>
        </p:txBody>
      </p:sp>
      <p:pic>
        <p:nvPicPr>
          <p:cNvPr id="6" name="5 Imagen" descr="\\srv-pi-fs01\Publica\COMUNICACIONES\2022\Fotos\9 Septiembre\14 de sep- capacitación fotodetección\20220914_102549.jpg"/>
          <p:cNvPicPr/>
          <p:nvPr/>
        </p:nvPicPr>
        <p:blipFill>
          <a:blip r:embed="rId3" cstate="print"/>
          <a:srcRect/>
          <a:stretch>
            <a:fillRect/>
          </a:stretch>
        </p:blipFill>
        <p:spPr bwMode="auto">
          <a:xfrm rot="10800000">
            <a:off x="6370407" y="973061"/>
            <a:ext cx="5400040" cy="4050030"/>
          </a:xfrm>
          <a:prstGeom prst="rect">
            <a:avLst/>
          </a:prstGeom>
          <a:noFill/>
          <a:ln w="9525">
            <a:noFill/>
            <a:miter lim="800000"/>
            <a:headEnd/>
            <a:tailEnd/>
          </a:ln>
        </p:spPr>
      </p:pic>
    </p:spTree>
    <p:extLst>
      <p:ext uri="{BB962C8B-B14F-4D97-AF65-F5344CB8AC3E}">
        <p14:creationId xmlns:p14="http://schemas.microsoft.com/office/powerpoint/2010/main" val="2140215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525380" y="553078"/>
            <a:ext cx="7175599" cy="1323439"/>
          </a:xfrm>
          <a:prstGeom prst="rect">
            <a:avLst/>
          </a:prstGeom>
        </p:spPr>
        <p:txBody>
          <a:bodyPr wrap="square">
            <a:spAutoFit/>
          </a:bodyPr>
          <a:lstStyle/>
          <a:p>
            <a:pPr algn="ctr"/>
            <a:r>
              <a:rPr lang="es-CO" sz="4000" dirty="0">
                <a:solidFill>
                  <a:srgbClr val="FFC000"/>
                </a:solidFill>
                <a:latin typeface="Arial Black" panose="020B0A04020102020204" pitchFamily="34" charset="0"/>
              </a:rPr>
              <a:t>FUNCIÓN DISCIPLINARIA</a:t>
            </a:r>
          </a:p>
        </p:txBody>
      </p:sp>
      <p:sp>
        <p:nvSpPr>
          <p:cNvPr id="3" name="Rectángulo 2"/>
          <p:cNvSpPr/>
          <p:nvPr/>
        </p:nvSpPr>
        <p:spPr>
          <a:xfrm>
            <a:off x="102943" y="2538237"/>
            <a:ext cx="6258101" cy="1692771"/>
          </a:xfrm>
          <a:prstGeom prst="rect">
            <a:avLst/>
          </a:prstGeom>
        </p:spPr>
        <p:txBody>
          <a:bodyPr wrap="square">
            <a:spAutoFit/>
          </a:bodyPr>
          <a:lstStyle/>
          <a:p>
            <a:r>
              <a:rPr lang="es-CO" sz="2600" b="1" dirty="0">
                <a:solidFill>
                  <a:schemeClr val="bg1"/>
                </a:solidFill>
                <a:latin typeface="Poppins" panose="00000500000000000000" pitchFamily="2" charset="0"/>
                <a:cs typeface="Poppins" panose="00000500000000000000" pitchFamily="2" charset="0"/>
              </a:rPr>
              <a:t>La Delegatura para la Vigilancia Administrativa a la fecha tiene 32 procesos en investigación y 1 en indagación.</a:t>
            </a:r>
          </a:p>
        </p:txBody>
      </p:sp>
      <p:pic>
        <p:nvPicPr>
          <p:cNvPr id="5" name="4 Imagen" descr="\\srv-pi-fs01\Publica\COMUNICACIONES\2022\RENDICION DE CUENTAS 2022\VIDEOS FINALES\VIGILANCIA ADMINISTRATIVA\700 Acoso Laboral\FOTOS\F 703.jpg"/>
          <p:cNvPicPr/>
          <p:nvPr/>
        </p:nvPicPr>
        <p:blipFill>
          <a:blip r:embed="rId3" cstate="print"/>
          <a:srcRect/>
          <a:stretch>
            <a:fillRect/>
          </a:stretch>
        </p:blipFill>
        <p:spPr bwMode="auto">
          <a:xfrm rot="10800000">
            <a:off x="6254794" y="1214798"/>
            <a:ext cx="5400040" cy="4050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52296" y="704702"/>
            <a:ext cx="5421997" cy="707886"/>
          </a:xfrm>
          <a:prstGeom prst="rect">
            <a:avLst/>
          </a:prstGeom>
        </p:spPr>
        <p:txBody>
          <a:bodyPr wrap="none">
            <a:spAutoFit/>
          </a:bodyPr>
          <a:lstStyle/>
          <a:p>
            <a:pPr algn="ctr"/>
            <a:r>
              <a:rPr lang="es-CO" sz="4000" dirty="0">
                <a:solidFill>
                  <a:srgbClr val="FFC000"/>
                </a:solidFill>
                <a:latin typeface="Arial Black" panose="020B0A04020102020204" pitchFamily="34" charset="0"/>
              </a:rPr>
              <a:t>  ACOSO LABORAL</a:t>
            </a:r>
          </a:p>
        </p:txBody>
      </p:sp>
      <p:sp>
        <p:nvSpPr>
          <p:cNvPr id="4" name="Rectángulo 2"/>
          <p:cNvSpPr/>
          <p:nvPr/>
        </p:nvSpPr>
        <p:spPr>
          <a:xfrm>
            <a:off x="420387" y="1874728"/>
            <a:ext cx="5600903" cy="3108543"/>
          </a:xfrm>
          <a:prstGeom prst="rect">
            <a:avLst/>
          </a:prstGeom>
        </p:spPr>
        <p:txBody>
          <a:bodyPr wrap="square">
            <a:spAutoFit/>
          </a:bodyPr>
          <a:lstStyle/>
          <a:p>
            <a:pPr algn="just"/>
            <a:r>
              <a:rPr lang="es-CO" sz="2800" b="1" dirty="0">
                <a:solidFill>
                  <a:schemeClr val="bg1"/>
                </a:solidFill>
                <a:latin typeface="Poppins" panose="00000500000000000000" pitchFamily="2" charset="0"/>
                <a:cs typeface="Poppins" panose="00000500000000000000" pitchFamily="2" charset="0"/>
              </a:rPr>
              <a:t>En la Delegatura para la Vigilancia Administrativa, se tiene como una de sus funciones recibir quejas de acoso laboral, las cuales están enmarcadas en la Ley 1010 de 2006 </a:t>
            </a:r>
          </a:p>
        </p:txBody>
      </p:sp>
      <p:pic>
        <p:nvPicPr>
          <p:cNvPr id="5" name="4 Imagen" descr="\\srv-pi-fs01\Publica\COMUNICACIONES\2022\RENDICION DE CUENTAS 2022\VIDEOS FINALES\VIGILANCIA ADMINISTRATIVA\700 Acoso Laboral\FOTOS\F 704.jpg"/>
          <p:cNvPicPr/>
          <p:nvPr/>
        </p:nvPicPr>
        <p:blipFill>
          <a:blip r:embed="rId3" cstate="print"/>
          <a:srcRect/>
          <a:stretch>
            <a:fillRect/>
          </a:stretch>
        </p:blipFill>
        <p:spPr bwMode="auto">
          <a:xfrm rot="10800000">
            <a:off x="6371573" y="1058645"/>
            <a:ext cx="5400040" cy="4050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427452" y="538385"/>
            <a:ext cx="4987391" cy="1938992"/>
          </a:xfrm>
          <a:prstGeom prst="rect">
            <a:avLst/>
          </a:prstGeom>
        </p:spPr>
        <p:txBody>
          <a:bodyPr wrap="square">
            <a:spAutoFit/>
          </a:bodyPr>
          <a:lstStyle/>
          <a:p>
            <a:pPr algn="ctr"/>
            <a:r>
              <a:rPr lang="es-CO" sz="4000" dirty="0">
                <a:solidFill>
                  <a:srgbClr val="FFC000"/>
                </a:solidFill>
                <a:latin typeface="Arial Black" panose="020B0A04020102020204" pitchFamily="34" charset="0"/>
              </a:rPr>
              <a:t>VISITAS DE </a:t>
            </a:r>
          </a:p>
          <a:p>
            <a:pPr algn="ctr"/>
            <a:r>
              <a:rPr lang="es-CO" sz="4000" dirty="0">
                <a:solidFill>
                  <a:srgbClr val="FFC000"/>
                </a:solidFill>
                <a:latin typeface="Arial Black" panose="020B0A04020102020204" pitchFamily="34" charset="0"/>
              </a:rPr>
              <a:t>SEGUIMIENTO Y </a:t>
            </a:r>
          </a:p>
          <a:p>
            <a:pPr algn="ctr"/>
            <a:r>
              <a:rPr lang="es-CO" sz="4000" dirty="0">
                <a:solidFill>
                  <a:srgbClr val="FFC000"/>
                </a:solidFill>
                <a:latin typeface="Arial Black" panose="020B0A04020102020204" pitchFamily="34" charset="0"/>
              </a:rPr>
              <a:t>VIGILANCIA</a:t>
            </a:r>
          </a:p>
        </p:txBody>
      </p:sp>
      <p:sp>
        <p:nvSpPr>
          <p:cNvPr id="3" name="Rectángulo 2"/>
          <p:cNvSpPr/>
          <p:nvPr/>
        </p:nvSpPr>
        <p:spPr>
          <a:xfrm>
            <a:off x="427452" y="2477377"/>
            <a:ext cx="5478980" cy="3631763"/>
          </a:xfrm>
          <a:prstGeom prst="rect">
            <a:avLst/>
          </a:prstGeom>
        </p:spPr>
        <p:txBody>
          <a:bodyPr wrap="square">
            <a:spAutoFit/>
          </a:bodyPr>
          <a:lstStyle/>
          <a:p>
            <a:r>
              <a:rPr lang="es-CO" sz="2300" b="1" dirty="0">
                <a:solidFill>
                  <a:schemeClr val="bg1"/>
                </a:solidFill>
                <a:latin typeface="Poppins" panose="00000500000000000000" pitchFamily="2" charset="0"/>
                <a:cs typeface="Poppins" panose="00000500000000000000" pitchFamily="2" charset="0"/>
              </a:rPr>
              <a:t>La Delegatura de Vigilancia Administrativa, viene realizando seguimiento de manera aleatoria en diferentes instituciones educativas, en la entrega del PAE, en cualquiera de las dos modalidades,  con el fin de verificar: Calidad, fechas de vencimiento y medidas de bioseguridad.</a:t>
            </a:r>
            <a:endParaRPr lang="es-ES" sz="2300" b="1" dirty="0">
              <a:solidFill>
                <a:schemeClr val="bg1"/>
              </a:solidFill>
              <a:latin typeface="Poppins" panose="00000500000000000000" pitchFamily="2" charset="0"/>
              <a:cs typeface="Poppins" panose="00000500000000000000" pitchFamily="2" charset="0"/>
            </a:endParaRPr>
          </a:p>
        </p:txBody>
      </p:sp>
      <p:pic>
        <p:nvPicPr>
          <p:cNvPr id="4" name="3 Imagen" descr="\\srv-pi-fs01\Publica\VIGILANCIA ADMINISTRATIVA\JORGE IVÁN ISAZA B\SEGIUMIENTOS ADMINISTRATIVOS\queja PAE intitucion educativa concejo de itagui\1646400537089.jpg"/>
          <p:cNvPicPr/>
          <p:nvPr/>
        </p:nvPicPr>
        <p:blipFill>
          <a:blip r:embed="rId3" cstate="print"/>
          <a:srcRect/>
          <a:stretch>
            <a:fillRect/>
          </a:stretch>
        </p:blipFill>
        <p:spPr bwMode="auto">
          <a:xfrm>
            <a:off x="6125232" y="1711214"/>
            <a:ext cx="5848350" cy="3113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7059560" y="2492982"/>
            <a:ext cx="4506627" cy="1750919"/>
          </a:xfrm>
          <a:prstGeom prst="rect">
            <a:avLst/>
          </a:prstGeom>
        </p:spPr>
      </p:pic>
      <p:pic>
        <p:nvPicPr>
          <p:cNvPr id="10" name="Imagen 9"/>
          <p:cNvPicPr>
            <a:picLocks noChangeAspect="1"/>
          </p:cNvPicPr>
          <p:nvPr/>
        </p:nvPicPr>
        <p:blipFill>
          <a:blip r:embed="rId4"/>
          <a:stretch>
            <a:fillRect/>
          </a:stretch>
        </p:blipFill>
        <p:spPr>
          <a:xfrm>
            <a:off x="7059560" y="5514473"/>
            <a:ext cx="4506627" cy="474382"/>
          </a:xfrm>
          <a:prstGeom prst="rect">
            <a:avLst/>
          </a:prstGeom>
        </p:spPr>
      </p:pic>
      <p:pic>
        <p:nvPicPr>
          <p:cNvPr id="3" name="Imagen 2">
            <a:extLst>
              <a:ext uri="{FF2B5EF4-FFF2-40B4-BE49-F238E27FC236}">
                <a16:creationId xmlns:a16="http://schemas.microsoft.com/office/drawing/2014/main" id="{16118E7B-CB94-05C0-8C46-08D566C73D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0"/>
            <a:ext cx="12192000" cy="6857810"/>
          </a:xfrm>
          <a:prstGeom prst="rect">
            <a:avLst/>
          </a:prstGeom>
        </p:spPr>
      </p:pic>
    </p:spTree>
    <p:extLst>
      <p:ext uri="{BB962C8B-B14F-4D97-AF65-F5344CB8AC3E}">
        <p14:creationId xmlns:p14="http://schemas.microsoft.com/office/powerpoint/2010/main" val="1947283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339392" y="1705293"/>
            <a:ext cx="5897217" cy="2554545"/>
          </a:xfrm>
          <a:prstGeom prst="rect">
            <a:avLst/>
          </a:prstGeom>
        </p:spPr>
        <p:txBody>
          <a:bodyPr wrap="square">
            <a:spAutoFit/>
          </a:bodyPr>
          <a:lstStyle/>
          <a:p>
            <a:r>
              <a:rPr lang="es-CO" sz="4000" b="1" dirty="0">
                <a:solidFill>
                  <a:srgbClr val="0070C0"/>
                </a:solidFill>
                <a:latin typeface="Poppins" panose="00000500000000000000" pitchFamily="2" charset="0"/>
                <a:cs typeface="Poppins" panose="00000500000000000000" pitchFamily="2" charset="0"/>
              </a:rPr>
              <a:t>Objetivo</a:t>
            </a:r>
          </a:p>
          <a:p>
            <a:pPr marL="0" lvl="1"/>
            <a:endParaRPr lang="es-CO" sz="2400" dirty="0">
              <a:solidFill>
                <a:srgbClr val="0070C0"/>
              </a:solidFill>
              <a:latin typeface="Poppins" panose="00000500000000000000" pitchFamily="2" charset="0"/>
              <a:cs typeface="Poppins" panose="00000500000000000000" pitchFamily="2" charset="0"/>
            </a:endParaRPr>
          </a:p>
          <a:p>
            <a:pPr marL="0" lvl="1"/>
            <a:r>
              <a:rPr lang="es-CO" sz="2400" b="1" dirty="0">
                <a:solidFill>
                  <a:srgbClr val="0070C0"/>
                </a:solidFill>
                <a:latin typeface="Poppins" panose="00000500000000000000" pitchFamily="2" charset="0"/>
                <a:cs typeface="Poppins" panose="00000500000000000000" pitchFamily="2" charset="0"/>
              </a:rPr>
              <a:t>Velar por la promoción, defensa y las garantías fundamentales de  los derechos colectivos y del ambiente de la comunidad </a:t>
            </a:r>
            <a:r>
              <a:rPr lang="es-CO" sz="2400" b="1" dirty="0" err="1">
                <a:solidFill>
                  <a:srgbClr val="0070C0"/>
                </a:solidFill>
                <a:latin typeface="Poppins" panose="00000500000000000000" pitchFamily="2" charset="0"/>
                <a:cs typeface="Poppins" panose="00000500000000000000" pitchFamily="2" charset="0"/>
              </a:rPr>
              <a:t>Itagüiseña</a:t>
            </a:r>
            <a:r>
              <a:rPr lang="es-CO" sz="2400" b="1" dirty="0">
                <a:solidFill>
                  <a:srgbClr val="0070C0"/>
                </a:solidFill>
                <a:latin typeface="Poppins" panose="00000500000000000000" pitchFamily="2" charset="0"/>
                <a:cs typeface="Poppins" panose="00000500000000000000" pitchFamily="2" charset="0"/>
              </a:rPr>
              <a:t>.</a:t>
            </a:r>
            <a:endParaRPr lang="es-CO" sz="2400" dirty="0">
              <a:solidFill>
                <a:schemeClr val="accent1">
                  <a:lumMod val="75000"/>
                </a:schemeClr>
              </a:solidFill>
              <a:latin typeface="Arial" pitchFamily="34" charset="0"/>
              <a:cs typeface="Arial" pitchFamily="34" charset="0"/>
            </a:endParaRPr>
          </a:p>
        </p:txBody>
      </p:sp>
      <p:pic>
        <p:nvPicPr>
          <p:cNvPr id="5" name="4 Imagen" descr="\\srv-pi-fs01\Publica\COMUNICACIONES\2022\RENDICION DE CUENTAS 2022\VIDEOS FINALES\COLECTIVOS\Acompañamiento a la comunidad en procesos policivos\FOTOS 900\F 903 - 2.jpg"/>
          <p:cNvPicPr/>
          <p:nvPr/>
        </p:nvPicPr>
        <p:blipFill>
          <a:blip r:embed="rId3"/>
          <a:srcRect/>
          <a:stretch>
            <a:fillRect/>
          </a:stretch>
        </p:blipFill>
        <p:spPr bwMode="auto">
          <a:xfrm>
            <a:off x="6772685" y="297081"/>
            <a:ext cx="4252668" cy="5063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395921" y="538385"/>
            <a:ext cx="5702330" cy="1323439"/>
          </a:xfrm>
          <a:prstGeom prst="rect">
            <a:avLst/>
          </a:prstGeom>
        </p:spPr>
        <p:txBody>
          <a:bodyPr wrap="square">
            <a:spAutoFit/>
          </a:bodyPr>
          <a:lstStyle/>
          <a:p>
            <a:pPr algn="ctr"/>
            <a:r>
              <a:rPr lang="es-CO" sz="4000" dirty="0">
                <a:solidFill>
                  <a:srgbClr val="FFC000"/>
                </a:solidFill>
                <a:latin typeface="Arial Black" panose="020B0A04020102020204" pitchFamily="34" charset="0"/>
              </a:rPr>
              <a:t>ACOMPAÑAMIENTO</a:t>
            </a:r>
          </a:p>
          <a:p>
            <a:pPr algn="ctr"/>
            <a:r>
              <a:rPr lang="es-CO" sz="4000" dirty="0">
                <a:solidFill>
                  <a:srgbClr val="FFC000"/>
                </a:solidFill>
                <a:latin typeface="Arial Black" panose="020B0A04020102020204" pitchFamily="34" charset="0"/>
              </a:rPr>
              <a:t>A VEEDURIAS</a:t>
            </a:r>
          </a:p>
        </p:txBody>
      </p:sp>
      <p:sp>
        <p:nvSpPr>
          <p:cNvPr id="3" name="Rectángulo 2"/>
          <p:cNvSpPr/>
          <p:nvPr/>
        </p:nvSpPr>
        <p:spPr>
          <a:xfrm>
            <a:off x="495097" y="1861824"/>
            <a:ext cx="5600903" cy="4801314"/>
          </a:xfrm>
          <a:prstGeom prst="rect">
            <a:avLst/>
          </a:prstGeom>
        </p:spPr>
        <p:txBody>
          <a:bodyPr wrap="square">
            <a:spAutoFit/>
          </a:bodyPr>
          <a:lstStyle/>
          <a:p>
            <a:pPr algn="just"/>
            <a:r>
              <a:rPr lang="es-CO" b="1" dirty="0">
                <a:solidFill>
                  <a:srgbClr val="0070C0"/>
                </a:solidFill>
                <a:latin typeface="Poppins" panose="00000500000000000000" pitchFamily="2" charset="0"/>
                <a:cs typeface="Poppins" panose="00000500000000000000" pitchFamily="2" charset="0"/>
              </a:rPr>
              <a:t>Desde la Delegatura de Derechos Colectivos y del Ambiente, se hace acompañamiento a las Veedurías en:</a:t>
            </a:r>
          </a:p>
          <a:p>
            <a:pPr algn="just"/>
            <a:endParaRPr lang="es-ES" b="1" dirty="0">
              <a:solidFill>
                <a:srgbClr val="0070C0"/>
              </a:solidFill>
              <a:latin typeface="Poppins" panose="00000500000000000000" pitchFamily="2" charset="0"/>
              <a:cs typeface="Poppins" panose="00000500000000000000" pitchFamily="2" charset="0"/>
            </a:endParaRPr>
          </a:p>
          <a:p>
            <a:pPr marL="285750" lvl="0" indent="-285750" algn="just">
              <a:buFont typeface="Arial" panose="020B0604020202020204" pitchFamily="34" charset="0"/>
              <a:buChar char="•"/>
            </a:pPr>
            <a:r>
              <a:rPr lang="es-CO" b="1" dirty="0">
                <a:solidFill>
                  <a:srgbClr val="0070C0"/>
                </a:solidFill>
                <a:latin typeface="Poppins" panose="00000500000000000000" pitchFamily="2" charset="0"/>
                <a:cs typeface="Poppins" panose="00000500000000000000" pitchFamily="2" charset="0"/>
              </a:rPr>
              <a:t>Solicitud de información en relación a los Bienes de Interés Cultural (BIC)</a:t>
            </a:r>
          </a:p>
          <a:p>
            <a:pPr marL="285750" lvl="0" indent="-285750" algn="just">
              <a:buFont typeface="Arial" panose="020B0604020202020204" pitchFamily="34" charset="0"/>
              <a:buChar char="•"/>
            </a:pPr>
            <a:endParaRPr lang="es-ES" b="1" dirty="0">
              <a:solidFill>
                <a:srgbClr val="0070C0"/>
              </a:solidFill>
              <a:latin typeface="Poppins" panose="00000500000000000000" pitchFamily="2" charset="0"/>
              <a:cs typeface="Poppins" panose="00000500000000000000" pitchFamily="2" charset="0"/>
            </a:endParaRPr>
          </a:p>
          <a:p>
            <a:pPr marL="285750" lvl="0" indent="-285750" algn="just">
              <a:buFont typeface="Arial" panose="020B0604020202020204" pitchFamily="34" charset="0"/>
              <a:buChar char="•"/>
            </a:pPr>
            <a:r>
              <a:rPr lang="es-CO" b="1" dirty="0">
                <a:solidFill>
                  <a:srgbClr val="0070C0"/>
                </a:solidFill>
                <a:latin typeface="Poppins" panose="00000500000000000000" pitchFamily="2" charset="0"/>
                <a:cs typeface="Poppins" panose="00000500000000000000" pitchFamily="2" charset="0"/>
              </a:rPr>
              <a:t>Registro de novedades en la plataforma RUES referente a los ingresos y retiros de los miembros de las veedurías.</a:t>
            </a:r>
          </a:p>
          <a:p>
            <a:pPr marL="285750" lvl="0" indent="-285750" algn="just">
              <a:buFont typeface="Arial" panose="020B0604020202020204" pitchFamily="34" charset="0"/>
              <a:buChar char="•"/>
            </a:pPr>
            <a:endParaRPr lang="es-ES" b="1" dirty="0">
              <a:solidFill>
                <a:srgbClr val="0070C0"/>
              </a:solidFill>
              <a:latin typeface="Poppins" panose="00000500000000000000" pitchFamily="2" charset="0"/>
              <a:cs typeface="Poppins" panose="00000500000000000000" pitchFamily="2" charset="0"/>
            </a:endParaRPr>
          </a:p>
          <a:p>
            <a:pPr lvl="0" algn="just"/>
            <a:r>
              <a:rPr lang="es-CO" b="1" dirty="0">
                <a:solidFill>
                  <a:srgbClr val="0070C0"/>
                </a:solidFill>
                <a:latin typeface="Poppins" panose="00000500000000000000" pitchFamily="2" charset="0"/>
                <a:cs typeface="Poppins" panose="00000500000000000000" pitchFamily="2" charset="0"/>
              </a:rPr>
              <a:t>* Requerimientos referentes a solicitud de documentación de proyectos de obras públicas que se encuentran en ejecución en el Municipio de Itagüí, en aspectos ambientales, prestación de servicios públicos y corredor metropolitano.</a:t>
            </a:r>
            <a:endParaRPr lang="es-ES" b="1" dirty="0">
              <a:solidFill>
                <a:srgbClr val="0070C0"/>
              </a:solidFill>
              <a:latin typeface="Poppins" panose="00000500000000000000" pitchFamily="2" charset="0"/>
              <a:cs typeface="Poppins" panose="00000500000000000000" pitchFamily="2" charset="0"/>
            </a:endParaRPr>
          </a:p>
        </p:txBody>
      </p:sp>
      <p:pic>
        <p:nvPicPr>
          <p:cNvPr id="4" name="3 Imagen" descr="\\srv-pi-fs01\Publica\COMUNICACIONES\2022\RENDICION DE CUENTAS 2022\VIDEOS FINALES\COLECTIVOS\veedurías ciudadanas\FOTOS DE APOYO\3.jpeg"/>
          <p:cNvPicPr/>
          <p:nvPr/>
        </p:nvPicPr>
        <p:blipFill>
          <a:blip r:embed="rId3"/>
          <a:srcRect/>
          <a:stretch>
            <a:fillRect/>
          </a:stretch>
        </p:blipFill>
        <p:spPr bwMode="auto">
          <a:xfrm>
            <a:off x="6549084" y="1198016"/>
            <a:ext cx="5400040" cy="360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0" y="592173"/>
            <a:ext cx="6631555" cy="1754326"/>
          </a:xfrm>
          <a:prstGeom prst="rect">
            <a:avLst/>
          </a:prstGeom>
        </p:spPr>
        <p:txBody>
          <a:bodyPr wrap="square">
            <a:spAutoFit/>
          </a:bodyPr>
          <a:lstStyle/>
          <a:p>
            <a:pPr algn="ctr"/>
            <a:r>
              <a:rPr lang="es-CO" sz="5400" dirty="0">
                <a:solidFill>
                  <a:srgbClr val="FFC000"/>
                </a:solidFill>
                <a:latin typeface="Arial Black" panose="020B0A04020102020204" pitchFamily="34" charset="0"/>
              </a:rPr>
              <a:t>PROCESOS </a:t>
            </a:r>
          </a:p>
          <a:p>
            <a:pPr algn="ctr"/>
            <a:r>
              <a:rPr lang="es-CO" sz="5400" dirty="0">
                <a:solidFill>
                  <a:srgbClr val="FFC000"/>
                </a:solidFill>
                <a:latin typeface="Arial Black" panose="020B0A04020102020204" pitchFamily="34" charset="0"/>
              </a:rPr>
              <a:t>POLICIVOS</a:t>
            </a:r>
          </a:p>
        </p:txBody>
      </p:sp>
      <p:sp>
        <p:nvSpPr>
          <p:cNvPr id="3" name="Rectángulo 2"/>
          <p:cNvSpPr/>
          <p:nvPr/>
        </p:nvSpPr>
        <p:spPr>
          <a:xfrm>
            <a:off x="405616" y="2346499"/>
            <a:ext cx="5820322" cy="2923877"/>
          </a:xfrm>
          <a:prstGeom prst="rect">
            <a:avLst/>
          </a:prstGeom>
        </p:spPr>
        <p:txBody>
          <a:bodyPr wrap="square">
            <a:spAutoFit/>
          </a:bodyPr>
          <a:lstStyle/>
          <a:p>
            <a:pPr algn="just"/>
            <a:endParaRPr lang="es-ES" sz="2000" dirty="0">
              <a:latin typeface="Arial" pitchFamily="34" charset="0"/>
              <a:cs typeface="Arial" pitchFamily="34" charset="0"/>
            </a:endParaRPr>
          </a:p>
          <a:p>
            <a:r>
              <a:rPr lang="es-ES" sz="2400" b="1" dirty="0">
                <a:solidFill>
                  <a:srgbClr val="0070C0"/>
                </a:solidFill>
                <a:latin typeface="Poppins" panose="00000500000000000000" pitchFamily="2" charset="0"/>
                <a:cs typeface="Poppins" panose="00000500000000000000" pitchFamily="2" charset="0"/>
              </a:rPr>
              <a:t>Dando cumplimiento a la Ley 1801 de 2016, la Delegatura de Colectivos y del Ambiente, durante esta vigencia  se han realizado 28 solicitudes de acompañamiento en los procesos policivos.</a:t>
            </a:r>
          </a:p>
          <a:p>
            <a:pPr algn="just"/>
            <a:endParaRPr lang="es-ES" sz="2000" dirty="0">
              <a:latin typeface="Arial" pitchFamily="34" charset="0"/>
              <a:cs typeface="Arial" pitchFamily="34" charset="0"/>
            </a:endParaRPr>
          </a:p>
        </p:txBody>
      </p:sp>
      <p:pic>
        <p:nvPicPr>
          <p:cNvPr id="5" name="4 Imagen" descr="\\srv-pi-fs01\Publica\COMUNICACIONES\2022\RENDICION DE CUENTAS 2022\VIDEOS FINALES\COLECTIVOS\Acompañamiento a la comunidad en procesos policivos\FOTOS 900\F 902 - 1.jpg"/>
          <p:cNvPicPr/>
          <p:nvPr/>
        </p:nvPicPr>
        <p:blipFill>
          <a:blip r:embed="rId3"/>
          <a:srcRect/>
          <a:stretch>
            <a:fillRect/>
          </a:stretch>
        </p:blipFill>
        <p:spPr bwMode="auto">
          <a:xfrm>
            <a:off x="6494183" y="535343"/>
            <a:ext cx="4822862" cy="4757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7059560" y="2492982"/>
            <a:ext cx="4506627" cy="1750919"/>
          </a:xfrm>
          <a:prstGeom prst="rect">
            <a:avLst/>
          </a:prstGeom>
        </p:spPr>
      </p:pic>
      <p:pic>
        <p:nvPicPr>
          <p:cNvPr id="10" name="Imagen 9"/>
          <p:cNvPicPr>
            <a:picLocks noChangeAspect="1"/>
          </p:cNvPicPr>
          <p:nvPr/>
        </p:nvPicPr>
        <p:blipFill>
          <a:blip r:embed="rId4"/>
          <a:stretch>
            <a:fillRect/>
          </a:stretch>
        </p:blipFill>
        <p:spPr>
          <a:xfrm>
            <a:off x="7059560" y="5514473"/>
            <a:ext cx="4506627" cy="474382"/>
          </a:xfrm>
          <a:prstGeom prst="rect">
            <a:avLst/>
          </a:prstGeom>
        </p:spPr>
      </p:pic>
      <p:pic>
        <p:nvPicPr>
          <p:cNvPr id="3" name="Imagen 2">
            <a:extLst>
              <a:ext uri="{FF2B5EF4-FFF2-40B4-BE49-F238E27FC236}">
                <a16:creationId xmlns:a16="http://schemas.microsoft.com/office/drawing/2014/main" id="{98175AAE-7673-C79C-CB0C-60CB21DFC6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0"/>
            <a:ext cx="12192000" cy="6857810"/>
          </a:xfrm>
          <a:prstGeom prst="rect">
            <a:avLst/>
          </a:prstGeom>
        </p:spPr>
      </p:pic>
    </p:spTree>
    <p:extLst>
      <p:ext uri="{BB962C8B-B14F-4D97-AF65-F5344CB8AC3E}">
        <p14:creationId xmlns:p14="http://schemas.microsoft.com/office/powerpoint/2010/main" val="1414285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3648564" y="2526076"/>
            <a:ext cx="4286746" cy="1938992"/>
          </a:xfrm>
          <a:prstGeom prst="rect">
            <a:avLst/>
          </a:prstGeom>
        </p:spPr>
        <p:txBody>
          <a:bodyPr wrap="square">
            <a:spAutoFit/>
          </a:bodyPr>
          <a:lstStyle/>
          <a:p>
            <a:pPr algn="ctr"/>
            <a:r>
              <a:rPr lang="es-CO" sz="6000" dirty="0">
                <a:solidFill>
                  <a:srgbClr val="04BAEE"/>
                </a:solidFill>
                <a:latin typeface="Arial Black" panose="020B0A04020102020204" pitchFamily="34" charset="0"/>
              </a:rPr>
              <a:t>MUCHAS GRACIAS</a:t>
            </a:r>
          </a:p>
        </p:txBody>
      </p:sp>
      <p:pic>
        <p:nvPicPr>
          <p:cNvPr id="5" name="Imagen 4">
            <a:extLst>
              <a:ext uri="{FF2B5EF4-FFF2-40B4-BE49-F238E27FC236}">
                <a16:creationId xmlns:a16="http://schemas.microsoft.com/office/drawing/2014/main" id="{CF1D2A49-7B71-18A0-DF19-45277B4484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140215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338283" y="1902985"/>
            <a:ext cx="6778134" cy="3477875"/>
          </a:xfrm>
          <a:prstGeom prst="rect">
            <a:avLst/>
          </a:prstGeom>
        </p:spPr>
        <p:txBody>
          <a:bodyPr wrap="square">
            <a:spAutoFit/>
          </a:bodyPr>
          <a:lstStyle/>
          <a:p>
            <a:pPr marL="0" lvl="1"/>
            <a:r>
              <a:rPr lang="es-CO" sz="2200" b="1" dirty="0">
                <a:solidFill>
                  <a:srgbClr val="0070C0"/>
                </a:solidFill>
                <a:latin typeface="Poppins" panose="00000500000000000000" pitchFamily="2" charset="0"/>
                <a:cs typeface="Poppins" panose="00000500000000000000" pitchFamily="2" charset="0"/>
              </a:rPr>
              <a:t>Brindar atención con calidad y oportunidad a los clientes y partes interesadas, mediante la implementación de políticas de servicio y gestión, para atender la demanda de los ciudadanos en trámites, servicios, peticiones, quejas, reclamos, denuncias y sugerencias, verificando la percepción de la satisfacción ciudadana frente a la prestación de los mismos, en el marco del alcance misional de la entidad.</a:t>
            </a:r>
            <a:endParaRPr lang="es-CO" sz="2800" b="1" dirty="0">
              <a:solidFill>
                <a:schemeClr val="accent1">
                  <a:lumMod val="75000"/>
                </a:schemeClr>
              </a:solidFill>
              <a:latin typeface="Arial" pitchFamily="34" charset="0"/>
              <a:cs typeface="Arial" pitchFamily="34" charset="0"/>
            </a:endParaRPr>
          </a:p>
        </p:txBody>
      </p:sp>
      <p:pic>
        <p:nvPicPr>
          <p:cNvPr id="5" name="4 Imagen"/>
          <p:cNvPicPr/>
          <p:nvPr/>
        </p:nvPicPr>
        <p:blipFill rotWithShape="1">
          <a:blip r:embed="rId3" cstate="print">
            <a:extLst>
              <a:ext uri="{28A0092B-C50C-407E-A947-70E740481C1C}">
                <a14:useLocalDpi xmlns:a14="http://schemas.microsoft.com/office/drawing/2010/main" val="0"/>
              </a:ext>
            </a:extLst>
          </a:blip>
          <a:srcRect l="5491" t="6068" r="6713" b="10600"/>
          <a:stretch/>
        </p:blipFill>
        <p:spPr bwMode="auto">
          <a:xfrm>
            <a:off x="7474226" y="2080592"/>
            <a:ext cx="4068417" cy="2557670"/>
          </a:xfrm>
          <a:prstGeom prst="rect">
            <a:avLst/>
          </a:prstGeom>
          <a:solidFill>
            <a:srgbClr val="FFFFFF">
              <a:shade val="85000"/>
            </a:srgbClr>
          </a:solidFill>
          <a:ln w="88900" cap="sq">
            <a:solidFill>
              <a:srgbClr val="04BAEE"/>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4" name="Rectángulo 3">
            <a:extLst>
              <a:ext uri="{FF2B5EF4-FFF2-40B4-BE49-F238E27FC236}">
                <a16:creationId xmlns:a16="http://schemas.microsoft.com/office/drawing/2014/main" id="{9BAAC702-F055-7C48-7AC0-D9050E09DDA8}"/>
              </a:ext>
            </a:extLst>
          </p:cNvPr>
          <p:cNvSpPr/>
          <p:nvPr/>
        </p:nvSpPr>
        <p:spPr>
          <a:xfrm>
            <a:off x="338283" y="1256654"/>
            <a:ext cx="6778134" cy="646331"/>
          </a:xfrm>
          <a:prstGeom prst="rect">
            <a:avLst/>
          </a:prstGeom>
        </p:spPr>
        <p:txBody>
          <a:bodyPr wrap="square">
            <a:spAutoFit/>
          </a:bodyPr>
          <a:lstStyle/>
          <a:p>
            <a:pPr algn="ctr"/>
            <a:r>
              <a:rPr lang="es-CO" sz="3600" b="1" dirty="0">
                <a:solidFill>
                  <a:srgbClr val="FFC000"/>
                </a:solidFill>
                <a:latin typeface="Poppins" panose="00000500000000000000" pitchFamily="2" charset="0"/>
                <a:cs typeface="Poppins" panose="00000500000000000000" pitchFamily="2" charset="0"/>
              </a:rPr>
              <a:t>Atención al Ciudadano</a:t>
            </a:r>
            <a:endParaRPr lang="es-CO" sz="2800" b="1" dirty="0">
              <a:solidFill>
                <a:srgbClr val="FFC000"/>
              </a:solidFill>
              <a:latin typeface="Arial" pitchFamily="34" charset="0"/>
              <a:cs typeface="Arial" pitchFamily="34" charset="0"/>
            </a:endParaRPr>
          </a:p>
        </p:txBody>
      </p:sp>
    </p:spTree>
    <p:extLst>
      <p:ext uri="{BB962C8B-B14F-4D97-AF65-F5344CB8AC3E}">
        <p14:creationId xmlns:p14="http://schemas.microsoft.com/office/powerpoint/2010/main" val="2140215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629831" y="909051"/>
            <a:ext cx="6306997" cy="677108"/>
          </a:xfrm>
          <a:prstGeom prst="rect">
            <a:avLst/>
          </a:prstGeom>
        </p:spPr>
        <p:txBody>
          <a:bodyPr wrap="square">
            <a:spAutoFit/>
          </a:bodyPr>
          <a:lstStyle/>
          <a:p>
            <a:pPr algn="ctr"/>
            <a:r>
              <a:rPr lang="es-CO" sz="3800" b="1" dirty="0">
                <a:solidFill>
                  <a:srgbClr val="FFC000"/>
                </a:solidFill>
                <a:latin typeface="Poppins" panose="00000500000000000000" pitchFamily="2" charset="0"/>
                <a:cs typeface="Poppins" panose="00000500000000000000" pitchFamily="2" charset="0"/>
              </a:rPr>
              <a:t>Atención al Ciudadano</a:t>
            </a:r>
          </a:p>
        </p:txBody>
      </p:sp>
      <p:sp>
        <p:nvSpPr>
          <p:cNvPr id="4" name="3 Rectángulo"/>
          <p:cNvSpPr/>
          <p:nvPr/>
        </p:nvSpPr>
        <p:spPr>
          <a:xfrm>
            <a:off x="574874" y="1783989"/>
            <a:ext cx="6727074" cy="3429144"/>
          </a:xfrm>
          <a:prstGeom prst="rect">
            <a:avLst/>
          </a:prstGeom>
        </p:spPr>
        <p:txBody>
          <a:bodyPr wrap="square">
            <a:spAutoFit/>
          </a:bodyPr>
          <a:lstStyle/>
          <a:p>
            <a:pPr marL="109855" indent="-97790">
              <a:lnSpc>
                <a:spcPct val="100000"/>
              </a:lnSpc>
              <a:spcBef>
                <a:spcPts val="660"/>
              </a:spcBef>
              <a:buSzPct val="92857"/>
              <a:buFont typeface="Trebuchet MS"/>
              <a:buChar char="•"/>
              <a:tabLst>
                <a:tab pos="110489" algn="l"/>
              </a:tabLst>
            </a:pPr>
            <a:r>
              <a:rPr lang="es-ES" sz="2800" spc="-35" dirty="0">
                <a:solidFill>
                  <a:srgbClr val="0070C0"/>
                </a:solidFill>
                <a:latin typeface="Poppins" panose="00000500000000000000" pitchFamily="2" charset="0"/>
                <a:cs typeface="Poppins" panose="00000500000000000000" pitchFamily="2" charset="0"/>
              </a:rPr>
              <a:t>Atenciones realizadas de Noviembre a Diciembre 2021:  1.083</a:t>
            </a:r>
          </a:p>
          <a:p>
            <a:pPr marL="109855" indent="-97790">
              <a:lnSpc>
                <a:spcPct val="100000"/>
              </a:lnSpc>
              <a:spcBef>
                <a:spcPts val="660"/>
              </a:spcBef>
              <a:buSzPct val="92857"/>
              <a:buFont typeface="Trebuchet MS"/>
              <a:buChar char="•"/>
              <a:tabLst>
                <a:tab pos="110489" algn="l"/>
              </a:tabLst>
            </a:pPr>
            <a:endParaRPr lang="es-ES" sz="2800" dirty="0">
              <a:solidFill>
                <a:srgbClr val="0070C0"/>
              </a:solidFill>
              <a:latin typeface="Poppins" panose="00000500000000000000" pitchFamily="2" charset="0"/>
              <a:cs typeface="Poppins" panose="00000500000000000000" pitchFamily="2" charset="0"/>
            </a:endParaRPr>
          </a:p>
          <a:p>
            <a:pPr marL="109855" indent="-97790">
              <a:lnSpc>
                <a:spcPct val="100000"/>
              </a:lnSpc>
              <a:spcBef>
                <a:spcPts val="560"/>
              </a:spcBef>
              <a:buSzPct val="92857"/>
              <a:buFont typeface="Trebuchet MS"/>
              <a:buChar char="•"/>
              <a:tabLst>
                <a:tab pos="110489" algn="l"/>
              </a:tabLst>
            </a:pPr>
            <a:r>
              <a:rPr lang="es-ES" sz="2800" spc="-35" dirty="0">
                <a:solidFill>
                  <a:srgbClr val="0070C0"/>
                </a:solidFill>
                <a:latin typeface="Poppins" panose="00000500000000000000" pitchFamily="2" charset="0"/>
                <a:cs typeface="Poppins" panose="00000500000000000000" pitchFamily="2" charset="0"/>
              </a:rPr>
              <a:t>Atenciones realizadas de Enero a Octubre 2022:  7.109</a:t>
            </a:r>
          </a:p>
          <a:p>
            <a:pPr marL="109855" indent="-97790">
              <a:lnSpc>
                <a:spcPct val="100000"/>
              </a:lnSpc>
              <a:spcBef>
                <a:spcPts val="560"/>
              </a:spcBef>
              <a:buSzPct val="92857"/>
              <a:buFont typeface="Trebuchet MS"/>
              <a:buChar char="•"/>
              <a:tabLst>
                <a:tab pos="110489" algn="l"/>
              </a:tabLst>
            </a:pPr>
            <a:endParaRPr lang="es-ES" sz="2800" spc="-35" dirty="0">
              <a:solidFill>
                <a:srgbClr val="0070C0"/>
              </a:solidFill>
              <a:latin typeface="Poppins" panose="00000500000000000000" pitchFamily="2" charset="0"/>
              <a:cs typeface="Poppins" panose="00000500000000000000" pitchFamily="2" charset="0"/>
            </a:endParaRPr>
          </a:p>
          <a:p>
            <a:pPr marL="109855" indent="-97790">
              <a:lnSpc>
                <a:spcPct val="100000"/>
              </a:lnSpc>
              <a:spcBef>
                <a:spcPts val="560"/>
              </a:spcBef>
              <a:buSzPct val="92857"/>
              <a:buFont typeface="Trebuchet MS"/>
              <a:buChar char="•"/>
              <a:tabLst>
                <a:tab pos="110489" algn="l"/>
              </a:tabLst>
            </a:pPr>
            <a:r>
              <a:rPr lang="es-ES" sz="2800" b="1" spc="-155" dirty="0">
                <a:solidFill>
                  <a:srgbClr val="0070C0"/>
                </a:solidFill>
                <a:latin typeface="Poppins" panose="00000500000000000000" pitchFamily="2" charset="0"/>
                <a:cs typeface="Poppins" panose="00000500000000000000" pitchFamily="2" charset="0"/>
              </a:rPr>
              <a:t>TOTAL  ATENCIONES:  8.192</a:t>
            </a:r>
            <a:endParaRPr lang="es-ES" sz="2800" dirty="0">
              <a:solidFill>
                <a:srgbClr val="0070C0"/>
              </a:solidFill>
              <a:latin typeface="Poppins" panose="00000500000000000000" pitchFamily="2" charset="0"/>
              <a:cs typeface="Poppins" panose="00000500000000000000" pitchFamily="2" charset="0"/>
            </a:endParaRPr>
          </a:p>
        </p:txBody>
      </p:sp>
      <p:pic>
        <p:nvPicPr>
          <p:cNvPr id="5" name="4 Imagen"/>
          <p:cNvPicPr/>
          <p:nvPr/>
        </p:nvPicPr>
        <p:blipFill>
          <a:blip r:embed="rId3" cstate="print"/>
          <a:stretch>
            <a:fillRect/>
          </a:stretch>
        </p:blipFill>
        <p:spPr>
          <a:xfrm>
            <a:off x="8125532" y="1359497"/>
            <a:ext cx="3257171" cy="3527813"/>
          </a:xfrm>
          <a:prstGeom prst="rect">
            <a:avLst/>
          </a:prstGeom>
          <a:solidFill>
            <a:srgbClr val="FFFFFF">
              <a:shade val="85000"/>
            </a:srgbClr>
          </a:solidFill>
          <a:ln w="88900" cap="sq">
            <a:solidFill>
              <a:srgbClr val="04BAEE"/>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104581" y="1310085"/>
            <a:ext cx="6306997" cy="1015663"/>
          </a:xfrm>
          <a:prstGeom prst="rect">
            <a:avLst/>
          </a:prstGeom>
        </p:spPr>
        <p:txBody>
          <a:bodyPr wrap="square">
            <a:spAutoFit/>
          </a:bodyPr>
          <a:lstStyle/>
          <a:p>
            <a:pPr algn="ctr"/>
            <a:r>
              <a:rPr lang="es-CO" sz="3000" b="1" dirty="0">
                <a:solidFill>
                  <a:srgbClr val="FFC000"/>
                </a:solidFill>
                <a:latin typeface="Poppins" panose="00000500000000000000" pitchFamily="2" charset="0"/>
                <a:cs typeface="Poppins" panose="00000500000000000000" pitchFamily="2" charset="0"/>
              </a:rPr>
              <a:t>Atención de Servicios en Entidades Descentralizadas</a:t>
            </a:r>
          </a:p>
        </p:txBody>
      </p:sp>
      <p:sp>
        <p:nvSpPr>
          <p:cNvPr id="4" name="3 Rectángulo"/>
          <p:cNvSpPr/>
          <p:nvPr/>
        </p:nvSpPr>
        <p:spPr>
          <a:xfrm>
            <a:off x="262372" y="2662510"/>
            <a:ext cx="6306997" cy="2885405"/>
          </a:xfrm>
          <a:prstGeom prst="rect">
            <a:avLst/>
          </a:prstGeom>
        </p:spPr>
        <p:txBody>
          <a:bodyPr wrap="square">
            <a:spAutoFit/>
          </a:bodyPr>
          <a:lstStyle/>
          <a:p>
            <a:pPr marL="109855" lvl="2" indent="-97790">
              <a:spcBef>
                <a:spcPts val="660"/>
              </a:spcBef>
              <a:buSzPct val="92857"/>
              <a:tabLst>
                <a:tab pos="110489" algn="l"/>
              </a:tabLst>
            </a:pPr>
            <a:r>
              <a:rPr lang="es-CO" sz="2400" b="1" dirty="0">
                <a:solidFill>
                  <a:srgbClr val="0070C0"/>
                </a:solidFill>
                <a:latin typeface="Poppins" panose="00000500000000000000" pitchFamily="2" charset="0"/>
                <a:cs typeface="Poppins" panose="00000500000000000000" pitchFamily="2" charset="0"/>
              </a:rPr>
              <a:t>La Personería Municipal de Itagüí,</a:t>
            </a:r>
          </a:p>
          <a:p>
            <a:pPr marL="109855" lvl="2" indent="-97790">
              <a:spcBef>
                <a:spcPts val="660"/>
              </a:spcBef>
              <a:buSzPct val="92857"/>
              <a:tabLst>
                <a:tab pos="110489" algn="l"/>
              </a:tabLst>
            </a:pPr>
            <a:r>
              <a:rPr lang="es-CO" sz="2400" b="1" dirty="0">
                <a:solidFill>
                  <a:srgbClr val="0070C0"/>
                </a:solidFill>
                <a:latin typeface="Poppins" panose="00000500000000000000" pitchFamily="2" charset="0"/>
                <a:cs typeface="Poppins" panose="00000500000000000000" pitchFamily="2" charset="0"/>
              </a:rPr>
              <a:t>tiene los servicios descentralizados</a:t>
            </a:r>
          </a:p>
          <a:p>
            <a:pPr marL="109855" lvl="2" indent="-97790">
              <a:spcBef>
                <a:spcPts val="660"/>
              </a:spcBef>
              <a:buSzPct val="92857"/>
              <a:tabLst>
                <a:tab pos="110489" algn="l"/>
              </a:tabLst>
            </a:pPr>
            <a:r>
              <a:rPr lang="es-CO" sz="2400" b="1" dirty="0">
                <a:solidFill>
                  <a:srgbClr val="0070C0"/>
                </a:solidFill>
                <a:latin typeface="Poppins" panose="00000500000000000000" pitchFamily="2" charset="0"/>
                <a:cs typeface="Poppins" panose="00000500000000000000" pitchFamily="2" charset="0"/>
              </a:rPr>
              <a:t>en Casa de Justicia y en el CTPI, brindando asesoría y salvaguardando los derechos de las personas.</a:t>
            </a:r>
            <a:endParaRPr lang="es-ES" sz="2400" b="1" dirty="0">
              <a:solidFill>
                <a:srgbClr val="0070C0"/>
              </a:solidFill>
              <a:latin typeface="Poppins" panose="00000500000000000000" pitchFamily="2" charset="0"/>
              <a:cs typeface="Poppins" panose="00000500000000000000" pitchFamily="2" charset="0"/>
            </a:endParaRPr>
          </a:p>
          <a:p>
            <a:pPr marL="109855" indent="-97790" algn="just">
              <a:lnSpc>
                <a:spcPct val="100000"/>
              </a:lnSpc>
              <a:spcBef>
                <a:spcPts val="660"/>
              </a:spcBef>
              <a:buSzPct val="92857"/>
              <a:tabLst>
                <a:tab pos="110489" algn="l"/>
              </a:tabLst>
            </a:pPr>
            <a:endParaRPr lang="es-ES" sz="2000" dirty="0">
              <a:latin typeface="Arial" pitchFamily="34" charset="0"/>
              <a:cs typeface="Arial" pitchFamily="34" charset="0"/>
            </a:endParaRPr>
          </a:p>
        </p:txBody>
      </p:sp>
      <p:pic>
        <p:nvPicPr>
          <p:cNvPr id="7" name="6 Imagen" descr="C:\Users\30348662\Desktop\WhatsApp Image 2022-11-08 at 1.48.25 PM.jpeg"/>
          <p:cNvPicPr/>
          <p:nvPr/>
        </p:nvPicPr>
        <p:blipFill>
          <a:blip r:embed="rId3"/>
          <a:srcRect/>
          <a:stretch>
            <a:fillRect/>
          </a:stretch>
        </p:blipFill>
        <p:spPr bwMode="auto">
          <a:xfrm>
            <a:off x="6960985" y="1538780"/>
            <a:ext cx="4648200" cy="3486150"/>
          </a:xfrm>
          <a:prstGeom prst="rect">
            <a:avLst/>
          </a:prstGeom>
          <a:solidFill>
            <a:srgbClr val="FFFFFF">
              <a:shade val="85000"/>
            </a:srgbClr>
          </a:solidFill>
          <a:ln w="88900" cap="sq">
            <a:solidFill>
              <a:srgbClr val="04BAEE"/>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7059560" y="2492982"/>
            <a:ext cx="4506627" cy="1750919"/>
          </a:xfrm>
          <a:prstGeom prst="rect">
            <a:avLst/>
          </a:prstGeom>
        </p:spPr>
      </p:pic>
      <p:pic>
        <p:nvPicPr>
          <p:cNvPr id="10" name="Imagen 9"/>
          <p:cNvPicPr>
            <a:picLocks noChangeAspect="1"/>
          </p:cNvPicPr>
          <p:nvPr/>
        </p:nvPicPr>
        <p:blipFill>
          <a:blip r:embed="rId4"/>
          <a:stretch>
            <a:fillRect/>
          </a:stretch>
        </p:blipFill>
        <p:spPr>
          <a:xfrm>
            <a:off x="7059560" y="5514473"/>
            <a:ext cx="4506627" cy="474382"/>
          </a:xfrm>
          <a:prstGeom prst="rect">
            <a:avLst/>
          </a:prstGeom>
        </p:spPr>
      </p:pic>
      <p:pic>
        <p:nvPicPr>
          <p:cNvPr id="3" name="Imagen 2">
            <a:extLst>
              <a:ext uri="{FF2B5EF4-FFF2-40B4-BE49-F238E27FC236}">
                <a16:creationId xmlns:a16="http://schemas.microsoft.com/office/drawing/2014/main" id="{1D57594C-707A-C4A5-06BD-E35C755B37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872364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1006708" y="1081986"/>
            <a:ext cx="10575235" cy="1384995"/>
          </a:xfrm>
          <a:prstGeom prst="rect">
            <a:avLst/>
          </a:prstGeom>
        </p:spPr>
        <p:txBody>
          <a:bodyPr wrap="square">
            <a:spAutoFit/>
          </a:bodyPr>
          <a:lstStyle/>
          <a:p>
            <a:pPr algn="just"/>
            <a:r>
              <a:rPr lang="es-CO" sz="2800" b="1" dirty="0">
                <a:solidFill>
                  <a:schemeClr val="accent1">
                    <a:lumMod val="75000"/>
                  </a:schemeClr>
                </a:solidFill>
                <a:latin typeface="Poppins" panose="00000500000000000000" pitchFamily="2" charset="0"/>
                <a:cs typeface="Poppins" panose="00000500000000000000" pitchFamily="2" charset="0"/>
              </a:rPr>
              <a:t>Velar por la promoción y defensa de los Derechos Humanos y las garantías fundamentales de la comunidad </a:t>
            </a:r>
            <a:r>
              <a:rPr lang="es-CO" sz="2800" b="1" dirty="0" err="1">
                <a:solidFill>
                  <a:schemeClr val="accent1">
                    <a:lumMod val="75000"/>
                  </a:schemeClr>
                </a:solidFill>
                <a:latin typeface="Poppins" panose="00000500000000000000" pitchFamily="2" charset="0"/>
                <a:cs typeface="Poppins" panose="00000500000000000000" pitchFamily="2" charset="0"/>
              </a:rPr>
              <a:t>Itaguiseña</a:t>
            </a:r>
            <a:r>
              <a:rPr lang="es-CO" sz="2800" b="1" dirty="0">
                <a:solidFill>
                  <a:schemeClr val="accent1">
                    <a:lumMod val="75000"/>
                  </a:schemeClr>
                </a:solidFill>
                <a:latin typeface="Poppins" panose="00000500000000000000" pitchFamily="2" charset="0"/>
                <a:cs typeface="Poppins" panose="00000500000000000000" pitchFamily="2" charset="0"/>
              </a:rPr>
              <a:t>.</a:t>
            </a:r>
          </a:p>
        </p:txBody>
      </p:sp>
      <p:pic>
        <p:nvPicPr>
          <p:cNvPr id="4" name="3 Imagen"/>
          <p:cNvPicPr/>
          <p:nvPr/>
        </p:nvPicPr>
        <p:blipFill>
          <a:blip r:embed="rId3"/>
          <a:srcRect/>
          <a:stretch>
            <a:fillRect/>
          </a:stretch>
        </p:blipFill>
        <p:spPr bwMode="auto">
          <a:xfrm>
            <a:off x="3779786" y="2688545"/>
            <a:ext cx="5029080" cy="2928444"/>
          </a:xfrm>
          <a:prstGeom prst="rect">
            <a:avLst/>
          </a:prstGeom>
          <a:solidFill>
            <a:srgbClr val="FFFFFF">
              <a:shade val="85000"/>
            </a:srgbClr>
          </a:solidFill>
          <a:ln w="88900" cap="sq">
            <a:solidFill>
              <a:srgbClr val="04BAEE"/>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5" name="Rectángulo 4">
            <a:extLst>
              <a:ext uri="{FF2B5EF4-FFF2-40B4-BE49-F238E27FC236}">
                <a16:creationId xmlns:a16="http://schemas.microsoft.com/office/drawing/2014/main" id="{B3B3B59E-8993-5B53-586E-1D7CDF2A4419}"/>
              </a:ext>
            </a:extLst>
          </p:cNvPr>
          <p:cNvSpPr/>
          <p:nvPr/>
        </p:nvSpPr>
        <p:spPr>
          <a:xfrm>
            <a:off x="1006708" y="451044"/>
            <a:ext cx="10575235" cy="630942"/>
          </a:xfrm>
          <a:prstGeom prst="rect">
            <a:avLst/>
          </a:prstGeom>
        </p:spPr>
        <p:txBody>
          <a:bodyPr wrap="square">
            <a:spAutoFit/>
          </a:bodyPr>
          <a:lstStyle/>
          <a:p>
            <a:pPr algn="ctr"/>
            <a:r>
              <a:rPr lang="es-CO" sz="3500" b="1" dirty="0">
                <a:solidFill>
                  <a:srgbClr val="04BAEE"/>
                </a:solidFill>
                <a:latin typeface="Poppins" panose="00000500000000000000" pitchFamily="2" charset="0"/>
                <a:cs typeface="Poppins" panose="00000500000000000000" pitchFamily="2" charset="0"/>
              </a:rPr>
              <a:t>Objetivo</a:t>
            </a:r>
          </a:p>
        </p:txBody>
      </p:sp>
    </p:spTree>
    <p:extLst>
      <p:ext uri="{BB962C8B-B14F-4D97-AF65-F5344CB8AC3E}">
        <p14:creationId xmlns:p14="http://schemas.microsoft.com/office/powerpoint/2010/main" val="2140215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333257" y="768732"/>
            <a:ext cx="6144631" cy="707886"/>
          </a:xfrm>
          <a:prstGeom prst="rect">
            <a:avLst/>
          </a:prstGeom>
        </p:spPr>
        <p:txBody>
          <a:bodyPr wrap="none">
            <a:spAutoFit/>
          </a:bodyPr>
          <a:lstStyle/>
          <a:p>
            <a:r>
              <a:rPr lang="es-CO" sz="4000" b="1" dirty="0">
                <a:solidFill>
                  <a:srgbClr val="04BAEE"/>
                </a:solidFill>
                <a:latin typeface="Arial Black" panose="020B0A04020102020204" pitchFamily="34" charset="0"/>
              </a:rPr>
              <a:t>GOBIERNO ESCOLAR</a:t>
            </a:r>
          </a:p>
        </p:txBody>
      </p:sp>
      <p:sp>
        <p:nvSpPr>
          <p:cNvPr id="3" name="Rectángulo 2"/>
          <p:cNvSpPr/>
          <p:nvPr/>
        </p:nvSpPr>
        <p:spPr>
          <a:xfrm>
            <a:off x="333257" y="1580341"/>
            <a:ext cx="6044238" cy="4154984"/>
          </a:xfrm>
          <a:prstGeom prst="rect">
            <a:avLst/>
          </a:prstGeom>
        </p:spPr>
        <p:txBody>
          <a:bodyPr wrap="square">
            <a:spAutoFit/>
          </a:bodyPr>
          <a:lstStyle/>
          <a:p>
            <a:pPr algn="just"/>
            <a:r>
              <a:rPr lang="es-CO" sz="2400" b="1" dirty="0">
                <a:solidFill>
                  <a:srgbClr val="0070C0"/>
                </a:solidFill>
                <a:latin typeface="Poppins" panose="00000500000000000000" pitchFamily="2" charset="0"/>
                <a:cs typeface="Poppins" panose="00000500000000000000" pitchFamily="2" charset="0"/>
              </a:rPr>
              <a:t>Fortalecer la atención a los estudiantes de las Instituciones Educativas de Itagüí, a través de 3 actividades:</a:t>
            </a:r>
          </a:p>
          <a:p>
            <a:pPr algn="just"/>
            <a:endParaRPr lang="es-CO" sz="2400" b="1" dirty="0">
              <a:solidFill>
                <a:srgbClr val="0070C0"/>
              </a:solidFill>
              <a:latin typeface="Poppins" panose="00000500000000000000" pitchFamily="2" charset="0"/>
              <a:cs typeface="Poppins" panose="00000500000000000000" pitchFamily="2" charset="0"/>
            </a:endParaRPr>
          </a:p>
          <a:p>
            <a:pPr marL="342900" indent="-342900" algn="just"/>
            <a:r>
              <a:rPr lang="es-CO" sz="2400" b="1" dirty="0">
                <a:solidFill>
                  <a:srgbClr val="0070C0"/>
                </a:solidFill>
                <a:latin typeface="Poppins" panose="00000500000000000000" pitchFamily="2" charset="0"/>
                <a:cs typeface="Poppins" panose="00000500000000000000" pitchFamily="2" charset="0"/>
              </a:rPr>
              <a:t>1. Acompañamiento y Capacitación a los Personeros Estudiantiles.</a:t>
            </a:r>
          </a:p>
          <a:p>
            <a:pPr marL="342900" indent="-342900" algn="just"/>
            <a:r>
              <a:rPr lang="es-CO" sz="2400" b="1" dirty="0">
                <a:solidFill>
                  <a:srgbClr val="0070C0"/>
                </a:solidFill>
                <a:latin typeface="Poppins" panose="00000500000000000000" pitchFamily="2" charset="0"/>
                <a:cs typeface="Poppins" panose="00000500000000000000" pitchFamily="2" charset="0"/>
              </a:rPr>
              <a:t>2. Realización y Acompañamiento al Concurso de Oratoria.</a:t>
            </a:r>
          </a:p>
          <a:p>
            <a:pPr marL="342900" indent="-342900" algn="just"/>
            <a:r>
              <a:rPr lang="es-CO" sz="2400" b="1" dirty="0">
                <a:solidFill>
                  <a:srgbClr val="0070C0"/>
                </a:solidFill>
                <a:latin typeface="Poppins" panose="00000500000000000000" pitchFamily="2" charset="0"/>
                <a:cs typeface="Poppins" panose="00000500000000000000" pitchFamily="2" charset="0"/>
              </a:rPr>
              <a:t>3. Intervención en Asuntos Escolares.</a:t>
            </a:r>
          </a:p>
          <a:p>
            <a:pPr marL="342900" indent="-342900">
              <a:buAutoNum type="arabicPeriod"/>
            </a:pPr>
            <a:endParaRPr lang="es-CO" sz="2400" dirty="0">
              <a:solidFill>
                <a:schemeClr val="accent1">
                  <a:lumMod val="75000"/>
                </a:schemeClr>
              </a:solidFill>
              <a:latin typeface="Arial" pitchFamily="34" charset="0"/>
              <a:cs typeface="Arial" pitchFamily="34" charset="0"/>
            </a:endParaRPr>
          </a:p>
        </p:txBody>
      </p:sp>
      <p:pic>
        <p:nvPicPr>
          <p:cNvPr id="4" name="3 Imagen" descr="\\srv-pi-fs01\Publica\COMUNICACIONES\2022\Fotos\10 Octubre\Gobierno escolar\20221028_094542.jpg"/>
          <p:cNvPicPr/>
          <p:nvPr/>
        </p:nvPicPr>
        <p:blipFill rotWithShape="1">
          <a:blip r:embed="rId3" cstate="print"/>
          <a:srcRect b="32634"/>
          <a:stretch/>
        </p:blipFill>
        <p:spPr bwMode="auto">
          <a:xfrm rot="10800000">
            <a:off x="6815768" y="1862958"/>
            <a:ext cx="5042975" cy="3132083"/>
          </a:xfrm>
          <a:prstGeom prst="rect">
            <a:avLst/>
          </a:prstGeom>
          <a:solidFill>
            <a:srgbClr val="FFFFFF">
              <a:shade val="85000"/>
            </a:srgbClr>
          </a:solidFill>
          <a:ln w="88900" cap="sq">
            <a:solidFill>
              <a:srgbClr val="04BAEE"/>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021551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993</TotalTime>
  <Words>895</Words>
  <Application>Microsoft Office PowerPoint</Application>
  <PresentationFormat>Panorámica</PresentationFormat>
  <Paragraphs>81</Paragraphs>
  <Slides>30</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30</vt:i4>
      </vt:variant>
    </vt:vector>
  </HeadingPairs>
  <TitlesOfParts>
    <vt:vector size="37" baseType="lpstr">
      <vt:lpstr>Arial</vt:lpstr>
      <vt:lpstr>Arial Black</vt:lpstr>
      <vt:lpstr>Calibri</vt:lpstr>
      <vt:lpstr>Calibri Light</vt:lpstr>
      <vt:lpstr>Poppins</vt:lpstr>
      <vt:lpstr>Trebuchet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alberto gomez gonzales</dc:creator>
  <cp:lastModifiedBy>Kendex Navarro</cp:lastModifiedBy>
  <cp:revision>96</cp:revision>
  <dcterms:created xsi:type="dcterms:W3CDTF">2020-04-16T16:54:31Z</dcterms:created>
  <dcterms:modified xsi:type="dcterms:W3CDTF">2022-11-27T16:31:53Z</dcterms:modified>
</cp:coreProperties>
</file>