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4BAE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2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43256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7298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86793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90277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05565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13200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220547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57854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413894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164951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99291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9605-EBF4-4462-BD54-D44C91992158}" type="datetimeFigureOut">
              <a:rPr lang="es-CO" smtClean="0"/>
              <a:pPr/>
              <a:t>27/04/2021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310048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sicologiaymente.com/clinica/tecnicas-de-control-emociona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sicologiaymente.com/psicologia/estrategias-combatir-desmotivacion" TargetMode="External"/><Relationship Id="rId4" Type="http://schemas.openxmlformats.org/officeDocument/2006/relationships/hyperlink" Target="https://psicologiaymente.com/clinica/tipos-de-depresion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560" y="2492982"/>
            <a:ext cx="4506627" cy="1750919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9560" y="5514473"/>
            <a:ext cx="4506627" cy="4743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99346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pic>
        <p:nvPicPr>
          <p:cNvPr id="3" name="2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827442" y="2656504"/>
            <a:ext cx="10515600" cy="1325563"/>
          </a:xfrm>
        </p:spPr>
        <p:txBody>
          <a:bodyPr/>
          <a:lstStyle/>
          <a:p>
            <a:pPr algn="ctr"/>
            <a:r>
              <a:rPr lang="es-CO" sz="8000" dirty="0" smtClean="0"/>
              <a:t>GRACIAS</a:t>
            </a:r>
            <a:r>
              <a:rPr lang="es-CO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264082" y="2608653"/>
            <a:ext cx="4844788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600" dirty="0" smtClean="0">
                <a:latin typeface="Arial Black" panose="020B0A04020102020204" pitchFamily="34" charset="0"/>
              </a:rPr>
              <a:t>FRUSTACIÓN </a:t>
            </a:r>
            <a:r>
              <a:rPr lang="es-CO" sz="4600" dirty="0" smtClean="0">
                <a:latin typeface="Arial Black" panose="020B0A04020102020204" pitchFamily="34" charset="0"/>
              </a:rPr>
              <a:t> </a:t>
            </a:r>
            <a:endParaRPr lang="es-CO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2468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pic>
        <p:nvPicPr>
          <p:cNvPr id="3" name="2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77732" y="677732"/>
            <a:ext cx="1078992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 Rounded MT Bold" pitchFamily="34" charset="0"/>
                <a:ea typeface="Times New Roman" pitchFamily="18" charset="0"/>
                <a:cs typeface="Arial" pitchFamily="34" charset="0"/>
              </a:rPr>
              <a:t>TU</a:t>
            </a:r>
            <a:r>
              <a:rPr kumimoji="0" lang="es-ES" sz="3200" b="1" i="0" u="none" strike="noStrike" cap="none" normalizeH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 Rounded MT Bold" pitchFamily="34" charset="0"/>
                <a:ea typeface="Times New Roman" pitchFamily="18" charset="0"/>
                <a:cs typeface="Arial" pitchFamily="34" charset="0"/>
              </a:rPr>
              <a:t> PUEDES </a:t>
            </a:r>
            <a:r>
              <a:rPr kumimoji="0" lang="es-ES" sz="32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 Rounded MT Bold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rgbClr val="1A1A1A"/>
              </a:solidFill>
              <a:effectLst/>
              <a:latin typeface="Arial Rounded MT Bold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000" b="0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 Rounded MT Bold" pitchFamily="34" charset="0"/>
                <a:ea typeface="Times New Roman" pitchFamily="18" charset="0"/>
                <a:cs typeface="Arial" pitchFamily="34" charset="0"/>
              </a:rPr>
              <a:t>A veces, los desafíos de la vida son mayores que el valor y las fuerzas disponibles. Entonces sólo ayuda algo: Cerrar los ojos y adelante. Y cuando los abres de nuevo, la vida es, de pronto, más bella</a:t>
            </a:r>
            <a:r>
              <a:rPr kumimoji="0" lang="es-E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  <a:r>
              <a:rPr kumimoji="0" lang="es-E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1588546" y="605996"/>
            <a:ext cx="9144000" cy="975378"/>
          </a:xfrm>
        </p:spPr>
        <p:txBody>
          <a:bodyPr/>
          <a:lstStyle/>
          <a:p>
            <a:r>
              <a:rPr lang="es-CO" b="1" dirty="0" smtClean="0"/>
              <a:t>QUE ES LA FRUSTRACIÓN </a:t>
            </a:r>
            <a:endParaRPr lang="es-ES" b="1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513242" y="1988391"/>
            <a:ext cx="9330465" cy="2056484"/>
          </a:xfrm>
        </p:spPr>
        <p:txBody>
          <a:bodyPr>
            <a:normAutofit/>
          </a:bodyPr>
          <a:lstStyle/>
          <a:p>
            <a:r>
              <a:rPr lang="es-ES" sz="3200" dirty="0" smtClean="0">
                <a:latin typeface="Arial Rounded MT Bold" pitchFamily="34" charset="0"/>
              </a:rPr>
              <a:t>es </a:t>
            </a:r>
            <a:r>
              <a:rPr lang="es-ES" sz="3200" dirty="0" smtClean="0">
                <a:latin typeface="Arial Rounded MT Bold" pitchFamily="34" charset="0"/>
              </a:rPr>
              <a:t>la respuesta emocional que experimentamos cuando tenemos un deseo, una necesidad, un impulso... y no somos capaces de satisfacerlo,</a:t>
            </a:r>
            <a:endParaRPr lang="es-ES" sz="3200" dirty="0">
              <a:latin typeface="Arial Rounded MT Bold" pitchFamily="34" charset="0"/>
            </a:endParaRPr>
          </a:p>
        </p:txBody>
      </p:sp>
      <p:pic>
        <p:nvPicPr>
          <p:cNvPr id="7" name="image2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56821" y="4019502"/>
            <a:ext cx="1113182" cy="1486894"/>
          </a:xfrm>
          <a:prstGeom prst="rect">
            <a:avLst/>
          </a:prstGeom>
        </p:spPr>
      </p:pic>
      <p:pic>
        <p:nvPicPr>
          <p:cNvPr id="8" name="image3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33933" y="4081708"/>
            <a:ext cx="818984" cy="1534602"/>
          </a:xfrm>
          <a:prstGeom prst="rect">
            <a:avLst/>
          </a:prstGeom>
        </p:spPr>
      </p:pic>
      <p:pic>
        <p:nvPicPr>
          <p:cNvPr id="9" name="image4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682753" y="4079370"/>
            <a:ext cx="914400" cy="158231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pic>
        <p:nvPicPr>
          <p:cNvPr id="3" name="2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1513242" y="272510"/>
            <a:ext cx="9144000" cy="953862"/>
          </a:xfrm>
        </p:spPr>
        <p:txBody>
          <a:bodyPr>
            <a:normAutofit/>
          </a:bodyPr>
          <a:lstStyle/>
          <a:p>
            <a:r>
              <a:rPr lang="es-CO" sz="4000" b="1" dirty="0" smtClean="0"/>
              <a:t>COMPONENTES </a:t>
            </a:r>
            <a:endParaRPr lang="es-ES" sz="4000" b="1" dirty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537882" y="1299902"/>
            <a:ext cx="11123407" cy="1647694"/>
          </a:xfrm>
        </p:spPr>
        <p:txBody>
          <a:bodyPr>
            <a:normAutofit/>
          </a:bodyPr>
          <a:lstStyle/>
          <a:p>
            <a:r>
              <a:rPr lang="es-ES" b="1" dirty="0" smtClean="0"/>
              <a:t>    DESEO                                           REALIDAD                       EXPECTATIVAS</a:t>
            </a:r>
          </a:p>
          <a:p>
            <a:pPr algn="just"/>
            <a:endParaRPr lang="es-CO" b="1" dirty="0" smtClean="0"/>
          </a:p>
          <a:p>
            <a:endParaRPr lang="es-ES" b="1" dirty="0" smtClean="0"/>
          </a:p>
          <a:p>
            <a:endParaRPr lang="es-ES" b="1" dirty="0" smtClean="0"/>
          </a:p>
        </p:txBody>
      </p:sp>
      <p:sp>
        <p:nvSpPr>
          <p:cNvPr id="9" name="8 Flecha abajo"/>
          <p:cNvSpPr/>
          <p:nvPr/>
        </p:nvSpPr>
        <p:spPr>
          <a:xfrm>
            <a:off x="2151529" y="1871831"/>
            <a:ext cx="451821" cy="128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6 Título"/>
          <p:cNvSpPr txBox="1">
            <a:spLocks/>
          </p:cNvSpPr>
          <p:nvPr/>
        </p:nvSpPr>
        <p:spPr>
          <a:xfrm>
            <a:off x="623943" y="3485477"/>
            <a:ext cx="3410174" cy="2922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dirty="0" smtClean="0">
                <a:latin typeface="+mj-lt"/>
                <a:ea typeface="+mj-ea"/>
                <a:cs typeface="+mj-cs"/>
              </a:rPr>
              <a:t>LO QUE QUIERO</a:t>
            </a:r>
            <a:r>
              <a:rPr kumimoji="0" lang="es-C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6 Título"/>
          <p:cNvSpPr txBox="1">
            <a:spLocks/>
          </p:cNvSpPr>
          <p:nvPr/>
        </p:nvSpPr>
        <p:spPr>
          <a:xfrm>
            <a:off x="5014857" y="3498027"/>
            <a:ext cx="2999590" cy="2922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PERMITE</a:t>
            </a:r>
            <a:r>
              <a:rPr kumimoji="0" lang="es-CO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RESOLVER MI DESO </a:t>
            </a:r>
            <a:r>
              <a:rPr kumimoji="0" lang="es-C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6295017" y="1959685"/>
            <a:ext cx="451821" cy="128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bajo"/>
          <p:cNvSpPr/>
          <p:nvPr/>
        </p:nvSpPr>
        <p:spPr>
          <a:xfrm>
            <a:off x="9414734" y="1970442"/>
            <a:ext cx="451821" cy="128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6 Título"/>
          <p:cNvSpPr txBox="1">
            <a:spLocks/>
          </p:cNvSpPr>
          <p:nvPr/>
        </p:nvSpPr>
        <p:spPr>
          <a:xfrm>
            <a:off x="8319247" y="3532093"/>
            <a:ext cx="3073101" cy="2922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</a:t>
            </a:r>
            <a:r>
              <a:rPr kumimoji="0" lang="es-CO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DAN DE EXPERIENCIAS PASADAS 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6 Título"/>
          <p:cNvSpPr txBox="1">
            <a:spLocks/>
          </p:cNvSpPr>
          <p:nvPr/>
        </p:nvSpPr>
        <p:spPr>
          <a:xfrm>
            <a:off x="4995133" y="4866042"/>
            <a:ext cx="2999590" cy="2922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FRUSTACION 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15 Flecha abajo"/>
          <p:cNvSpPr/>
          <p:nvPr/>
        </p:nvSpPr>
        <p:spPr>
          <a:xfrm rot="17777511">
            <a:off x="4199847" y="3060211"/>
            <a:ext cx="329294" cy="2696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abajo"/>
          <p:cNvSpPr/>
          <p:nvPr/>
        </p:nvSpPr>
        <p:spPr>
          <a:xfrm rot="3288020">
            <a:off x="8033947" y="3405257"/>
            <a:ext cx="329294" cy="20970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Flecha abajo"/>
          <p:cNvSpPr/>
          <p:nvPr/>
        </p:nvSpPr>
        <p:spPr>
          <a:xfrm>
            <a:off x="6331654" y="3851238"/>
            <a:ext cx="329294" cy="9466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"/>
          <p:cNvSpPr/>
          <p:nvPr/>
        </p:nvSpPr>
        <p:spPr>
          <a:xfrm>
            <a:off x="5023821" y="5804655"/>
            <a:ext cx="27647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IRA</a:t>
            </a:r>
            <a:endParaRPr lang="es-ES" dirty="0"/>
          </a:p>
        </p:txBody>
      </p:sp>
      <p:sp>
        <p:nvSpPr>
          <p:cNvPr id="20" name="19 Flecha abajo"/>
          <p:cNvSpPr/>
          <p:nvPr/>
        </p:nvSpPr>
        <p:spPr>
          <a:xfrm>
            <a:off x="6258143" y="5249730"/>
            <a:ext cx="329294" cy="5056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1258644" y="511891"/>
            <a:ext cx="86383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latin typeface="Arial Rounded MT Bold" pitchFamily="34" charset="0"/>
              </a:rPr>
              <a:t>LA BAJA TOLERANCIA A LA FRUSTRACIÓN PUEDE CONLLEVAR</a:t>
            </a:r>
            <a:endParaRPr lang="es-ES" sz="2400" dirty="0">
              <a:latin typeface="Arial Rounded MT Bold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539694" y="2050236"/>
            <a:ext cx="1071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Ansiedad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751606" y="2050235"/>
            <a:ext cx="3505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Cambios inexplicables de objetivos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7569515" y="1910385"/>
            <a:ext cx="3844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Procesos internos de justificación y autoengaño</a:t>
            </a:r>
            <a:endParaRPr lang="es-ES" dirty="0"/>
          </a:p>
        </p:txBody>
      </p:sp>
      <p:pic>
        <p:nvPicPr>
          <p:cNvPr id="10" name="image16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92261" y="3912158"/>
            <a:ext cx="985961" cy="1701579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pic>
        <p:nvPicPr>
          <p:cNvPr id="3" name="2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399416" y="587195"/>
            <a:ext cx="59167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las personas con baja tolerancia a la frustración</a:t>
            </a:r>
            <a:endParaRPr lang="es-ES" b="1" dirty="0"/>
          </a:p>
        </p:txBody>
      </p:sp>
      <p:sp>
        <p:nvSpPr>
          <p:cNvPr id="5" name="4 Rectángulo"/>
          <p:cNvSpPr/>
          <p:nvPr/>
        </p:nvSpPr>
        <p:spPr>
          <a:xfrm>
            <a:off x="561023" y="1200381"/>
            <a:ext cx="4852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 </a:t>
            </a:r>
            <a:r>
              <a:rPr lang="es-ES" b="1" dirty="0" smtClean="0">
                <a:hlinkClick r:id="rId3"/>
              </a:rPr>
              <a:t>Tienen dificultades para controlar las emociones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5970494" y="1254170"/>
            <a:ext cx="50023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Son más impulsivas, impacientes y exigentes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58588" y="1911738"/>
            <a:ext cx="53429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 Buscan satisfacer sus necesidades de forma </a:t>
            </a:r>
            <a:r>
              <a:rPr lang="es-ES" dirty="0" smtClean="0"/>
              <a:t>inmediata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6024283" y="1933251"/>
            <a:ext cx="54218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Pueden desarrollar con más facilidad que otros individuos cuadros de ansiedad o </a:t>
            </a:r>
            <a:r>
              <a:rPr lang="es-ES" b="1" dirty="0" smtClean="0">
                <a:hlinkClick r:id="rId4"/>
              </a:rPr>
              <a:t>depresión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451821" y="2901439"/>
            <a:ext cx="49807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Creen que todo gira a su alrededor y que merecen todo aquello que demandan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5876824" y="2932362"/>
            <a:ext cx="5537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Tienen una baja capacidad de flexibilidad y adaptabilidad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451821" y="4127811"/>
            <a:ext cx="44536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Manifiestan una tendencia a pensar de manera radical: una cosa es blanca o negra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6168427" y="4201764"/>
            <a:ext cx="4975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hlinkClick r:id="rId5"/>
              </a:rPr>
              <a:t>Se desmotivan fácilmente</a:t>
            </a:r>
            <a:r>
              <a:rPr lang="es-ES" dirty="0" smtClean="0"/>
              <a:t> ante cualquier dificultad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pic>
        <p:nvPicPr>
          <p:cNvPr id="3" name="2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4692889" y="597953"/>
            <a:ext cx="3236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¿Qué factores pueden causarla?</a:t>
            </a:r>
            <a:endParaRPr lang="es-ES" b="1" dirty="0"/>
          </a:p>
        </p:txBody>
      </p:sp>
      <p:sp>
        <p:nvSpPr>
          <p:cNvPr id="5" name="4 Rectángulo"/>
          <p:cNvSpPr/>
          <p:nvPr/>
        </p:nvSpPr>
        <p:spPr>
          <a:xfrm>
            <a:off x="1259644" y="2986150"/>
            <a:ext cx="1841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El temperamento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487190" y="2846302"/>
            <a:ext cx="2464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Las condiciones sociales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7412019" y="2792513"/>
            <a:ext cx="34540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Ciertas dificultades en la expresión emocional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pic>
        <p:nvPicPr>
          <p:cNvPr id="3" name="2 Imagen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431227" y="785308"/>
            <a:ext cx="7035501" cy="5693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Montserrat Alternates"/>
                <a:ea typeface="Times New Roman" pitchFamily="18" charset="0"/>
                <a:cs typeface="Arial" pitchFamily="34" charset="0"/>
              </a:rPr>
              <a:t>Tic para afrentar la frustración</a:t>
            </a:r>
            <a:endParaRPr kumimoji="0" lang="es-E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078934" y="1727506"/>
            <a:ext cx="3711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Reconoce cuando te sientas frustrado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4727646" y="2555845"/>
            <a:ext cx="2306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Confía en tu potencial.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4583239" y="3244334"/>
            <a:ext cx="24661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Conoce tus limitaciones.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4600041" y="3857520"/>
            <a:ext cx="2475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No tomes nada personal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4778499" y="4384644"/>
            <a:ext cx="2054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Ajusta tu estrategia.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5334158" y="5148438"/>
            <a:ext cx="856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Medita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140215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229</Words>
  <Application>Microsoft Office PowerPoint</Application>
  <PresentationFormat>Personalizado</PresentationFormat>
  <Paragraphs>38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Diapositiva 2</vt:lpstr>
      <vt:lpstr>Diapositiva 3</vt:lpstr>
      <vt:lpstr>QUE ES LA FRUSTRACIÓN </vt:lpstr>
      <vt:lpstr>COMPONENTES </vt:lpstr>
      <vt:lpstr>Diapositiva 6</vt:lpstr>
      <vt:lpstr>Diapositiva 7</vt:lpstr>
      <vt:lpstr>Diapositiva 8</vt:lpstr>
      <vt:lpstr>Diapositiva 9</vt:lpstr>
      <vt:lpstr>GRACIAS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alberto gomez gonzales</dc:creator>
  <cp:lastModifiedBy>43828905</cp:lastModifiedBy>
  <cp:revision>25</cp:revision>
  <dcterms:created xsi:type="dcterms:W3CDTF">2020-04-16T16:54:31Z</dcterms:created>
  <dcterms:modified xsi:type="dcterms:W3CDTF">2021-04-27T15:33:09Z</dcterms:modified>
</cp:coreProperties>
</file>