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4BAE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980" autoAdjust="0"/>
    <p:restoredTop sz="94660"/>
  </p:normalViewPr>
  <p:slideViewPr>
    <p:cSldViewPr snapToGrid="0">
      <p:cViewPr varScale="1">
        <p:scale>
          <a:sx n="89" d="100"/>
          <a:sy n="89" d="100"/>
        </p:scale>
        <p:origin x="-126" y="-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21/04/2021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2432569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21/04/2021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72987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21/04/2021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86793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21/04/2021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2902770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21/04/2021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2055651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21/04/2021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2132003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21/04/2021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2205477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21/04/2021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57854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21/04/2021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4138947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21/04/2021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1649513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9605-EBF4-4462-BD54-D44C91992158}" type="datetimeFigureOut">
              <a:rPr lang="es-CO" smtClean="0"/>
              <a:pPr/>
              <a:t>21/04/2021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992919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99605-EBF4-4462-BD54-D44C91992158}" type="datetimeFigureOut">
              <a:rPr lang="es-CO" smtClean="0"/>
              <a:pPr/>
              <a:t>21/04/2021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2F2BB-3E93-4C55-996F-436DEE906DD3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xmlns="" val="3100480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lpradopsicologos.es/ansiedad/ataque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lpradopsicologos.es/autoestima/perfeccionismo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9560" y="2492982"/>
            <a:ext cx="4506627" cy="1750919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9560" y="5514473"/>
            <a:ext cx="4506627" cy="47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99346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26199" y="2264409"/>
            <a:ext cx="6545382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600" dirty="0" smtClean="0">
                <a:latin typeface="Arial Black" panose="020B0A04020102020204" pitchFamily="34" charset="0"/>
              </a:rPr>
              <a:t>PÁNICO ESCÉNICO </a:t>
            </a:r>
            <a:endParaRPr lang="es-CO" sz="4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2468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129553" y="1452282"/>
            <a:ext cx="971415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¿</a:t>
            </a: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Te gustaría superar tu miedo a hablar en público? ¿Tu pánico escénico te limita personal o profesionalmente?</a:t>
            </a: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129554" y="2743200"/>
            <a:ext cx="970339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¿cuando estás ante una audiencia e incluso antes de emitir la primera palabra, sientes mucha ansiedad?</a:t>
            </a: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1463041" y="4568874"/>
            <a:ext cx="86383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dirty="0" smtClean="0">
                <a:latin typeface="Arial Black" pitchFamily="34" charset="0"/>
              </a:rPr>
              <a:t>¿Aunque consigues hablar en público lo pasas muy mal, se te seca la boca y te tiembla la voz</a:t>
            </a:r>
            <a:endParaRPr lang="es-ES" sz="2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0215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/>
          <p:cNvPicPr/>
          <p:nvPr/>
        </p:nvPicPr>
        <p:blipFill>
          <a:blip r:embed="rId2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61691" b="83087"/>
          <a:stretch>
            <a:fillRect/>
          </a:stretch>
        </p:blipFill>
        <p:spPr>
          <a:xfrm>
            <a:off x="9176273" y="5540188"/>
            <a:ext cx="2710927" cy="1140311"/>
          </a:xfrm>
          <a:prstGeom prst="rect">
            <a:avLst/>
          </a:prstGeom>
        </p:spPr>
      </p:pic>
      <p:pic>
        <p:nvPicPr>
          <p:cNvPr id="7" name="6 Imagen"/>
          <p:cNvPicPr/>
          <p:nvPr/>
        </p:nvPicPr>
        <p:blipFill>
          <a:blip r:embed="rId2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7214" t="6156" r="65733" b="87391"/>
          <a:stretch>
            <a:fillRect/>
          </a:stretch>
        </p:blipFill>
        <p:spPr>
          <a:xfrm>
            <a:off x="182880" y="5948979"/>
            <a:ext cx="2624866" cy="909021"/>
          </a:xfrm>
          <a:prstGeom prst="rect">
            <a:avLst/>
          </a:prstGeom>
        </p:spPr>
      </p:pic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524000" y="537882"/>
            <a:ext cx="9144000" cy="1293888"/>
          </a:xfrm>
        </p:spPr>
        <p:txBody>
          <a:bodyPr>
            <a:normAutofit fontScale="90000"/>
          </a:bodyPr>
          <a:lstStyle/>
          <a:p>
            <a:r>
              <a:rPr lang="es-CO" sz="4400" dirty="0" smtClean="0">
                <a:latin typeface="Arial Black" pitchFamily="34" charset="0"/>
              </a:rPr>
              <a:t>QUE ES EL PÁNICO ESCENICO </a:t>
            </a:r>
            <a:endParaRPr lang="es-ES" sz="4400" dirty="0">
              <a:latin typeface="Arial Black" pitchFamily="34" charset="0"/>
            </a:endParaRPr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41120" y="2268090"/>
            <a:ext cx="9144000" cy="3218310"/>
          </a:xfrm>
        </p:spPr>
        <p:txBody>
          <a:bodyPr>
            <a:noAutofit/>
          </a:bodyPr>
          <a:lstStyle/>
          <a:p>
            <a:pPr algn="just"/>
            <a:r>
              <a:rPr lang="es-ES" sz="2800" dirty="0" smtClean="0">
                <a:latin typeface="Arial Black" pitchFamily="34" charset="0"/>
              </a:rPr>
              <a:t>El pánico escénico, conocido también como miedo escénico, es un estado personal que reduce la efectividad comunicacional. La persona no consigue expresarse porque hay un miedo que le frena. Afecta a todo tipo de personas que tienen que presentarse ante un grupo de personas, incluso cuando no van a hablar.</a:t>
            </a:r>
            <a:endParaRPr lang="es-ES" sz="28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/>
          <p:nvPr/>
        </p:nvPicPr>
        <p:blipFill>
          <a:blip r:embed="rId2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61691" b="83087"/>
          <a:stretch>
            <a:fillRect/>
          </a:stretch>
        </p:blipFill>
        <p:spPr>
          <a:xfrm>
            <a:off x="9176273" y="5540188"/>
            <a:ext cx="2710927" cy="1140311"/>
          </a:xfrm>
          <a:prstGeom prst="rect">
            <a:avLst/>
          </a:prstGeom>
        </p:spPr>
      </p:pic>
      <p:pic>
        <p:nvPicPr>
          <p:cNvPr id="5" name="4 Imagen"/>
          <p:cNvPicPr/>
          <p:nvPr/>
        </p:nvPicPr>
        <p:blipFill>
          <a:blip r:embed="rId2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7214" t="6156" r="65733" b="87391"/>
          <a:stretch>
            <a:fillRect/>
          </a:stretch>
        </p:blipFill>
        <p:spPr>
          <a:xfrm>
            <a:off x="129092" y="5755342"/>
            <a:ext cx="2624866" cy="909021"/>
          </a:xfrm>
          <a:prstGeom prst="rect">
            <a:avLst/>
          </a:prstGeom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700631" y="419548"/>
            <a:ext cx="45289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síntomas</a:t>
            </a:r>
            <a:endParaRPr kumimoji="0" lang="es-CO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 rot="10800000" flipV="1">
            <a:off x="290455" y="822112"/>
            <a:ext cx="11317045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Sudas en exceso o sientes como remueve el estómago.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C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Tienes temblores o incluso notas que te pones colorado/a.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C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Sientes que te faltar la respiración, tienes la voz temblorosa o te</a:t>
            </a:r>
            <a:r>
              <a:rPr kumimoji="0" lang="es-C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  <a:hlinkClick r:id="rId3"/>
              </a:rPr>
              <a:t> entra el pánico</a:t>
            </a:r>
            <a:r>
              <a:rPr kumimoji="0" lang="es-C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C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Tienes miedo a que los demás te noten que estás nervioso o nerviosa.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C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C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A la hora de hablar en público tienes miedo a quedarte en blanco o a que no te salgan las palabras.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C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Presentas ansiedad anticipatoria, preocupándote horas o incluso días antes de tener que exponerte a hablar en público.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C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Evitas hablar en público, aunque esto suponga un problema o estés perdiendo oportunidades por el hecho de no hacerlo.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/>
          <p:nvPr/>
        </p:nvPicPr>
        <p:blipFill>
          <a:blip r:embed="rId2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61691" b="83087"/>
          <a:stretch>
            <a:fillRect/>
          </a:stretch>
        </p:blipFill>
        <p:spPr>
          <a:xfrm>
            <a:off x="9176273" y="5540188"/>
            <a:ext cx="2710927" cy="1140311"/>
          </a:xfrm>
          <a:prstGeom prst="rect">
            <a:avLst/>
          </a:prstGeom>
        </p:spPr>
      </p:pic>
      <p:pic>
        <p:nvPicPr>
          <p:cNvPr id="5" name="4 Imagen"/>
          <p:cNvPicPr/>
          <p:nvPr/>
        </p:nvPicPr>
        <p:blipFill>
          <a:blip r:embed="rId2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7214" t="6156" r="65733" b="87391"/>
          <a:stretch>
            <a:fillRect/>
          </a:stretch>
        </p:blipFill>
        <p:spPr>
          <a:xfrm>
            <a:off x="129092" y="5755342"/>
            <a:ext cx="2624866" cy="909021"/>
          </a:xfrm>
          <a:prstGeom prst="rect">
            <a:avLst/>
          </a:prstGeom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74551" y="1011219"/>
            <a:ext cx="1108037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Causas del miedo escénico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CO" sz="2400" b="1" dirty="0" smtClean="0">
              <a:latin typeface="Arial Black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La habilidad para hablar en público no es algo que se hereda</a:t>
            </a:r>
            <a:r>
              <a:rPr kumimoji="0" lang="es-C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es-CO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 es una competencia que se aprende a lo largo de la vida y que mejora con la práctica</a:t>
            </a:r>
            <a:r>
              <a:rPr kumimoji="0" lang="es-C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. Sin embargo, muchas personas no han logrado desarrollar esta habilidad y tienen dificultades en el momento de dar una charla, presentar un examen oral, hacer una entrevista de trabajo o simplemente cuando necesitan expresar su desacuerdo delante de un grupo en el que no se sienten cómodos.</a:t>
            </a:r>
            <a:endParaRPr kumimoji="0" lang="es-CO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/>
          <p:nvPr/>
        </p:nvPicPr>
        <p:blipFill>
          <a:blip r:embed="rId2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61691" b="83087"/>
          <a:stretch>
            <a:fillRect/>
          </a:stretch>
        </p:blipFill>
        <p:spPr>
          <a:xfrm>
            <a:off x="9176273" y="5540188"/>
            <a:ext cx="2710927" cy="1140311"/>
          </a:xfrm>
          <a:prstGeom prst="rect">
            <a:avLst/>
          </a:prstGeom>
        </p:spPr>
      </p:pic>
      <p:pic>
        <p:nvPicPr>
          <p:cNvPr id="5" name="4 Imagen"/>
          <p:cNvPicPr/>
          <p:nvPr/>
        </p:nvPicPr>
        <p:blipFill>
          <a:blip r:embed="rId2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7214" t="6156" r="65733" b="87391"/>
          <a:stretch>
            <a:fillRect/>
          </a:stretch>
        </p:blipFill>
        <p:spPr>
          <a:xfrm>
            <a:off x="129092" y="5755342"/>
            <a:ext cx="2624866" cy="909021"/>
          </a:xfrm>
          <a:prstGeom prst="rect">
            <a:avLst/>
          </a:prstGeom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56216" y="559398"/>
            <a:ext cx="107576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Estas dificultades pueden tener orígenes diferentes:</a:t>
            </a:r>
            <a:endParaRPr kumimoji="0" lang="es-C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30306" y="1598414"/>
            <a:ext cx="486245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400" b="1" dirty="0" smtClean="0">
                <a:latin typeface="Arial Black" pitchFamily="34" charset="0"/>
              </a:rPr>
              <a:t>Educación </a:t>
            </a:r>
            <a:r>
              <a:rPr lang="es-CO" sz="2400" b="1" dirty="0" err="1" smtClean="0">
                <a:latin typeface="Arial Black" pitchFamily="34" charset="0"/>
              </a:rPr>
              <a:t>sobreprotectora</a:t>
            </a:r>
            <a:endParaRPr lang="es-CO" sz="2400" b="1" dirty="0" smtClean="0">
              <a:latin typeface="Arial Black" pitchFamily="34" charset="0"/>
            </a:endParaRPr>
          </a:p>
          <a:p>
            <a:endParaRPr lang="es-CO" b="1" dirty="0" smtClean="0"/>
          </a:p>
          <a:p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6443831" y="1684475"/>
            <a:ext cx="46042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u="sng" dirty="0" smtClean="0">
                <a:latin typeface="Arial Black" pitchFamily="34" charset="0"/>
                <a:hlinkClick r:id="rId3"/>
              </a:rPr>
              <a:t>Tendencia </a:t>
            </a:r>
            <a:r>
              <a:rPr lang="es-CO" sz="2000" b="1" u="sng" dirty="0" smtClean="0">
                <a:latin typeface="Arial Black" pitchFamily="34" charset="0"/>
                <a:hlinkClick r:id="rId3"/>
              </a:rPr>
              <a:t>al  perfeccionismo</a:t>
            </a:r>
            <a:endParaRPr lang="es-ES" sz="2000" dirty="0">
              <a:latin typeface="Arial Black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688489" y="2663421"/>
            <a:ext cx="37436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 smtClean="0">
                <a:latin typeface="Arial Black" pitchFamily="34" charset="0"/>
              </a:rPr>
              <a:t>Experiencias negativas</a:t>
            </a:r>
            <a:endParaRPr lang="es-ES" sz="2000" dirty="0">
              <a:latin typeface="Arial Black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817580" y="3814489"/>
            <a:ext cx="37006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 smtClean="0">
                <a:latin typeface="Arial Black" pitchFamily="34" charset="0"/>
              </a:rPr>
              <a:t>Falta de práctica</a:t>
            </a:r>
            <a:endParaRPr lang="es-ES" sz="2000" dirty="0">
              <a:latin typeface="Arial Black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6594438" y="3932823"/>
            <a:ext cx="34424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 smtClean="0">
                <a:latin typeface="Arial Black" pitchFamily="34" charset="0"/>
              </a:rPr>
              <a:t>            Timidez</a:t>
            </a:r>
            <a:endParaRPr lang="es-ES" sz="2000" dirty="0">
              <a:latin typeface="Arial Black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6465346" y="2770999"/>
            <a:ext cx="41847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 smtClean="0">
                <a:latin typeface="Arial Black" pitchFamily="34" charset="0"/>
              </a:rPr>
              <a:t>         </a:t>
            </a:r>
            <a:r>
              <a:rPr lang="es-CO" sz="2000" b="1" dirty="0" smtClean="0">
                <a:latin typeface="Arial Black" pitchFamily="34" charset="0"/>
              </a:rPr>
              <a:t>Miedo </a:t>
            </a:r>
            <a:r>
              <a:rPr lang="es-CO" sz="2000" b="1" dirty="0" smtClean="0">
                <a:latin typeface="Arial Black" pitchFamily="34" charset="0"/>
              </a:rPr>
              <a:t>a la crítica</a:t>
            </a:r>
            <a:endParaRPr lang="es-ES" sz="2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/>
          <p:nvPr/>
        </p:nvPicPr>
        <p:blipFill>
          <a:blip r:embed="rId2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61691" b="83087"/>
          <a:stretch>
            <a:fillRect/>
          </a:stretch>
        </p:blipFill>
        <p:spPr>
          <a:xfrm>
            <a:off x="9176273" y="5540188"/>
            <a:ext cx="2710927" cy="1140311"/>
          </a:xfrm>
          <a:prstGeom prst="rect">
            <a:avLst/>
          </a:prstGeom>
        </p:spPr>
      </p:pic>
      <p:pic>
        <p:nvPicPr>
          <p:cNvPr id="5" name="4 Imagen"/>
          <p:cNvPicPr/>
          <p:nvPr/>
        </p:nvPicPr>
        <p:blipFill>
          <a:blip r:embed="rId2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l="7214" t="6156" r="65733" b="87391"/>
          <a:stretch>
            <a:fillRect/>
          </a:stretch>
        </p:blipFill>
        <p:spPr>
          <a:xfrm>
            <a:off x="129092" y="5755342"/>
            <a:ext cx="2624866" cy="909021"/>
          </a:xfrm>
          <a:prstGeom prst="rect">
            <a:avLst/>
          </a:prstGeom>
        </p:spPr>
      </p:pic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01214" y="860612"/>
            <a:ext cx="1116643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2000" b="1" i="0" u="none" strike="noStrike" cap="none" normalizeH="0" baseline="0" dirty="0" smtClean="0">
                <a:ln>
                  <a:noFill/>
                </a:ln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Los pensamientos negativos más comunes que generan el nerviosismo a la hora de hablar en público</a:t>
            </a:r>
            <a:endParaRPr kumimoji="0" lang="es-CO" sz="2000" b="0" i="0" u="none" strike="noStrike" cap="none" normalizeH="0" baseline="0" dirty="0" smtClean="0">
              <a:ln>
                <a:noFill/>
              </a:ln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49795" y="2372965"/>
            <a:ext cx="54808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 smtClean="0">
                <a:latin typeface="Arial Black" pitchFamily="34" charset="0"/>
              </a:rPr>
              <a:t>Anticipación de las consecuencias negativas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5744584" y="2383723"/>
            <a:ext cx="61318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 smtClean="0">
                <a:latin typeface="Arial Black" pitchFamily="34" charset="0"/>
              </a:rPr>
              <a:t>Evaluación negativa de la situación y habilidades</a:t>
            </a:r>
            <a:endParaRPr lang="es-ES" sz="2000" dirty="0">
              <a:latin typeface="Arial Black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445676" y="3308880"/>
            <a:ext cx="46964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 err="1" smtClean="0">
                <a:latin typeface="Arial Black" pitchFamily="34" charset="0"/>
              </a:rPr>
              <a:t>Sobregeneralización</a:t>
            </a:r>
            <a:r>
              <a:rPr lang="es-CO" sz="2000" b="1" dirty="0" smtClean="0">
                <a:latin typeface="Arial Black" pitchFamily="34" charset="0"/>
              </a:rPr>
              <a:t> de las equivocaciones</a:t>
            </a:r>
            <a:endParaRPr lang="es-ES" sz="2000" dirty="0">
              <a:latin typeface="Arial Black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712311" y="3319639"/>
            <a:ext cx="5658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 smtClean="0">
                <a:latin typeface="Arial Black" pitchFamily="34" charset="0"/>
              </a:rPr>
              <a:t>Obsesión por las reacciones psicosomáticas</a:t>
            </a:r>
            <a:r>
              <a:rPr lang="es-CO" b="1" dirty="0" smtClean="0"/>
              <a:t>.</a:t>
            </a:r>
            <a:r>
              <a:rPr lang="es-CO" dirty="0" smtClean="0"/>
              <a:t> </a:t>
            </a:r>
            <a:endParaRPr lang="es-ES" dirty="0"/>
          </a:p>
        </p:txBody>
      </p:sp>
      <p:sp>
        <p:nvSpPr>
          <p:cNvPr id="12" name="11 Rectángulo"/>
          <p:cNvSpPr/>
          <p:nvPr/>
        </p:nvSpPr>
        <p:spPr>
          <a:xfrm>
            <a:off x="494853" y="4556767"/>
            <a:ext cx="42923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 smtClean="0">
                <a:latin typeface="Arial Black" pitchFamily="34" charset="0"/>
              </a:rPr>
              <a:t>Comparaciones destructivas</a:t>
            </a:r>
            <a:r>
              <a:rPr lang="es-CO" b="1" dirty="0" smtClean="0">
                <a:latin typeface="Arial Black" pitchFamily="34" charset="0"/>
              </a:rPr>
              <a:t>.</a:t>
            </a:r>
            <a:r>
              <a:rPr lang="es-CO" dirty="0" smtClean="0"/>
              <a:t> </a:t>
            </a:r>
            <a:endParaRPr lang="es-ES" dirty="0"/>
          </a:p>
        </p:txBody>
      </p:sp>
      <p:sp>
        <p:nvSpPr>
          <p:cNvPr id="13" name="12 Rectángulo"/>
          <p:cNvSpPr/>
          <p:nvPr/>
        </p:nvSpPr>
        <p:spPr>
          <a:xfrm>
            <a:off x="6099587" y="4642829"/>
            <a:ext cx="46473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 smtClean="0">
                <a:latin typeface="Arial Black" pitchFamily="34" charset="0"/>
              </a:rPr>
              <a:t>Desvalorización de los logros</a:t>
            </a:r>
            <a:endParaRPr lang="es-ES" sz="2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244</Words>
  <Application>Microsoft Office PowerPoint</Application>
  <PresentationFormat>Personalizado</PresentationFormat>
  <Paragraphs>39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Diapositiva 1</vt:lpstr>
      <vt:lpstr>Diapositiva 2</vt:lpstr>
      <vt:lpstr>Diapositiva 3</vt:lpstr>
      <vt:lpstr>QUE ES EL PÁNICO ESCENICO 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alberto gomez gonzales</dc:creator>
  <cp:lastModifiedBy>43828905</cp:lastModifiedBy>
  <cp:revision>11</cp:revision>
  <dcterms:created xsi:type="dcterms:W3CDTF">2020-04-16T16:54:31Z</dcterms:created>
  <dcterms:modified xsi:type="dcterms:W3CDTF">2021-04-21T16:10:50Z</dcterms:modified>
</cp:coreProperties>
</file>