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3" r:id="rId3"/>
    <p:sldId id="278" r:id="rId4"/>
    <p:sldId id="276" r:id="rId5"/>
    <p:sldId id="274" r:id="rId6"/>
    <p:sldId id="339" r:id="rId7"/>
    <p:sldId id="320" r:id="rId8"/>
    <p:sldId id="322" r:id="rId9"/>
    <p:sldId id="327" r:id="rId10"/>
    <p:sldId id="329" r:id="rId11"/>
    <p:sldId id="304" r:id="rId12"/>
    <p:sldId id="312" r:id="rId13"/>
    <p:sldId id="341" r:id="rId1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liana Maria Patiño Restrepo" initials="LMPR" lastIdx="1" clrIdx="0">
    <p:extLst>
      <p:ext uri="{19B8F6BF-5375-455C-9EA6-DF929625EA0E}">
        <p15:presenceInfo xmlns:p15="http://schemas.microsoft.com/office/powerpoint/2012/main" userId="S-1-5-21-299502267-2000478354-725345543-201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3399"/>
    <a:srgbClr val="FFCE33"/>
    <a:srgbClr val="FECF4C"/>
    <a:srgbClr val="FF33CC"/>
    <a:srgbClr val="52F85A"/>
    <a:srgbClr val="3CD886"/>
    <a:srgbClr val="7DDDFF"/>
    <a:srgbClr val="43CEFF"/>
    <a:srgbClr val="FFF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9" autoAdjust="0"/>
    <p:restoredTop sz="95064" autoAdjust="0"/>
  </p:normalViewPr>
  <p:slideViewPr>
    <p:cSldViewPr snapToGrid="0" snapToObjects="1">
      <p:cViewPr varScale="1">
        <p:scale>
          <a:sx n="85" d="100"/>
          <a:sy n="85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A1E664-2CA3-499B-B451-D3C5808F86AD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F3F14BC-C6C6-4239-ACB4-B4865BC46E3A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dirty="0">
              <a:solidFill>
                <a:srgbClr val="000000"/>
              </a:solidFill>
              <a:latin typeface="Century Gothic" panose="020B0502020202020204" pitchFamily="34" charset="0"/>
            </a:rPr>
            <a:t>Diagnóstico y caracterización de la accidentalidad </a:t>
          </a:r>
          <a:endParaRPr lang="es-CO" sz="1400" b="0" dirty="0">
            <a:latin typeface="Century Gothic" panose="020B0502020202020204" pitchFamily="34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56A8BA19-61B0-4210-BE88-02436DED65B4}" type="parTrans" cxnId="{368FFD81-0917-4932-BDFD-37D185A0490C}">
      <dgm:prSet/>
      <dgm:spPr/>
      <dgm:t>
        <a:bodyPr/>
        <a:lstStyle/>
        <a:p>
          <a:endParaRPr lang="es-CO"/>
        </a:p>
      </dgm:t>
    </dgm:pt>
    <dgm:pt modelId="{D8A91D07-0EF6-4586-AC77-44137C44DB7D}" type="sibTrans" cxnId="{368FFD81-0917-4932-BDFD-37D185A0490C}">
      <dgm:prSet/>
      <dgm:spPr/>
      <dgm:t>
        <a:bodyPr/>
        <a:lstStyle/>
        <a:p>
          <a:endParaRPr lang="es-CO"/>
        </a:p>
      </dgm:t>
    </dgm:pt>
    <dgm:pt modelId="{26F8343F-7E7A-478E-8861-BF20A624E9F2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dirty="0">
              <a:solidFill>
                <a:srgbClr val="000000"/>
              </a:solidFill>
              <a:latin typeface="Century Gothic" panose="020B0502020202020204" pitchFamily="34" charset="0"/>
            </a:rPr>
            <a:t>Identificación de peligros y valoración de riesgos (IPEVR</a:t>
          </a:r>
          <a:r>
            <a:rPr lang="es-CO" sz="1400" b="0" dirty="0">
              <a:solidFill>
                <a:srgbClr val="000000"/>
              </a:solidFill>
              <a:latin typeface="DIN"/>
            </a:rPr>
            <a:t>) </a:t>
          </a:r>
          <a:endParaRPr lang="es-CO" sz="1400" b="0" dirty="0"/>
        </a:p>
      </dgm:t>
    </dgm:pt>
    <dgm:pt modelId="{6A84FF71-FA65-4BE2-B779-17CC46840FDF}" type="parTrans" cxnId="{F560A6A4-7019-474D-8880-FA7E7E781E5E}">
      <dgm:prSet/>
      <dgm:spPr/>
      <dgm:t>
        <a:bodyPr/>
        <a:lstStyle/>
        <a:p>
          <a:endParaRPr lang="es-CO"/>
        </a:p>
      </dgm:t>
    </dgm:pt>
    <dgm:pt modelId="{FACDFCBB-110C-4F26-976C-81BF460A5E8A}" type="sibTrans" cxnId="{F560A6A4-7019-474D-8880-FA7E7E781E5E}">
      <dgm:prSet/>
      <dgm:spPr/>
      <dgm:t>
        <a:bodyPr/>
        <a:lstStyle/>
        <a:p>
          <a:endParaRPr lang="es-CO"/>
        </a:p>
      </dgm:t>
    </dgm:pt>
    <dgm:pt modelId="{394143DF-67F3-4D70-83A4-889CBA9C498E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dirty="0">
              <a:solidFill>
                <a:srgbClr val="000000"/>
              </a:solidFill>
              <a:latin typeface="Century Gothic" panose="020B0502020202020204" pitchFamily="34" charset="0"/>
            </a:rPr>
            <a:t>Plan de trabajo o plan de acción </a:t>
          </a:r>
          <a:endParaRPr lang="es-CO" sz="1400" b="0" dirty="0">
            <a:latin typeface="Century Gothic" panose="020B0502020202020204" pitchFamily="34" charset="0"/>
          </a:endParaRPr>
        </a:p>
      </dgm:t>
    </dgm:pt>
    <dgm:pt modelId="{A1AA2ABA-3984-40BC-9FB1-BD29334D4737}" type="parTrans" cxnId="{C71E41F5-6A58-4F47-B98B-1A99CBF84B91}">
      <dgm:prSet/>
      <dgm:spPr/>
      <dgm:t>
        <a:bodyPr/>
        <a:lstStyle/>
        <a:p>
          <a:endParaRPr lang="es-CO"/>
        </a:p>
      </dgm:t>
    </dgm:pt>
    <dgm:pt modelId="{3C5F4B1B-3A93-46B3-B1A7-274E70FC58E6}" type="sibTrans" cxnId="{C71E41F5-6A58-4F47-B98B-1A99CBF84B91}">
      <dgm:prSet/>
      <dgm:spPr/>
      <dgm:t>
        <a:bodyPr/>
        <a:lstStyle/>
        <a:p>
          <a:endParaRPr lang="es-CO"/>
        </a:p>
      </dgm:t>
    </dgm:pt>
    <dgm:pt modelId="{FD697C09-F721-42B9-BB92-3452FA35CDE9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dirty="0">
              <a:solidFill>
                <a:srgbClr val="000000"/>
              </a:solidFill>
              <a:latin typeface="Century Gothic" panose="020B0502020202020204" pitchFamily="34" charset="0"/>
            </a:rPr>
            <a:t>Objetivos</a:t>
          </a:r>
          <a:endParaRPr lang="es-CO" sz="1400" b="0" dirty="0">
            <a:latin typeface="Century Gothic" panose="020B0502020202020204" pitchFamily="34" charset="0"/>
          </a:endParaRPr>
        </a:p>
      </dgm:t>
    </dgm:pt>
    <dgm:pt modelId="{0284A087-93D3-4DA5-B1A2-2920D7165DB8}" type="parTrans" cxnId="{291A8423-6E0C-44AA-9E28-AF21993FB79D}">
      <dgm:prSet/>
      <dgm:spPr/>
      <dgm:t>
        <a:bodyPr/>
        <a:lstStyle/>
        <a:p>
          <a:endParaRPr lang="es-CO"/>
        </a:p>
      </dgm:t>
    </dgm:pt>
    <dgm:pt modelId="{BF37A6FD-7F7F-4510-BF3A-616106C76E33}" type="sibTrans" cxnId="{291A8423-6E0C-44AA-9E28-AF21993FB79D}">
      <dgm:prSet/>
      <dgm:spPr/>
      <dgm:t>
        <a:bodyPr/>
        <a:lstStyle/>
        <a:p>
          <a:endParaRPr lang="es-CO"/>
        </a:p>
      </dgm:t>
    </dgm:pt>
    <dgm:pt modelId="{65378B1E-72C9-483C-977B-924936CC2613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i="0" dirty="0">
              <a:solidFill>
                <a:srgbClr val="000000"/>
              </a:solidFill>
              <a:latin typeface="Century Gothic" panose="020B0502020202020204" pitchFamily="34" charset="0"/>
            </a:rPr>
            <a:t>Estándares de seguridad </a:t>
          </a:r>
          <a:endParaRPr lang="es-CO" sz="1400" b="0" i="0" dirty="0">
            <a:latin typeface="Century Gothic" panose="020B0502020202020204" pitchFamily="34" charset="0"/>
          </a:endParaRPr>
        </a:p>
      </dgm:t>
    </dgm:pt>
    <dgm:pt modelId="{38241018-6013-43C8-B2D8-4BCC75A5244A}" type="parTrans" cxnId="{F6BBAA97-58F2-435D-B578-B50C24F76210}">
      <dgm:prSet/>
      <dgm:spPr/>
      <dgm:t>
        <a:bodyPr/>
        <a:lstStyle/>
        <a:p>
          <a:endParaRPr lang="es-CO"/>
        </a:p>
      </dgm:t>
    </dgm:pt>
    <dgm:pt modelId="{2039AE8B-4611-4B76-A57F-3E395DAE1810}" type="sibTrans" cxnId="{F6BBAA97-58F2-435D-B578-B50C24F76210}">
      <dgm:prSet/>
      <dgm:spPr/>
      <dgm:t>
        <a:bodyPr/>
        <a:lstStyle/>
        <a:p>
          <a:endParaRPr lang="es-CO"/>
        </a:p>
      </dgm:t>
    </dgm:pt>
    <dgm:pt modelId="{59FCE782-BC7E-4CA6-AC74-A0A785E0C60F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sz="1400" b="0" dirty="0">
              <a:solidFill>
                <a:srgbClr val="000000"/>
              </a:solidFill>
              <a:latin typeface="Century Gothic" panose="020B0502020202020204" pitchFamily="34" charset="0"/>
            </a:rPr>
            <a:t>Momento sincero </a:t>
          </a:r>
          <a:endParaRPr lang="es-CO" sz="1400" b="0" dirty="0">
            <a:latin typeface="Century Gothic" panose="020B0502020202020204" pitchFamily="34" charset="0"/>
          </a:endParaRPr>
        </a:p>
      </dgm:t>
    </dgm:pt>
    <dgm:pt modelId="{56CB48B9-7C66-4F22-B7F1-E256413693A9}" type="parTrans" cxnId="{F3ECC83E-A86A-42D7-967B-882722D2F81B}">
      <dgm:prSet/>
      <dgm:spPr/>
      <dgm:t>
        <a:bodyPr/>
        <a:lstStyle/>
        <a:p>
          <a:endParaRPr lang="es-CO"/>
        </a:p>
      </dgm:t>
    </dgm:pt>
    <dgm:pt modelId="{0166D660-1A41-4335-9B60-B4E2DC2EE6B6}" type="sibTrans" cxnId="{F3ECC83E-A86A-42D7-967B-882722D2F81B}">
      <dgm:prSet/>
      <dgm:spPr/>
      <dgm:t>
        <a:bodyPr/>
        <a:lstStyle/>
        <a:p>
          <a:endParaRPr lang="es-CO"/>
        </a:p>
      </dgm:t>
    </dgm:pt>
    <dgm:pt modelId="{C5698176-EAC9-4CDF-AAEB-53A439EE7A8D}">
      <dgm:prSet phldrT="[Texto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>
              <a:latin typeface="Century Gothic" panose="020B0502020202020204" pitchFamily="34" charset="0"/>
            </a:rPr>
            <a:t>Observación del comportamiento</a:t>
          </a:r>
        </a:p>
      </dgm:t>
    </dgm:pt>
    <dgm:pt modelId="{3ADFE744-7742-4B98-8850-6F0FC58AA8C6}" type="parTrans" cxnId="{674DFB56-5E27-43C0-A2B8-7CA80B687CE1}">
      <dgm:prSet/>
      <dgm:spPr/>
      <dgm:t>
        <a:bodyPr/>
        <a:lstStyle/>
        <a:p>
          <a:endParaRPr lang="es-CO"/>
        </a:p>
      </dgm:t>
    </dgm:pt>
    <dgm:pt modelId="{0F36692E-0299-4545-B598-1F8B5F1AFF13}" type="sibTrans" cxnId="{674DFB56-5E27-43C0-A2B8-7CA80B687CE1}">
      <dgm:prSet/>
      <dgm:spPr/>
      <dgm:t>
        <a:bodyPr/>
        <a:lstStyle/>
        <a:p>
          <a:endParaRPr lang="es-CO"/>
        </a:p>
      </dgm:t>
    </dgm:pt>
    <dgm:pt modelId="{4D72F12D-FB7B-4037-A3A4-1F14A316E4E4}">
      <dgm:prSet phldrT="[Texto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>
              <a:latin typeface="Century Gothic" panose="020B0502020202020204" pitchFamily="34" charset="0"/>
            </a:rPr>
            <a:t>Investigación de accidentes</a:t>
          </a:r>
        </a:p>
      </dgm:t>
    </dgm:pt>
    <dgm:pt modelId="{887108C1-DA08-4AB4-8FE7-51AEFE49F540}" type="parTrans" cxnId="{C6B2DCC1-77C2-4656-8A86-689A2CD62EC8}">
      <dgm:prSet/>
      <dgm:spPr/>
      <dgm:t>
        <a:bodyPr/>
        <a:lstStyle/>
        <a:p>
          <a:endParaRPr lang="es-CO"/>
        </a:p>
      </dgm:t>
    </dgm:pt>
    <dgm:pt modelId="{5895DF8E-C294-4D55-82A6-ABA49D74838B}" type="sibTrans" cxnId="{C6B2DCC1-77C2-4656-8A86-689A2CD62EC8}">
      <dgm:prSet/>
      <dgm:spPr/>
      <dgm:t>
        <a:bodyPr/>
        <a:lstStyle/>
        <a:p>
          <a:endParaRPr lang="es-CO"/>
        </a:p>
      </dgm:t>
    </dgm:pt>
    <dgm:pt modelId="{9005D8AB-EAAF-4430-9150-23078AF30C38}">
      <dgm:prSet phldrT="[Texto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>
              <a:latin typeface="Century Gothic" panose="020B0502020202020204" pitchFamily="34" charset="0"/>
            </a:rPr>
            <a:t>Inspecciones de seguridad</a:t>
          </a:r>
        </a:p>
      </dgm:t>
    </dgm:pt>
    <dgm:pt modelId="{5F7E81FB-0C18-4618-99EF-DFF4094C8BE1}" type="parTrans" cxnId="{FB0DB2EE-AAB3-4EC7-8365-BBBA023D91CC}">
      <dgm:prSet/>
      <dgm:spPr/>
      <dgm:t>
        <a:bodyPr/>
        <a:lstStyle/>
        <a:p>
          <a:endParaRPr lang="es-CO"/>
        </a:p>
      </dgm:t>
    </dgm:pt>
    <dgm:pt modelId="{DCB5B26B-1813-453D-A8F5-7317B1DDA2DB}" type="sibTrans" cxnId="{FB0DB2EE-AAB3-4EC7-8365-BBBA023D91CC}">
      <dgm:prSet/>
      <dgm:spPr/>
      <dgm:t>
        <a:bodyPr/>
        <a:lstStyle/>
        <a:p>
          <a:endParaRPr lang="es-CO"/>
        </a:p>
      </dgm:t>
    </dgm:pt>
    <dgm:pt modelId="{0DCB8937-0946-4FB7-AD94-5CB1090D56F9}" type="pres">
      <dgm:prSet presAssocID="{CEA1E664-2CA3-499B-B451-D3C5808F86AD}" presName="Name0" presStyleCnt="0">
        <dgm:presLayoutVars>
          <dgm:dir/>
          <dgm:resizeHandles/>
        </dgm:presLayoutVars>
      </dgm:prSet>
      <dgm:spPr/>
    </dgm:pt>
    <dgm:pt modelId="{AFB53632-1371-459B-888E-D57EF042C3FB}" type="pres">
      <dgm:prSet presAssocID="{2F3F14BC-C6C6-4239-ACB4-B4865BC46E3A}" presName="compNode" presStyleCnt="0"/>
      <dgm:spPr/>
    </dgm:pt>
    <dgm:pt modelId="{28A2034B-9EA9-435C-A66E-F1D8A1A8E77F}" type="pres">
      <dgm:prSet presAssocID="{2F3F14BC-C6C6-4239-ACB4-B4865BC46E3A}" presName="dummyConnPt" presStyleCnt="0"/>
      <dgm:spPr/>
    </dgm:pt>
    <dgm:pt modelId="{1C7D373B-4B86-4C31-8817-BDB7B2D511AA}" type="pres">
      <dgm:prSet presAssocID="{2F3F14BC-C6C6-4239-ACB4-B4865BC46E3A}" presName="node" presStyleLbl="node1" presStyleIdx="0" presStyleCnt="9">
        <dgm:presLayoutVars>
          <dgm:bulletEnabled val="1"/>
        </dgm:presLayoutVars>
      </dgm:prSet>
      <dgm:spPr/>
    </dgm:pt>
    <dgm:pt modelId="{76F0A284-E4B1-48EC-8965-31038FAA58EE}" type="pres">
      <dgm:prSet presAssocID="{D8A91D07-0EF6-4586-AC77-44137C44DB7D}" presName="sibTrans" presStyleLbl="bgSibTrans2D1" presStyleIdx="0" presStyleCnt="8"/>
      <dgm:spPr/>
    </dgm:pt>
    <dgm:pt modelId="{24AAE748-D1A3-435D-9849-CF44545620EF}" type="pres">
      <dgm:prSet presAssocID="{26F8343F-7E7A-478E-8861-BF20A624E9F2}" presName="compNode" presStyleCnt="0"/>
      <dgm:spPr/>
    </dgm:pt>
    <dgm:pt modelId="{C9E8FC3E-CE42-4ED0-A6B7-D3AD67A5F15A}" type="pres">
      <dgm:prSet presAssocID="{26F8343F-7E7A-478E-8861-BF20A624E9F2}" presName="dummyConnPt" presStyleCnt="0"/>
      <dgm:spPr/>
    </dgm:pt>
    <dgm:pt modelId="{8CE061FE-725A-476E-B03D-545CB473D440}" type="pres">
      <dgm:prSet presAssocID="{26F8343F-7E7A-478E-8861-BF20A624E9F2}" presName="node" presStyleLbl="node1" presStyleIdx="1" presStyleCnt="9">
        <dgm:presLayoutVars>
          <dgm:bulletEnabled val="1"/>
        </dgm:presLayoutVars>
      </dgm:prSet>
      <dgm:spPr/>
    </dgm:pt>
    <dgm:pt modelId="{D171746F-476D-4F63-990B-A78CBE3FFCC0}" type="pres">
      <dgm:prSet presAssocID="{FACDFCBB-110C-4F26-976C-81BF460A5E8A}" presName="sibTrans" presStyleLbl="bgSibTrans2D1" presStyleIdx="1" presStyleCnt="8"/>
      <dgm:spPr/>
    </dgm:pt>
    <dgm:pt modelId="{F733B7D1-7382-480A-8E92-1745A17218EB}" type="pres">
      <dgm:prSet presAssocID="{394143DF-67F3-4D70-83A4-889CBA9C498E}" presName="compNode" presStyleCnt="0"/>
      <dgm:spPr/>
    </dgm:pt>
    <dgm:pt modelId="{7DFD9D86-7AB8-47B0-B1B8-CCA8E6F9DABC}" type="pres">
      <dgm:prSet presAssocID="{394143DF-67F3-4D70-83A4-889CBA9C498E}" presName="dummyConnPt" presStyleCnt="0"/>
      <dgm:spPr/>
    </dgm:pt>
    <dgm:pt modelId="{9A0D3990-820C-41BE-A282-9DE583CEF6E2}" type="pres">
      <dgm:prSet presAssocID="{394143DF-67F3-4D70-83A4-889CBA9C498E}" presName="node" presStyleLbl="node1" presStyleIdx="2" presStyleCnt="9">
        <dgm:presLayoutVars>
          <dgm:bulletEnabled val="1"/>
        </dgm:presLayoutVars>
      </dgm:prSet>
      <dgm:spPr/>
    </dgm:pt>
    <dgm:pt modelId="{7E2E3ABE-6945-40D7-BB05-3EB504E911E3}" type="pres">
      <dgm:prSet presAssocID="{3C5F4B1B-3A93-46B3-B1A7-274E70FC58E6}" presName="sibTrans" presStyleLbl="bgSibTrans2D1" presStyleIdx="2" presStyleCnt="8"/>
      <dgm:spPr/>
    </dgm:pt>
    <dgm:pt modelId="{35AD1C46-09C9-4790-AE04-3D708CB82630}" type="pres">
      <dgm:prSet presAssocID="{FD697C09-F721-42B9-BB92-3452FA35CDE9}" presName="compNode" presStyleCnt="0"/>
      <dgm:spPr/>
    </dgm:pt>
    <dgm:pt modelId="{17CD2AE0-0935-4D83-9D41-6CD598650784}" type="pres">
      <dgm:prSet presAssocID="{FD697C09-F721-42B9-BB92-3452FA35CDE9}" presName="dummyConnPt" presStyleCnt="0"/>
      <dgm:spPr/>
    </dgm:pt>
    <dgm:pt modelId="{F0A1BC34-3751-4FD5-973C-8DCE81A8B085}" type="pres">
      <dgm:prSet presAssocID="{FD697C09-F721-42B9-BB92-3452FA35CDE9}" presName="node" presStyleLbl="node1" presStyleIdx="3" presStyleCnt="9">
        <dgm:presLayoutVars>
          <dgm:bulletEnabled val="1"/>
        </dgm:presLayoutVars>
      </dgm:prSet>
      <dgm:spPr/>
    </dgm:pt>
    <dgm:pt modelId="{02C69454-497D-424E-A968-5BB1CE6D194B}" type="pres">
      <dgm:prSet presAssocID="{BF37A6FD-7F7F-4510-BF3A-616106C76E33}" presName="sibTrans" presStyleLbl="bgSibTrans2D1" presStyleIdx="3" presStyleCnt="8"/>
      <dgm:spPr/>
    </dgm:pt>
    <dgm:pt modelId="{1AC2E0B6-DBA9-4DCA-B3DC-F569D68E7A27}" type="pres">
      <dgm:prSet presAssocID="{65378B1E-72C9-483C-977B-924936CC2613}" presName="compNode" presStyleCnt="0"/>
      <dgm:spPr/>
    </dgm:pt>
    <dgm:pt modelId="{4D2FD2F0-52EC-414B-AF29-6B498D3782D7}" type="pres">
      <dgm:prSet presAssocID="{65378B1E-72C9-483C-977B-924936CC2613}" presName="dummyConnPt" presStyleCnt="0"/>
      <dgm:spPr/>
    </dgm:pt>
    <dgm:pt modelId="{AAE21FAB-3924-4989-9463-FBA4605C3D6B}" type="pres">
      <dgm:prSet presAssocID="{65378B1E-72C9-483C-977B-924936CC2613}" presName="node" presStyleLbl="node1" presStyleIdx="4" presStyleCnt="9">
        <dgm:presLayoutVars>
          <dgm:bulletEnabled val="1"/>
        </dgm:presLayoutVars>
      </dgm:prSet>
      <dgm:spPr/>
    </dgm:pt>
    <dgm:pt modelId="{A84AA800-F8ED-4743-BDC0-D8672F28B94B}" type="pres">
      <dgm:prSet presAssocID="{2039AE8B-4611-4B76-A57F-3E395DAE1810}" presName="sibTrans" presStyleLbl="bgSibTrans2D1" presStyleIdx="4" presStyleCnt="8"/>
      <dgm:spPr/>
    </dgm:pt>
    <dgm:pt modelId="{0C754080-5EA3-4AC3-A8E0-C93D4563A366}" type="pres">
      <dgm:prSet presAssocID="{59FCE782-BC7E-4CA6-AC74-A0A785E0C60F}" presName="compNode" presStyleCnt="0"/>
      <dgm:spPr/>
    </dgm:pt>
    <dgm:pt modelId="{AD24C812-1652-4014-B10B-DF8C986D12C3}" type="pres">
      <dgm:prSet presAssocID="{59FCE782-BC7E-4CA6-AC74-A0A785E0C60F}" presName="dummyConnPt" presStyleCnt="0"/>
      <dgm:spPr/>
    </dgm:pt>
    <dgm:pt modelId="{2A74B06D-37F0-4E1B-BDB3-F919FD1A8412}" type="pres">
      <dgm:prSet presAssocID="{59FCE782-BC7E-4CA6-AC74-A0A785E0C60F}" presName="node" presStyleLbl="node1" presStyleIdx="5" presStyleCnt="9">
        <dgm:presLayoutVars>
          <dgm:bulletEnabled val="1"/>
        </dgm:presLayoutVars>
      </dgm:prSet>
      <dgm:spPr/>
    </dgm:pt>
    <dgm:pt modelId="{671220B6-422F-44C5-B577-3FD6A2C57630}" type="pres">
      <dgm:prSet presAssocID="{0166D660-1A41-4335-9B60-B4E2DC2EE6B6}" presName="sibTrans" presStyleLbl="bgSibTrans2D1" presStyleIdx="5" presStyleCnt="8"/>
      <dgm:spPr/>
    </dgm:pt>
    <dgm:pt modelId="{22001DF6-735A-4367-9AB3-325826D0AB5D}" type="pres">
      <dgm:prSet presAssocID="{C5698176-EAC9-4CDF-AAEB-53A439EE7A8D}" presName="compNode" presStyleCnt="0"/>
      <dgm:spPr/>
    </dgm:pt>
    <dgm:pt modelId="{FD9A6463-D464-4137-A7E0-40C0975F036E}" type="pres">
      <dgm:prSet presAssocID="{C5698176-EAC9-4CDF-AAEB-53A439EE7A8D}" presName="dummyConnPt" presStyleCnt="0"/>
      <dgm:spPr/>
    </dgm:pt>
    <dgm:pt modelId="{CD8204FA-59C7-4385-9017-00783C703EBF}" type="pres">
      <dgm:prSet presAssocID="{C5698176-EAC9-4CDF-AAEB-53A439EE7A8D}" presName="node" presStyleLbl="node1" presStyleIdx="6" presStyleCnt="9">
        <dgm:presLayoutVars>
          <dgm:bulletEnabled val="1"/>
        </dgm:presLayoutVars>
      </dgm:prSet>
      <dgm:spPr/>
    </dgm:pt>
    <dgm:pt modelId="{9EFF8518-E485-4A7F-99CB-533407ED14C5}" type="pres">
      <dgm:prSet presAssocID="{0F36692E-0299-4545-B598-1F8B5F1AFF13}" presName="sibTrans" presStyleLbl="bgSibTrans2D1" presStyleIdx="6" presStyleCnt="8"/>
      <dgm:spPr/>
    </dgm:pt>
    <dgm:pt modelId="{A6FA0F19-6B53-4652-86B2-177C3329F8AB}" type="pres">
      <dgm:prSet presAssocID="{4D72F12D-FB7B-4037-A3A4-1F14A316E4E4}" presName="compNode" presStyleCnt="0"/>
      <dgm:spPr/>
    </dgm:pt>
    <dgm:pt modelId="{8B7FC87B-A491-43AF-92C8-E483B263BC20}" type="pres">
      <dgm:prSet presAssocID="{4D72F12D-FB7B-4037-A3A4-1F14A316E4E4}" presName="dummyConnPt" presStyleCnt="0"/>
      <dgm:spPr/>
    </dgm:pt>
    <dgm:pt modelId="{551D7F6A-631B-442C-883F-E78D8695B91C}" type="pres">
      <dgm:prSet presAssocID="{4D72F12D-FB7B-4037-A3A4-1F14A316E4E4}" presName="node" presStyleLbl="node1" presStyleIdx="7" presStyleCnt="9">
        <dgm:presLayoutVars>
          <dgm:bulletEnabled val="1"/>
        </dgm:presLayoutVars>
      </dgm:prSet>
      <dgm:spPr/>
    </dgm:pt>
    <dgm:pt modelId="{A727223E-0B16-477D-9DA5-0C1849259F29}" type="pres">
      <dgm:prSet presAssocID="{5895DF8E-C294-4D55-82A6-ABA49D74838B}" presName="sibTrans" presStyleLbl="bgSibTrans2D1" presStyleIdx="7" presStyleCnt="8"/>
      <dgm:spPr/>
    </dgm:pt>
    <dgm:pt modelId="{1D1073F2-9C99-4F6C-B79A-DCEA885F5CB1}" type="pres">
      <dgm:prSet presAssocID="{9005D8AB-EAAF-4430-9150-23078AF30C38}" presName="compNode" presStyleCnt="0"/>
      <dgm:spPr/>
    </dgm:pt>
    <dgm:pt modelId="{3BAC7D1D-273F-4A6A-AC51-4E849A500FBD}" type="pres">
      <dgm:prSet presAssocID="{9005D8AB-EAAF-4430-9150-23078AF30C38}" presName="dummyConnPt" presStyleCnt="0"/>
      <dgm:spPr/>
    </dgm:pt>
    <dgm:pt modelId="{B6BD7191-0CEA-412B-ADED-A0F12F87C9F1}" type="pres">
      <dgm:prSet presAssocID="{9005D8AB-EAAF-4430-9150-23078AF30C38}" presName="node" presStyleLbl="node1" presStyleIdx="8" presStyleCnt="9">
        <dgm:presLayoutVars>
          <dgm:bulletEnabled val="1"/>
        </dgm:presLayoutVars>
      </dgm:prSet>
      <dgm:spPr/>
    </dgm:pt>
  </dgm:ptLst>
  <dgm:cxnLst>
    <dgm:cxn modelId="{70533713-1460-4D8A-A86D-252033E84F94}" type="presOf" srcId="{D8A91D07-0EF6-4586-AC77-44137C44DB7D}" destId="{76F0A284-E4B1-48EC-8965-31038FAA58EE}" srcOrd="0" destOrd="0" presId="urn:microsoft.com/office/officeart/2005/8/layout/bProcess4"/>
    <dgm:cxn modelId="{EBB9E31B-C013-4482-A6D6-356117BFF520}" type="presOf" srcId="{CEA1E664-2CA3-499B-B451-D3C5808F86AD}" destId="{0DCB8937-0946-4FB7-AD94-5CB1090D56F9}" srcOrd="0" destOrd="0" presId="urn:microsoft.com/office/officeart/2005/8/layout/bProcess4"/>
    <dgm:cxn modelId="{291A8423-6E0C-44AA-9E28-AF21993FB79D}" srcId="{CEA1E664-2CA3-499B-B451-D3C5808F86AD}" destId="{FD697C09-F721-42B9-BB92-3452FA35CDE9}" srcOrd="3" destOrd="0" parTransId="{0284A087-93D3-4DA5-B1A2-2920D7165DB8}" sibTransId="{BF37A6FD-7F7F-4510-BF3A-616106C76E33}"/>
    <dgm:cxn modelId="{4DD37528-D353-493B-B03C-B2432E0D5538}" type="presOf" srcId="{2039AE8B-4611-4B76-A57F-3E395DAE1810}" destId="{A84AA800-F8ED-4743-BDC0-D8672F28B94B}" srcOrd="0" destOrd="0" presId="urn:microsoft.com/office/officeart/2005/8/layout/bProcess4"/>
    <dgm:cxn modelId="{EAA9DA30-1D62-49B2-84E8-70259035C871}" type="presOf" srcId="{0F36692E-0299-4545-B598-1F8B5F1AFF13}" destId="{9EFF8518-E485-4A7F-99CB-533407ED14C5}" srcOrd="0" destOrd="0" presId="urn:microsoft.com/office/officeart/2005/8/layout/bProcess4"/>
    <dgm:cxn modelId="{66A02137-46A2-4719-94EA-4CC4085EDDD0}" type="presOf" srcId="{FACDFCBB-110C-4F26-976C-81BF460A5E8A}" destId="{D171746F-476D-4F63-990B-A78CBE3FFCC0}" srcOrd="0" destOrd="0" presId="urn:microsoft.com/office/officeart/2005/8/layout/bProcess4"/>
    <dgm:cxn modelId="{F3ECC83E-A86A-42D7-967B-882722D2F81B}" srcId="{CEA1E664-2CA3-499B-B451-D3C5808F86AD}" destId="{59FCE782-BC7E-4CA6-AC74-A0A785E0C60F}" srcOrd="5" destOrd="0" parTransId="{56CB48B9-7C66-4F22-B7F1-E256413693A9}" sibTransId="{0166D660-1A41-4335-9B60-B4E2DC2EE6B6}"/>
    <dgm:cxn modelId="{684B5356-61D2-4416-9BCE-1F28754944B7}" type="presOf" srcId="{59FCE782-BC7E-4CA6-AC74-A0A785E0C60F}" destId="{2A74B06D-37F0-4E1B-BDB3-F919FD1A8412}" srcOrd="0" destOrd="0" presId="urn:microsoft.com/office/officeart/2005/8/layout/bProcess4"/>
    <dgm:cxn modelId="{674DFB56-5E27-43C0-A2B8-7CA80B687CE1}" srcId="{CEA1E664-2CA3-499B-B451-D3C5808F86AD}" destId="{C5698176-EAC9-4CDF-AAEB-53A439EE7A8D}" srcOrd="6" destOrd="0" parTransId="{3ADFE744-7742-4B98-8850-6F0FC58AA8C6}" sibTransId="{0F36692E-0299-4545-B598-1F8B5F1AFF13}"/>
    <dgm:cxn modelId="{368FFD81-0917-4932-BDFD-37D185A0490C}" srcId="{CEA1E664-2CA3-499B-B451-D3C5808F86AD}" destId="{2F3F14BC-C6C6-4239-ACB4-B4865BC46E3A}" srcOrd="0" destOrd="0" parTransId="{56A8BA19-61B0-4210-BE88-02436DED65B4}" sibTransId="{D8A91D07-0EF6-4586-AC77-44137C44DB7D}"/>
    <dgm:cxn modelId="{613F6E86-33D4-4131-82A7-A5B83DDEDF98}" type="presOf" srcId="{BF37A6FD-7F7F-4510-BF3A-616106C76E33}" destId="{02C69454-497D-424E-A968-5BB1CE6D194B}" srcOrd="0" destOrd="0" presId="urn:microsoft.com/office/officeart/2005/8/layout/bProcess4"/>
    <dgm:cxn modelId="{F6BBAA97-58F2-435D-B578-B50C24F76210}" srcId="{CEA1E664-2CA3-499B-B451-D3C5808F86AD}" destId="{65378B1E-72C9-483C-977B-924936CC2613}" srcOrd="4" destOrd="0" parTransId="{38241018-6013-43C8-B2D8-4BCC75A5244A}" sibTransId="{2039AE8B-4611-4B76-A57F-3E395DAE1810}"/>
    <dgm:cxn modelId="{45BE439A-3120-454D-9E1A-7AEDA55D11EB}" type="presOf" srcId="{5895DF8E-C294-4D55-82A6-ABA49D74838B}" destId="{A727223E-0B16-477D-9DA5-0C1849259F29}" srcOrd="0" destOrd="0" presId="urn:microsoft.com/office/officeart/2005/8/layout/bProcess4"/>
    <dgm:cxn modelId="{3AA1479A-B8AE-4C7D-9818-DA8E04229FBD}" type="presOf" srcId="{394143DF-67F3-4D70-83A4-889CBA9C498E}" destId="{9A0D3990-820C-41BE-A282-9DE583CEF6E2}" srcOrd="0" destOrd="0" presId="urn:microsoft.com/office/officeart/2005/8/layout/bProcess4"/>
    <dgm:cxn modelId="{F560A6A4-7019-474D-8880-FA7E7E781E5E}" srcId="{CEA1E664-2CA3-499B-B451-D3C5808F86AD}" destId="{26F8343F-7E7A-478E-8861-BF20A624E9F2}" srcOrd="1" destOrd="0" parTransId="{6A84FF71-FA65-4BE2-B779-17CC46840FDF}" sibTransId="{FACDFCBB-110C-4F26-976C-81BF460A5E8A}"/>
    <dgm:cxn modelId="{495C7AB0-0465-48DA-947E-CC961C52B7ED}" type="presOf" srcId="{4D72F12D-FB7B-4037-A3A4-1F14A316E4E4}" destId="{551D7F6A-631B-442C-883F-E78D8695B91C}" srcOrd="0" destOrd="0" presId="urn:microsoft.com/office/officeart/2005/8/layout/bProcess4"/>
    <dgm:cxn modelId="{1C9CECB5-7255-48AE-91D1-670A9475A86C}" type="presOf" srcId="{0166D660-1A41-4335-9B60-B4E2DC2EE6B6}" destId="{671220B6-422F-44C5-B577-3FD6A2C57630}" srcOrd="0" destOrd="0" presId="urn:microsoft.com/office/officeart/2005/8/layout/bProcess4"/>
    <dgm:cxn modelId="{C6B2DCC1-77C2-4656-8A86-689A2CD62EC8}" srcId="{CEA1E664-2CA3-499B-B451-D3C5808F86AD}" destId="{4D72F12D-FB7B-4037-A3A4-1F14A316E4E4}" srcOrd="7" destOrd="0" parTransId="{887108C1-DA08-4AB4-8FE7-51AEFE49F540}" sibTransId="{5895DF8E-C294-4D55-82A6-ABA49D74838B}"/>
    <dgm:cxn modelId="{2A0E07C7-7CE5-4C75-A443-8C576F12F8BD}" type="presOf" srcId="{26F8343F-7E7A-478E-8861-BF20A624E9F2}" destId="{8CE061FE-725A-476E-B03D-545CB473D440}" srcOrd="0" destOrd="0" presId="urn:microsoft.com/office/officeart/2005/8/layout/bProcess4"/>
    <dgm:cxn modelId="{11061BD3-1164-4626-B011-65E275082041}" type="presOf" srcId="{9005D8AB-EAAF-4430-9150-23078AF30C38}" destId="{B6BD7191-0CEA-412B-ADED-A0F12F87C9F1}" srcOrd="0" destOrd="0" presId="urn:microsoft.com/office/officeart/2005/8/layout/bProcess4"/>
    <dgm:cxn modelId="{BF233DDF-AFC8-4A99-8F25-AE6D6E0ED668}" type="presOf" srcId="{C5698176-EAC9-4CDF-AAEB-53A439EE7A8D}" destId="{CD8204FA-59C7-4385-9017-00783C703EBF}" srcOrd="0" destOrd="0" presId="urn:microsoft.com/office/officeart/2005/8/layout/bProcess4"/>
    <dgm:cxn modelId="{52B012E2-72EF-4B32-B741-2016F7CC313C}" type="presOf" srcId="{FD697C09-F721-42B9-BB92-3452FA35CDE9}" destId="{F0A1BC34-3751-4FD5-973C-8DCE81A8B085}" srcOrd="0" destOrd="0" presId="urn:microsoft.com/office/officeart/2005/8/layout/bProcess4"/>
    <dgm:cxn modelId="{4FFA3FE3-B273-4E1A-94D3-8C05AC31C96C}" type="presOf" srcId="{65378B1E-72C9-483C-977B-924936CC2613}" destId="{AAE21FAB-3924-4989-9463-FBA4605C3D6B}" srcOrd="0" destOrd="0" presId="urn:microsoft.com/office/officeart/2005/8/layout/bProcess4"/>
    <dgm:cxn modelId="{2120A1EB-3061-4B6F-8A58-0893832FD277}" type="presOf" srcId="{2F3F14BC-C6C6-4239-ACB4-B4865BC46E3A}" destId="{1C7D373B-4B86-4C31-8817-BDB7B2D511AA}" srcOrd="0" destOrd="0" presId="urn:microsoft.com/office/officeart/2005/8/layout/bProcess4"/>
    <dgm:cxn modelId="{FB0DB2EE-AAB3-4EC7-8365-BBBA023D91CC}" srcId="{CEA1E664-2CA3-499B-B451-D3C5808F86AD}" destId="{9005D8AB-EAAF-4430-9150-23078AF30C38}" srcOrd="8" destOrd="0" parTransId="{5F7E81FB-0C18-4618-99EF-DFF4094C8BE1}" sibTransId="{DCB5B26B-1813-453D-A8F5-7317B1DDA2DB}"/>
    <dgm:cxn modelId="{C71E41F5-6A58-4F47-B98B-1A99CBF84B91}" srcId="{CEA1E664-2CA3-499B-B451-D3C5808F86AD}" destId="{394143DF-67F3-4D70-83A4-889CBA9C498E}" srcOrd="2" destOrd="0" parTransId="{A1AA2ABA-3984-40BC-9FB1-BD29334D4737}" sibTransId="{3C5F4B1B-3A93-46B3-B1A7-274E70FC58E6}"/>
    <dgm:cxn modelId="{437874FE-0E3E-4E90-9970-1E58C382EDED}" type="presOf" srcId="{3C5F4B1B-3A93-46B3-B1A7-274E70FC58E6}" destId="{7E2E3ABE-6945-40D7-BB05-3EB504E911E3}" srcOrd="0" destOrd="0" presId="urn:microsoft.com/office/officeart/2005/8/layout/bProcess4"/>
    <dgm:cxn modelId="{542A5D17-13F8-4206-B2AD-F82BDDE2E20A}" type="presParOf" srcId="{0DCB8937-0946-4FB7-AD94-5CB1090D56F9}" destId="{AFB53632-1371-459B-888E-D57EF042C3FB}" srcOrd="0" destOrd="0" presId="urn:microsoft.com/office/officeart/2005/8/layout/bProcess4"/>
    <dgm:cxn modelId="{E08742D0-4A43-4543-AF0E-F703429F7269}" type="presParOf" srcId="{AFB53632-1371-459B-888E-D57EF042C3FB}" destId="{28A2034B-9EA9-435C-A66E-F1D8A1A8E77F}" srcOrd="0" destOrd="0" presId="urn:microsoft.com/office/officeart/2005/8/layout/bProcess4"/>
    <dgm:cxn modelId="{FCA73EC3-07C3-4FA8-A7BA-86BE84A19343}" type="presParOf" srcId="{AFB53632-1371-459B-888E-D57EF042C3FB}" destId="{1C7D373B-4B86-4C31-8817-BDB7B2D511AA}" srcOrd="1" destOrd="0" presId="urn:microsoft.com/office/officeart/2005/8/layout/bProcess4"/>
    <dgm:cxn modelId="{ADB6F597-BC99-4C37-ABED-1744C869B8F8}" type="presParOf" srcId="{0DCB8937-0946-4FB7-AD94-5CB1090D56F9}" destId="{76F0A284-E4B1-48EC-8965-31038FAA58EE}" srcOrd="1" destOrd="0" presId="urn:microsoft.com/office/officeart/2005/8/layout/bProcess4"/>
    <dgm:cxn modelId="{AC1D9D00-33B6-4F07-88FF-8469391A083D}" type="presParOf" srcId="{0DCB8937-0946-4FB7-AD94-5CB1090D56F9}" destId="{24AAE748-D1A3-435D-9849-CF44545620EF}" srcOrd="2" destOrd="0" presId="urn:microsoft.com/office/officeart/2005/8/layout/bProcess4"/>
    <dgm:cxn modelId="{7DF0B081-CACE-448C-A6D1-5B5066793143}" type="presParOf" srcId="{24AAE748-D1A3-435D-9849-CF44545620EF}" destId="{C9E8FC3E-CE42-4ED0-A6B7-D3AD67A5F15A}" srcOrd="0" destOrd="0" presId="urn:microsoft.com/office/officeart/2005/8/layout/bProcess4"/>
    <dgm:cxn modelId="{D80E192B-D263-491D-8681-A10BC128DF81}" type="presParOf" srcId="{24AAE748-D1A3-435D-9849-CF44545620EF}" destId="{8CE061FE-725A-476E-B03D-545CB473D440}" srcOrd="1" destOrd="0" presId="urn:microsoft.com/office/officeart/2005/8/layout/bProcess4"/>
    <dgm:cxn modelId="{6571A348-201A-49F9-847C-3E03330B890E}" type="presParOf" srcId="{0DCB8937-0946-4FB7-AD94-5CB1090D56F9}" destId="{D171746F-476D-4F63-990B-A78CBE3FFCC0}" srcOrd="3" destOrd="0" presId="urn:microsoft.com/office/officeart/2005/8/layout/bProcess4"/>
    <dgm:cxn modelId="{BBBF52FE-A728-4DBC-8C12-5B9A4E8ADC83}" type="presParOf" srcId="{0DCB8937-0946-4FB7-AD94-5CB1090D56F9}" destId="{F733B7D1-7382-480A-8E92-1745A17218EB}" srcOrd="4" destOrd="0" presId="urn:microsoft.com/office/officeart/2005/8/layout/bProcess4"/>
    <dgm:cxn modelId="{03F6C77B-6677-480F-8BE4-6214E003E863}" type="presParOf" srcId="{F733B7D1-7382-480A-8E92-1745A17218EB}" destId="{7DFD9D86-7AB8-47B0-B1B8-CCA8E6F9DABC}" srcOrd="0" destOrd="0" presId="urn:microsoft.com/office/officeart/2005/8/layout/bProcess4"/>
    <dgm:cxn modelId="{9EC8DFBC-4AC1-4E5D-ACDC-D696554B3B65}" type="presParOf" srcId="{F733B7D1-7382-480A-8E92-1745A17218EB}" destId="{9A0D3990-820C-41BE-A282-9DE583CEF6E2}" srcOrd="1" destOrd="0" presId="urn:microsoft.com/office/officeart/2005/8/layout/bProcess4"/>
    <dgm:cxn modelId="{53D3848F-4916-42B3-9E35-26AC2C072EE3}" type="presParOf" srcId="{0DCB8937-0946-4FB7-AD94-5CB1090D56F9}" destId="{7E2E3ABE-6945-40D7-BB05-3EB504E911E3}" srcOrd="5" destOrd="0" presId="urn:microsoft.com/office/officeart/2005/8/layout/bProcess4"/>
    <dgm:cxn modelId="{3BD72170-A07F-444B-9431-A6E4BE97CA0B}" type="presParOf" srcId="{0DCB8937-0946-4FB7-AD94-5CB1090D56F9}" destId="{35AD1C46-09C9-4790-AE04-3D708CB82630}" srcOrd="6" destOrd="0" presId="urn:microsoft.com/office/officeart/2005/8/layout/bProcess4"/>
    <dgm:cxn modelId="{893DC9DF-50E5-4418-B078-C308099CD402}" type="presParOf" srcId="{35AD1C46-09C9-4790-AE04-3D708CB82630}" destId="{17CD2AE0-0935-4D83-9D41-6CD598650784}" srcOrd="0" destOrd="0" presId="urn:microsoft.com/office/officeart/2005/8/layout/bProcess4"/>
    <dgm:cxn modelId="{42BF6181-9786-4B71-BCC4-B87BBAD20B7E}" type="presParOf" srcId="{35AD1C46-09C9-4790-AE04-3D708CB82630}" destId="{F0A1BC34-3751-4FD5-973C-8DCE81A8B085}" srcOrd="1" destOrd="0" presId="urn:microsoft.com/office/officeart/2005/8/layout/bProcess4"/>
    <dgm:cxn modelId="{B96DC7B5-F22C-495C-A32C-D24E7F0BDFB1}" type="presParOf" srcId="{0DCB8937-0946-4FB7-AD94-5CB1090D56F9}" destId="{02C69454-497D-424E-A968-5BB1CE6D194B}" srcOrd="7" destOrd="0" presId="urn:microsoft.com/office/officeart/2005/8/layout/bProcess4"/>
    <dgm:cxn modelId="{694095EA-DA8D-4E44-ABAD-2290D206344D}" type="presParOf" srcId="{0DCB8937-0946-4FB7-AD94-5CB1090D56F9}" destId="{1AC2E0B6-DBA9-4DCA-B3DC-F569D68E7A27}" srcOrd="8" destOrd="0" presId="urn:microsoft.com/office/officeart/2005/8/layout/bProcess4"/>
    <dgm:cxn modelId="{A05F4109-64E9-43B2-A8FD-0600F5D7DC6B}" type="presParOf" srcId="{1AC2E0B6-DBA9-4DCA-B3DC-F569D68E7A27}" destId="{4D2FD2F0-52EC-414B-AF29-6B498D3782D7}" srcOrd="0" destOrd="0" presId="urn:microsoft.com/office/officeart/2005/8/layout/bProcess4"/>
    <dgm:cxn modelId="{5AAE7CE7-7635-4ADE-BEFE-93BEBE3A4CDD}" type="presParOf" srcId="{1AC2E0B6-DBA9-4DCA-B3DC-F569D68E7A27}" destId="{AAE21FAB-3924-4989-9463-FBA4605C3D6B}" srcOrd="1" destOrd="0" presId="urn:microsoft.com/office/officeart/2005/8/layout/bProcess4"/>
    <dgm:cxn modelId="{B9E4260F-AE2A-42D7-8E60-D4AD93297313}" type="presParOf" srcId="{0DCB8937-0946-4FB7-AD94-5CB1090D56F9}" destId="{A84AA800-F8ED-4743-BDC0-D8672F28B94B}" srcOrd="9" destOrd="0" presId="urn:microsoft.com/office/officeart/2005/8/layout/bProcess4"/>
    <dgm:cxn modelId="{E00E7A27-5174-4A73-B5E6-7CFA69E3E9A7}" type="presParOf" srcId="{0DCB8937-0946-4FB7-AD94-5CB1090D56F9}" destId="{0C754080-5EA3-4AC3-A8E0-C93D4563A366}" srcOrd="10" destOrd="0" presId="urn:microsoft.com/office/officeart/2005/8/layout/bProcess4"/>
    <dgm:cxn modelId="{5069BC44-74DC-4069-9FE0-E24F2F693589}" type="presParOf" srcId="{0C754080-5EA3-4AC3-A8E0-C93D4563A366}" destId="{AD24C812-1652-4014-B10B-DF8C986D12C3}" srcOrd="0" destOrd="0" presId="urn:microsoft.com/office/officeart/2005/8/layout/bProcess4"/>
    <dgm:cxn modelId="{F2328B7E-41D2-46BF-AA50-02F4A5F71649}" type="presParOf" srcId="{0C754080-5EA3-4AC3-A8E0-C93D4563A366}" destId="{2A74B06D-37F0-4E1B-BDB3-F919FD1A8412}" srcOrd="1" destOrd="0" presId="urn:microsoft.com/office/officeart/2005/8/layout/bProcess4"/>
    <dgm:cxn modelId="{08490EEE-626C-4FFF-BB4B-5AA30F70B64B}" type="presParOf" srcId="{0DCB8937-0946-4FB7-AD94-5CB1090D56F9}" destId="{671220B6-422F-44C5-B577-3FD6A2C57630}" srcOrd="11" destOrd="0" presId="urn:microsoft.com/office/officeart/2005/8/layout/bProcess4"/>
    <dgm:cxn modelId="{87226C1B-881C-4657-8E31-7D4AC9CEEDA7}" type="presParOf" srcId="{0DCB8937-0946-4FB7-AD94-5CB1090D56F9}" destId="{22001DF6-735A-4367-9AB3-325826D0AB5D}" srcOrd="12" destOrd="0" presId="urn:microsoft.com/office/officeart/2005/8/layout/bProcess4"/>
    <dgm:cxn modelId="{E90A7C93-2C85-4486-B74E-3BC4F70FFEE4}" type="presParOf" srcId="{22001DF6-735A-4367-9AB3-325826D0AB5D}" destId="{FD9A6463-D464-4137-A7E0-40C0975F036E}" srcOrd="0" destOrd="0" presId="urn:microsoft.com/office/officeart/2005/8/layout/bProcess4"/>
    <dgm:cxn modelId="{B4B7AC42-17E6-4997-AD33-469A3AC66E23}" type="presParOf" srcId="{22001DF6-735A-4367-9AB3-325826D0AB5D}" destId="{CD8204FA-59C7-4385-9017-00783C703EBF}" srcOrd="1" destOrd="0" presId="urn:microsoft.com/office/officeart/2005/8/layout/bProcess4"/>
    <dgm:cxn modelId="{6DA48787-DE65-4005-94B7-C98DA0823D4B}" type="presParOf" srcId="{0DCB8937-0946-4FB7-AD94-5CB1090D56F9}" destId="{9EFF8518-E485-4A7F-99CB-533407ED14C5}" srcOrd="13" destOrd="0" presId="urn:microsoft.com/office/officeart/2005/8/layout/bProcess4"/>
    <dgm:cxn modelId="{9855FC51-A65D-449C-A49A-B23413EC9160}" type="presParOf" srcId="{0DCB8937-0946-4FB7-AD94-5CB1090D56F9}" destId="{A6FA0F19-6B53-4652-86B2-177C3329F8AB}" srcOrd="14" destOrd="0" presId="urn:microsoft.com/office/officeart/2005/8/layout/bProcess4"/>
    <dgm:cxn modelId="{6DD0898A-289D-49ED-8A86-6592514B4709}" type="presParOf" srcId="{A6FA0F19-6B53-4652-86B2-177C3329F8AB}" destId="{8B7FC87B-A491-43AF-92C8-E483B263BC20}" srcOrd="0" destOrd="0" presId="urn:microsoft.com/office/officeart/2005/8/layout/bProcess4"/>
    <dgm:cxn modelId="{9C69DEC2-5820-4271-8922-25D85B9FEF35}" type="presParOf" srcId="{A6FA0F19-6B53-4652-86B2-177C3329F8AB}" destId="{551D7F6A-631B-442C-883F-E78D8695B91C}" srcOrd="1" destOrd="0" presId="urn:microsoft.com/office/officeart/2005/8/layout/bProcess4"/>
    <dgm:cxn modelId="{49F801A6-0668-40AE-9130-323969BB2333}" type="presParOf" srcId="{0DCB8937-0946-4FB7-AD94-5CB1090D56F9}" destId="{A727223E-0B16-477D-9DA5-0C1849259F29}" srcOrd="15" destOrd="0" presId="urn:microsoft.com/office/officeart/2005/8/layout/bProcess4"/>
    <dgm:cxn modelId="{4846891E-CF9C-40F5-AA2F-5A0E3B808506}" type="presParOf" srcId="{0DCB8937-0946-4FB7-AD94-5CB1090D56F9}" destId="{1D1073F2-9C99-4F6C-B79A-DCEA885F5CB1}" srcOrd="16" destOrd="0" presId="urn:microsoft.com/office/officeart/2005/8/layout/bProcess4"/>
    <dgm:cxn modelId="{FE0E6532-CAEE-42A2-9362-A17461608F09}" type="presParOf" srcId="{1D1073F2-9C99-4F6C-B79A-DCEA885F5CB1}" destId="{3BAC7D1D-273F-4A6A-AC51-4E849A500FBD}" srcOrd="0" destOrd="0" presId="urn:microsoft.com/office/officeart/2005/8/layout/bProcess4"/>
    <dgm:cxn modelId="{3D3ACE98-6140-40B4-91D0-9B7D19FBE2B1}" type="presParOf" srcId="{1D1073F2-9C99-4F6C-B79A-DCEA885F5CB1}" destId="{B6BD7191-0CEA-412B-ADED-A0F12F87C9F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0A284-E4B1-48EC-8965-31038FAA58EE}">
      <dsp:nvSpPr>
        <dsp:cNvPr id="0" name=""/>
        <dsp:cNvSpPr/>
      </dsp:nvSpPr>
      <dsp:spPr>
        <a:xfrm rot="5400000">
          <a:off x="-280348" y="812947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D373B-4B86-4C31-8817-BDB7B2D511AA}">
      <dsp:nvSpPr>
        <dsp:cNvPr id="0" name=""/>
        <dsp:cNvSpPr/>
      </dsp:nvSpPr>
      <dsp:spPr>
        <a:xfrm>
          <a:off x="3087" y="12036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kern="1200" dirty="0">
              <a:solidFill>
                <a:srgbClr val="000000"/>
              </a:solidFill>
              <a:latin typeface="Century Gothic" panose="020B0502020202020204" pitchFamily="34" charset="0"/>
            </a:rPr>
            <a:t>Diagnóstico y caracterización de la accidentalidad </a:t>
          </a:r>
          <a:endParaRPr lang="es-CO" sz="1400" b="0" kern="1200" dirty="0">
            <a:latin typeface="Century Gothic" panose="020B0502020202020204" pitchFamily="34" charset="0"/>
          </a:endParaRPr>
        </a:p>
      </dsp:txBody>
      <dsp:txXfrm>
        <a:off x="32536" y="41485"/>
        <a:ext cx="1616885" cy="946572"/>
      </dsp:txXfrm>
    </dsp:sp>
    <dsp:sp modelId="{D171746F-476D-4F63-990B-A78CBE3FFCC0}">
      <dsp:nvSpPr>
        <dsp:cNvPr id="0" name=""/>
        <dsp:cNvSpPr/>
      </dsp:nvSpPr>
      <dsp:spPr>
        <a:xfrm rot="5400000">
          <a:off x="-280348" y="2069784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061FE-725A-476E-B03D-545CB473D440}">
      <dsp:nvSpPr>
        <dsp:cNvPr id="0" name=""/>
        <dsp:cNvSpPr/>
      </dsp:nvSpPr>
      <dsp:spPr>
        <a:xfrm>
          <a:off x="3087" y="1268874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kern="1200" dirty="0">
              <a:solidFill>
                <a:srgbClr val="000000"/>
              </a:solidFill>
              <a:latin typeface="Century Gothic" panose="020B0502020202020204" pitchFamily="34" charset="0"/>
            </a:rPr>
            <a:t>Identificación de peligros y valoración de riesgos (IPEVR</a:t>
          </a:r>
          <a:r>
            <a:rPr lang="es-CO" sz="1400" b="0" kern="1200" dirty="0">
              <a:solidFill>
                <a:srgbClr val="000000"/>
              </a:solidFill>
              <a:latin typeface="DIN"/>
            </a:rPr>
            <a:t>) </a:t>
          </a:r>
          <a:endParaRPr lang="es-CO" sz="1400" b="0" kern="1200" dirty="0"/>
        </a:p>
      </dsp:txBody>
      <dsp:txXfrm>
        <a:off x="32536" y="1298323"/>
        <a:ext cx="1616885" cy="946572"/>
      </dsp:txXfrm>
    </dsp:sp>
    <dsp:sp modelId="{7E2E3ABE-6945-40D7-BB05-3EB504E911E3}">
      <dsp:nvSpPr>
        <dsp:cNvPr id="0" name=""/>
        <dsp:cNvSpPr/>
      </dsp:nvSpPr>
      <dsp:spPr>
        <a:xfrm>
          <a:off x="348070" y="2698203"/>
          <a:ext cx="2218965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D3990-820C-41BE-A282-9DE583CEF6E2}">
      <dsp:nvSpPr>
        <dsp:cNvPr id="0" name=""/>
        <dsp:cNvSpPr/>
      </dsp:nvSpPr>
      <dsp:spPr>
        <a:xfrm>
          <a:off x="3087" y="2525712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kern="1200" dirty="0">
              <a:solidFill>
                <a:srgbClr val="000000"/>
              </a:solidFill>
              <a:latin typeface="Century Gothic" panose="020B0502020202020204" pitchFamily="34" charset="0"/>
            </a:rPr>
            <a:t>Plan de trabajo o plan de acción </a:t>
          </a:r>
          <a:endParaRPr lang="es-CO" sz="1400" b="0" kern="1200" dirty="0">
            <a:latin typeface="Century Gothic" panose="020B0502020202020204" pitchFamily="34" charset="0"/>
          </a:endParaRPr>
        </a:p>
      </dsp:txBody>
      <dsp:txXfrm>
        <a:off x="32536" y="2555161"/>
        <a:ext cx="1616885" cy="946572"/>
      </dsp:txXfrm>
    </dsp:sp>
    <dsp:sp modelId="{02C69454-497D-424E-A968-5BB1CE6D194B}">
      <dsp:nvSpPr>
        <dsp:cNvPr id="0" name=""/>
        <dsp:cNvSpPr/>
      </dsp:nvSpPr>
      <dsp:spPr>
        <a:xfrm rot="16200000">
          <a:off x="1948443" y="2069784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1BC34-3751-4FD5-973C-8DCE81A8B085}">
      <dsp:nvSpPr>
        <dsp:cNvPr id="0" name=""/>
        <dsp:cNvSpPr/>
      </dsp:nvSpPr>
      <dsp:spPr>
        <a:xfrm>
          <a:off x="2231879" y="2525712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kern="1200" dirty="0">
              <a:solidFill>
                <a:srgbClr val="000000"/>
              </a:solidFill>
              <a:latin typeface="Century Gothic" panose="020B0502020202020204" pitchFamily="34" charset="0"/>
            </a:rPr>
            <a:t>Objetivos</a:t>
          </a:r>
          <a:endParaRPr lang="es-CO" sz="1400" b="0" kern="1200" dirty="0">
            <a:latin typeface="Century Gothic" panose="020B0502020202020204" pitchFamily="34" charset="0"/>
          </a:endParaRPr>
        </a:p>
      </dsp:txBody>
      <dsp:txXfrm>
        <a:off x="2261328" y="2555161"/>
        <a:ext cx="1616885" cy="946572"/>
      </dsp:txXfrm>
    </dsp:sp>
    <dsp:sp modelId="{A84AA800-F8ED-4743-BDC0-D8672F28B94B}">
      <dsp:nvSpPr>
        <dsp:cNvPr id="0" name=""/>
        <dsp:cNvSpPr/>
      </dsp:nvSpPr>
      <dsp:spPr>
        <a:xfrm rot="16200000">
          <a:off x="1948443" y="812947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21FAB-3924-4989-9463-FBA4605C3D6B}">
      <dsp:nvSpPr>
        <dsp:cNvPr id="0" name=""/>
        <dsp:cNvSpPr/>
      </dsp:nvSpPr>
      <dsp:spPr>
        <a:xfrm>
          <a:off x="2231879" y="1268874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i="0" kern="1200" dirty="0">
              <a:solidFill>
                <a:srgbClr val="000000"/>
              </a:solidFill>
              <a:latin typeface="Century Gothic" panose="020B0502020202020204" pitchFamily="34" charset="0"/>
            </a:rPr>
            <a:t>Estándares de seguridad </a:t>
          </a:r>
          <a:endParaRPr lang="es-CO" sz="1400" b="0" i="0" kern="1200" dirty="0">
            <a:latin typeface="Century Gothic" panose="020B0502020202020204" pitchFamily="34" charset="0"/>
          </a:endParaRPr>
        </a:p>
      </dsp:txBody>
      <dsp:txXfrm>
        <a:off x="2261328" y="1298323"/>
        <a:ext cx="1616885" cy="946572"/>
      </dsp:txXfrm>
    </dsp:sp>
    <dsp:sp modelId="{671220B6-422F-44C5-B577-3FD6A2C57630}">
      <dsp:nvSpPr>
        <dsp:cNvPr id="0" name=""/>
        <dsp:cNvSpPr/>
      </dsp:nvSpPr>
      <dsp:spPr>
        <a:xfrm>
          <a:off x="2576862" y="184528"/>
          <a:ext cx="2218965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74B06D-37F0-4E1B-BDB3-F919FD1A8412}">
      <dsp:nvSpPr>
        <dsp:cNvPr id="0" name=""/>
        <dsp:cNvSpPr/>
      </dsp:nvSpPr>
      <dsp:spPr>
        <a:xfrm>
          <a:off x="2231879" y="12036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0" kern="1200" dirty="0">
              <a:solidFill>
                <a:srgbClr val="000000"/>
              </a:solidFill>
              <a:latin typeface="Century Gothic" panose="020B0502020202020204" pitchFamily="34" charset="0"/>
            </a:rPr>
            <a:t>Momento sincero </a:t>
          </a:r>
          <a:endParaRPr lang="es-CO" sz="1400" b="0" kern="1200" dirty="0">
            <a:latin typeface="Century Gothic" panose="020B0502020202020204" pitchFamily="34" charset="0"/>
          </a:endParaRPr>
        </a:p>
      </dsp:txBody>
      <dsp:txXfrm>
        <a:off x="2261328" y="41485"/>
        <a:ext cx="1616885" cy="946572"/>
      </dsp:txXfrm>
    </dsp:sp>
    <dsp:sp modelId="{9EFF8518-E485-4A7F-99CB-533407ED14C5}">
      <dsp:nvSpPr>
        <dsp:cNvPr id="0" name=""/>
        <dsp:cNvSpPr/>
      </dsp:nvSpPr>
      <dsp:spPr>
        <a:xfrm rot="5400000">
          <a:off x="4177235" y="812947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204FA-59C7-4385-9017-00783C703EBF}">
      <dsp:nvSpPr>
        <dsp:cNvPr id="0" name=""/>
        <dsp:cNvSpPr/>
      </dsp:nvSpPr>
      <dsp:spPr>
        <a:xfrm>
          <a:off x="4460671" y="12036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Century Gothic" panose="020B0502020202020204" pitchFamily="34" charset="0"/>
            </a:rPr>
            <a:t>Observación del comportamiento</a:t>
          </a:r>
        </a:p>
      </dsp:txBody>
      <dsp:txXfrm>
        <a:off x="4490120" y="41485"/>
        <a:ext cx="1616885" cy="946572"/>
      </dsp:txXfrm>
    </dsp:sp>
    <dsp:sp modelId="{A727223E-0B16-477D-9DA5-0C1849259F29}">
      <dsp:nvSpPr>
        <dsp:cNvPr id="0" name=""/>
        <dsp:cNvSpPr/>
      </dsp:nvSpPr>
      <dsp:spPr>
        <a:xfrm rot="5400000">
          <a:off x="4177235" y="2069784"/>
          <a:ext cx="1247011" cy="150820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1D7F6A-631B-442C-883F-E78D8695B91C}">
      <dsp:nvSpPr>
        <dsp:cNvPr id="0" name=""/>
        <dsp:cNvSpPr/>
      </dsp:nvSpPr>
      <dsp:spPr>
        <a:xfrm>
          <a:off x="4460671" y="1268874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Century Gothic" panose="020B0502020202020204" pitchFamily="34" charset="0"/>
            </a:rPr>
            <a:t>Investigación de accidentes</a:t>
          </a:r>
        </a:p>
      </dsp:txBody>
      <dsp:txXfrm>
        <a:off x="4490120" y="1298323"/>
        <a:ext cx="1616885" cy="946572"/>
      </dsp:txXfrm>
    </dsp:sp>
    <dsp:sp modelId="{B6BD7191-0CEA-412B-ADED-A0F12F87C9F1}">
      <dsp:nvSpPr>
        <dsp:cNvPr id="0" name=""/>
        <dsp:cNvSpPr/>
      </dsp:nvSpPr>
      <dsp:spPr>
        <a:xfrm>
          <a:off x="4460671" y="2525712"/>
          <a:ext cx="1675783" cy="100547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kern="1200" dirty="0">
              <a:latin typeface="Century Gothic" panose="020B0502020202020204" pitchFamily="34" charset="0"/>
            </a:rPr>
            <a:t>Inspecciones de seguridad</a:t>
          </a:r>
        </a:p>
      </dsp:txBody>
      <dsp:txXfrm>
        <a:off x="4490120" y="2555161"/>
        <a:ext cx="1616885" cy="946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09B9D-4833-48A3-A23D-825DFB5BE4FE}" type="datetimeFigureOut">
              <a:rPr lang="es-CO" smtClean="0"/>
              <a:t>2022/05/10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FE1B5-B75F-46DF-855D-AE68C98A8C3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450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0235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CO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Definición y tipos de caídas </a:t>
            </a:r>
          </a:p>
          <a:p>
            <a:pPr algn="just"/>
            <a:endParaRPr lang="es-CO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s-CO" sz="1200" dirty="0">
                <a:solidFill>
                  <a:srgbClr val="000000"/>
                </a:solidFill>
                <a:latin typeface="Century Gothic" panose="020B0502020202020204" pitchFamily="34" charset="0"/>
              </a:rPr>
              <a:t>La Organización Mundial de la Salud (OMS) define la caída como “la consecuencia de cualquier acontecimiento que precipita al individuo al suelo en contra de su voluntad” ; otras definiciones de este organismo, puntualizan las caídas como acontecimientos involuntarios que hacen perder el equilibrio, y dar con el cuerpo en tierra u otra superficie firme que lo detenga (Organización Mundial de la Salud – OMS -, 2012), o como un evento en el que una persona pierde la postura inesperadamente para terminar en el piso o en un nivel más bajo del que ocupa (Centro de Noticias Naciones Unidas, 2010). </a:t>
            </a:r>
            <a:endParaRPr lang="es-CO" sz="1200" dirty="0">
              <a:latin typeface="Century Gothic" panose="020B0502020202020204" pitchFamily="34" charset="0"/>
            </a:endParaRPr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007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0163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5825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SEÑOR FACILITADOR</a:t>
            </a:r>
            <a:r>
              <a:rPr lang="es-CO" baseline="0" dirty="0"/>
              <a:t> PARA SEGUIR VIENDO LOS TIPOS DE CAIDAS DELE CLIC A LA FLECHA PARA QUE LO ENVIE A UN DOCUMENTO DE WORD EL CUAL PUEDE IMPRIMIR O LEER CON SUS ESTUDIANTES - TRABAJADORES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3641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82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Buena parte de los accidentes o incidentes que se sufren dentro y fuera del trabajo están relacionadas con condiciones poco favorables de orden y aseo, y con caídas a nivel o a diferente nivel. Consciente de ello, la ARL SURA, ha desarrollado una estrategia para gestionar el riesgo generado por las condiciones y comportamientos que producen este tipo de eventos y que además constituyen una guía para la intervención e implementación de controles preventivos y correctivos que disminuyan la probabilidad de ocurrencia de caídas, y si se llegase a materializar, su consecuencia sea menor. En el Anexo N° 2, se encuentra la guía para la implementación de la estrategia y en el anexo N° 9 encontrará la Lista de Verificación para la Implementación de la Estrategia de Prevención de Caídas a nivel como insumo de diagnóstico. 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586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964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Señor </a:t>
            </a:r>
            <a:r>
              <a:rPr lang="es-CO" dirty="0" err="1"/>
              <a:t>faclitador</a:t>
            </a:r>
            <a:r>
              <a:rPr lang="es-CO" dirty="0"/>
              <a:t> dele</a:t>
            </a:r>
            <a:r>
              <a:rPr lang="es-CO" baseline="0" dirty="0"/>
              <a:t> clic a la imagen para leer las medidas para caídas a nivel 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FE1B5-B75F-46DF-855D-AE68C98A8C3E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76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27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684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737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178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4190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80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570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33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46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070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002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C134E-090C-CC40-8E1B-F474AC2BA0BC}" type="datetimeFigureOut">
              <a:rPr lang="es-ES" smtClean="0"/>
              <a:t>10/05/2022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0F576-33D4-F042-8A4E-A86DF6F3BD67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42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edidas%20de%20prevenci&#243;n%20para%20ca&#237;das%20a%20nivel%20y%20a%20diferente%20nivel%20en%20el%20hogar.doc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PRINCIPALES%20CAUSAS%20DE%20LAS%20CA&#205;DAS%20EN%20EL%20HOGAR.doc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5948" y="3816626"/>
            <a:ext cx="719592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sz="3200" dirty="0">
              <a:latin typeface="DIN"/>
            </a:endParaRPr>
          </a:p>
          <a:p>
            <a:pPr algn="ctr"/>
            <a:r>
              <a:rPr lang="es-CO" sz="3200" dirty="0">
                <a:latin typeface="DIN"/>
              </a:rPr>
              <a:t> </a:t>
            </a:r>
            <a:r>
              <a:rPr lang="es-CO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Prevención de Accidentes por Caídas a Nivel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581065" y="1226234"/>
            <a:ext cx="58660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es-CO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http://2.bp.blogspot.com/-B9Pi2Bt0-5w/VYF4bM2ZfnI/AAAAAAAABao/cagnh5FfMtQ/s320/Captura12431.PNG">
            <a:extLst>
              <a:ext uri="{FF2B5EF4-FFF2-40B4-BE49-F238E27FC236}">
                <a16:creationId xmlns:a16="http://schemas.microsoft.com/office/drawing/2014/main" id="{71CA99D7-0E9D-4E34-95AC-2A289C6F0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579" y="267351"/>
            <a:ext cx="4456767" cy="3955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823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27771"/>
            <a:ext cx="8870314" cy="389584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20090" y="158001"/>
            <a:ext cx="770381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solidFill>
                  <a:srgbClr val="FF9900"/>
                </a:solidFill>
                <a:latin typeface="Century Gothic" panose="020B0502020202020204" pitchFamily="34" charset="0"/>
              </a:rPr>
              <a:t>Medidas de prevención para caídas a nivel y a diferente nivel en el trabajo </a:t>
            </a:r>
          </a:p>
          <a:p>
            <a:pPr algn="just"/>
            <a:endParaRPr lang="es-CO" sz="2000" dirty="0">
              <a:solidFill>
                <a:srgbClr val="FF990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s-CO" dirty="0">
                <a:solidFill>
                  <a:srgbClr val="000000"/>
                </a:solidFill>
                <a:latin typeface="Century Gothic" panose="020B0502020202020204" pitchFamily="34" charset="0"/>
              </a:rPr>
              <a:t>Algunas de las recomendaciones generales que todos debemos tener en cuenta para garantizar la disminución de las caídas a nivel, son: </a:t>
            </a:r>
            <a:endParaRPr lang="es-CO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458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1" y="1757670"/>
            <a:ext cx="9031386" cy="4002449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20090" y="262307"/>
            <a:ext cx="77038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rgbClr val="FF9900"/>
                </a:solidFill>
                <a:latin typeface="Century Gothic" panose="020B0502020202020204" pitchFamily="34" charset="0"/>
              </a:rPr>
              <a:t>Medidas de prevención para caídas a nivel y a diferente nivel en el trabajo </a:t>
            </a:r>
          </a:p>
          <a:p>
            <a:pPr algn="just"/>
            <a:endParaRPr lang="es-CO" sz="2800" dirty="0">
              <a:solidFill>
                <a:srgbClr val="FF99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380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36942" y="1128736"/>
            <a:ext cx="58383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Todo esto, representando: </a:t>
            </a:r>
          </a:p>
          <a:p>
            <a:pPr algn="just"/>
            <a:endParaRPr lang="es-CO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Disminución de los accidentes de trabajo que se presentan por caídas.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Mejoramiento de la percepción del riesgo por parte del personal.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Continuidad en los procesos de producción.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Optimización de materia prima.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Mejoramiento de la calidad de vida laboral.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Mayor competitividad.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Disminución del ausentismo.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Cumplimiento legal y blindaje jurídico. 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Reducción de costos. </a:t>
            </a:r>
            <a:endParaRPr lang="es-CO" sz="2000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http://2.bp.blogspot.com/-QwXqu8vSJVk/UJWuhRmZZCI/AAAAAAAAALs/Hn_js56jmBs/s1600/minero_animado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469514"/>
            <a:ext cx="1705169" cy="335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4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9600" dirty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50170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9859" y="948651"/>
            <a:ext cx="4570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aprendizaje</a:t>
            </a:r>
            <a:endParaRPr lang="es-CO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010" y="2665392"/>
            <a:ext cx="889204" cy="901554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1641572" y="3953049"/>
            <a:ext cx="6465259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26" y="4102849"/>
            <a:ext cx="890436" cy="902803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201779" y="3986078"/>
            <a:ext cx="5570374" cy="1019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Potencializar acciones de cuidado para generar hábitos  que promuevan la preservación y conservación de la vida.</a:t>
            </a:r>
            <a:r>
              <a:rPr lang="es-ES" dirty="0">
                <a:latin typeface="Century Gothic" panose="020B0502020202020204" pitchFamily="34" charset="0"/>
              </a:rPr>
              <a:t>.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01779" y="2643616"/>
            <a:ext cx="62547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000000"/>
                </a:solidFill>
                <a:latin typeface="Century Gothic" panose="020B0502020202020204" pitchFamily="34" charset="0"/>
              </a:rPr>
              <a:t>Identificar las condiciones y comportamientos que producen caídas a nivel o a diferente nivel y aplicar estrategias para prevenirlas</a:t>
            </a:r>
            <a:r>
              <a:rPr lang="es-CO" dirty="0">
                <a:solidFill>
                  <a:srgbClr val="000000"/>
                </a:solidFill>
                <a:latin typeface="DIN-Light"/>
              </a:rPr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25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08834" y="459885"/>
            <a:ext cx="279314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CO" sz="2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Tipos de caídas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286000" y="1313762"/>
            <a:ext cx="5920004" cy="1200329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00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Caídas a nivel </a:t>
            </a:r>
          </a:p>
          <a:p>
            <a:pPr algn="just"/>
            <a:r>
              <a:rPr lang="es-CO" dirty="0">
                <a:latin typeface="Century Gothic" panose="020B0502020202020204" pitchFamily="34" charset="0"/>
              </a:rPr>
              <a:t>Son las que ocurren sobre el mismo nivel de una superficie (piso o áreas de desplazamiento), o sobre los objetos adyacentes a estas.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27601" y="2776743"/>
            <a:ext cx="6578403" cy="1477328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dirty="0">
                <a:solidFill>
                  <a:srgbClr val="0000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Caídas a diferente nivel </a:t>
            </a:r>
            <a:r>
              <a:rPr lang="es-CO" dirty="0">
                <a:latin typeface="Century Gothic" panose="020B0502020202020204" pitchFamily="34" charset="0"/>
              </a:rPr>
              <a:t>Son las que ocurren entre diferentes niveles de la superficie del piso o de las áreas de desplazamiento, o sobre los objetos adyacentes a estas, la diferencia de altura entre los niveles debe ser inferior a 1.5 metros.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08834" y="4459122"/>
            <a:ext cx="4558963" cy="1477328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O" dirty="0">
                <a:solidFill>
                  <a:srgbClr val="000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Caídas de altura </a:t>
            </a:r>
            <a:r>
              <a:rPr lang="es-CO" dirty="0"/>
              <a:t>Son todas aquellas caídas que se generan por trabajos o desplazamientos a 1.50 metros o más sobre un nivel inferior, tales como andamios, plataformas, techos, </a:t>
            </a:r>
            <a:r>
              <a:rPr lang="es-CO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s-CO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07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0302" y="600158"/>
            <a:ext cx="6941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rgbClr val="00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CAUSAS PRINCIPALES DE LAS CAÍDAS </a:t>
            </a:r>
            <a:endParaRPr lang="es-CO" sz="2800" dirty="0">
              <a:solidFill>
                <a:srgbClr val="00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3883" y="1632448"/>
            <a:ext cx="3517642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b="1" dirty="0">
                <a:solidFill>
                  <a:srgbClr val="00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Condiciones inseguras </a:t>
            </a:r>
            <a:endParaRPr lang="es-CO" dirty="0">
              <a:solidFill>
                <a:srgbClr val="00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  <a:p>
            <a:pPr algn="just"/>
            <a:r>
              <a:rPr lang="es-CO" dirty="0">
                <a:solidFill>
                  <a:srgbClr val="000000"/>
                </a:solidFill>
                <a:latin typeface="Century Gothic" panose="020B0502020202020204" pitchFamily="34" charset="0"/>
              </a:rPr>
              <a:t>Es todo elemento de los equipos, la materia prima, las herramientas, las máquinas, las instalaciones o el medio ambiente que se convierte en un peligro para las personas, los bienes, la operación y el medio ambiente, y que bajo determinadas condiciones puede generar un incidente. 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401841" y="3543457"/>
            <a:ext cx="4572000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es-CO" b="1" dirty="0">
                <a:solidFill>
                  <a:srgbClr val="00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Actos inseguros </a:t>
            </a:r>
            <a:endParaRPr lang="es-CO" dirty="0">
              <a:solidFill>
                <a:srgbClr val="00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  <a:p>
            <a:pPr algn="just"/>
            <a:r>
              <a:rPr lang="es-CO" dirty="0">
                <a:solidFill>
                  <a:srgbClr val="000000"/>
                </a:solidFill>
                <a:latin typeface="Century Gothic" panose="020B0502020202020204" pitchFamily="34" charset="0"/>
              </a:rPr>
              <a:t>Se refieren a todas las acciones y decisiones humanas, que pueden causar una situación insegura o incidente. También el comportamiento inseguro incluye la falta de acciones para informar o corregir condiciones inseguras. </a:t>
            </a:r>
            <a:endParaRPr lang="es-CO" dirty="0">
              <a:latin typeface="Century Gothic" panose="020B0502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721290" y="1399634"/>
            <a:ext cx="3321697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O" b="1" dirty="0">
                <a:solidFill>
                  <a:srgbClr val="00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Otros factores </a:t>
            </a:r>
            <a:endParaRPr lang="es-CO" dirty="0">
              <a:solidFill>
                <a:srgbClr val="00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Century Gothic" panose="020B0502020202020204" pitchFamily="34" charset="0"/>
            </a:endParaRPr>
          </a:p>
          <a:p>
            <a:pPr algn="just"/>
            <a:r>
              <a:rPr lang="es-CO" dirty="0">
                <a:solidFill>
                  <a:srgbClr val="000000"/>
                </a:solidFill>
                <a:latin typeface="Century Gothic" panose="020B0502020202020204" pitchFamily="34" charset="0"/>
              </a:rPr>
              <a:t>Aspectos de difícil control y detección. Factores personales como la edad, enfermedades o defectos físicos, defectos de la visión, fatiga y estados de ánimo</a:t>
            </a:r>
            <a:r>
              <a:rPr lang="es-CO" dirty="0">
                <a:solidFill>
                  <a:srgbClr val="000000"/>
                </a:solidFill>
                <a:latin typeface="DIN-Light"/>
              </a:rPr>
              <a:t>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796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16610" y="357178"/>
            <a:ext cx="6997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Principales causas de las caídas en el trabajo</a:t>
            </a:r>
          </a:p>
          <a:p>
            <a:pPr algn="just"/>
            <a:r>
              <a:rPr lang="es-CO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s-CO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95663" y="1342063"/>
            <a:ext cx="63526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Condiciones inseguras que posibilitan las caídas: </a:t>
            </a:r>
            <a:endParaRPr lang="es-CO" sz="20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231641" y="2076366"/>
            <a:ext cx="6997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Calzado inadecuado.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Derrames de productos o sustancias de cualquier tipo.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Uso de productos de limpieza que dejen las superficies resbalosas.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Pisos húmedos o lisos.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Pisos resbalosos (debido a las mismas características del material con que fue construido).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Superficies irregulares.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Superficies desgastadas (incluyendo también las cintas antideslizantes). </a:t>
            </a:r>
          </a:p>
        </p:txBody>
      </p:sp>
    </p:spTree>
    <p:extLst>
      <p:ext uri="{BB962C8B-B14F-4D97-AF65-F5344CB8AC3E}">
        <p14:creationId xmlns:p14="http://schemas.microsoft.com/office/powerpoint/2010/main" val="180998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91010" y="541844"/>
            <a:ext cx="72385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Principales causas de las caídas en el trabajo</a:t>
            </a:r>
          </a:p>
          <a:p>
            <a:pPr algn="just"/>
            <a:r>
              <a:rPr lang="es-CO" sz="28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es-CO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231641" y="1742173"/>
            <a:ext cx="63001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Condiciones inseguras que posibilitan las caídas: </a:t>
            </a:r>
            <a:endParaRPr lang="es-CO" sz="20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231641" y="2461381"/>
            <a:ext cx="6997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Orden y aseo deficiente.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Presencia de obstáculos en las vías de circulación.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Partes sobresalientes de equipos, instalación de tuberías o sistemas de conducción a nivel del piso.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Iluminación deficiente.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Escaleras sin bandas antideslizantes o defectuosas.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Uso de ropa inadecuada. </a:t>
            </a:r>
          </a:p>
          <a:p>
            <a:pPr marL="342900" indent="-342900"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q"/>
            </a:pPr>
            <a:r>
              <a:rPr lang="es-CO" sz="2000" dirty="0">
                <a:latin typeface="Century Gothic" panose="020B0502020202020204" pitchFamily="34" charset="0"/>
              </a:rPr>
              <a:t>Falta de apoyo de la huella completamente en la escala. </a:t>
            </a:r>
          </a:p>
        </p:txBody>
      </p:sp>
    </p:spTree>
    <p:extLst>
      <p:ext uri="{BB962C8B-B14F-4D97-AF65-F5344CB8AC3E}">
        <p14:creationId xmlns:p14="http://schemas.microsoft.com/office/powerpoint/2010/main" val="189637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00379" y="504712"/>
            <a:ext cx="70067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Principales causas de las caídas en el trabajo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328299" y="1674862"/>
            <a:ext cx="648740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solidFill>
                  <a:srgbClr val="0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entury Gothic" panose="020B0502020202020204" pitchFamily="34" charset="0"/>
              </a:rPr>
              <a:t>Actos inseguros que posibilitan las caídas </a:t>
            </a:r>
          </a:p>
          <a:p>
            <a:pPr algn="just"/>
            <a:endParaRPr lang="es-CO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Correr en pasillos, escaleras, calles, vías públicas.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No hacer uso de los pasamanos o llevar ambas manos ocupadas.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Subir a una silla, mesa o apoyo inadecuado para tratar de alcanzar algo que está demasiado alto.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Atravesar obstáculos como barandas, equipos, paredes, etc.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Correr o saltar desde partes elevadas.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No tener el ángulo de la visión. 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s-CO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Hablar por celular o leer. </a:t>
            </a:r>
            <a:endParaRPr lang="es-CO" sz="2000" dirty="0">
              <a:latin typeface="Century Gothic" panose="020B0502020202020204" pitchFamily="34" charset="0"/>
            </a:endParaRPr>
          </a:p>
        </p:txBody>
      </p:sp>
      <p:sp>
        <p:nvSpPr>
          <p:cNvPr id="5" name="Flecha abajo 4">
            <a:hlinkClick r:id="rId3" action="ppaction://hlinkfile"/>
          </p:cNvPr>
          <p:cNvSpPr/>
          <p:nvPr/>
        </p:nvSpPr>
        <p:spPr>
          <a:xfrm>
            <a:off x="7707086" y="866727"/>
            <a:ext cx="447869" cy="453593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912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2298830" y="1084680"/>
            <a:ext cx="53149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Herramientas para la prevención de caídas a nivel </a:t>
            </a:r>
          </a:p>
          <a:p>
            <a:pPr algn="just"/>
            <a:endParaRPr lang="es-CO" sz="1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3739288260"/>
              </p:ext>
            </p:extLst>
          </p:nvPr>
        </p:nvGraphicFramePr>
        <p:xfrm>
          <a:off x="1474237" y="1999165"/>
          <a:ext cx="6139543" cy="3543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4606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617295" y="926959"/>
            <a:ext cx="39901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Desarrollo del Contenido </a:t>
            </a:r>
            <a:endParaRPr lang="es-CO" sz="24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106" y="2083507"/>
            <a:ext cx="2979424" cy="2992377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906037" y="2002717"/>
            <a:ext cx="2697578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Contexto de la Problemática.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Diagnóstico y caracterización de la problemática.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Identificación de condiciones y comportamientos.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Definición de objetivos de control.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Construcción del plan de trabajo.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Presentación a la dirección de la empresa</a:t>
            </a:r>
            <a:r>
              <a:rPr lang="es-CO" sz="1050" dirty="0">
                <a:solidFill>
                  <a:srgbClr val="000000"/>
                </a:solidFill>
                <a:latin typeface="DIN-Light"/>
              </a:rPr>
              <a:t>.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241545" y="4016097"/>
            <a:ext cx="27515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Reuniones gerenciales.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Ajustes del plan de trabajo.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Seguimiento al desarrollo de competencias del personal involucrado</a:t>
            </a:r>
            <a:r>
              <a:rPr lang="es-CO" dirty="0">
                <a:solidFill>
                  <a:srgbClr val="000000"/>
                </a:solidFill>
                <a:latin typeface="DIN-Light"/>
              </a:rPr>
              <a:t>.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5985700" y="2083507"/>
            <a:ext cx="262235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Implementación de mejoras.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Estándares de seguridad.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Momentos sinceros.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Observación del comportamiento.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Selección y formación de lideres.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Campañas de sensibilización. </a:t>
            </a:r>
          </a:p>
          <a:p>
            <a:pPr algn="just"/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Formación general.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6060434" y="4073806"/>
            <a:ext cx="2509935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Revisión de mejoras.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Medición de indicadores.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Rendición de cuentas.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Investigación de los accidentes. </a:t>
            </a:r>
          </a:p>
          <a:p>
            <a:r>
              <a:rPr lang="es-CO" sz="1050" dirty="0">
                <a:solidFill>
                  <a:srgbClr val="000000"/>
                </a:solidFill>
                <a:latin typeface="Century Gothic" panose="020B0502020202020204" pitchFamily="34" charset="0"/>
              </a:rPr>
              <a:t>• Inspecciones. </a:t>
            </a:r>
          </a:p>
        </p:txBody>
      </p:sp>
      <p:cxnSp>
        <p:nvCxnSpPr>
          <p:cNvPr id="9" name="Conector recto 8"/>
          <p:cNvCxnSpPr/>
          <p:nvPr/>
        </p:nvCxnSpPr>
        <p:spPr>
          <a:xfrm>
            <a:off x="1101012" y="3713584"/>
            <a:ext cx="219906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959574" y="2002717"/>
            <a:ext cx="365281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>
            <a:stCxn id="2" idx="3"/>
          </p:cNvCxnSpPr>
          <p:nvPr/>
        </p:nvCxnSpPr>
        <p:spPr>
          <a:xfrm>
            <a:off x="6247530" y="3579696"/>
            <a:ext cx="2058533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5001208" y="1981675"/>
            <a:ext cx="3304855" cy="21041"/>
          </a:xfrm>
          <a:prstGeom prst="line">
            <a:avLst/>
          </a:prstGeom>
          <a:ln w="28575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1365318" y="1455180"/>
            <a:ext cx="72050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Estrategia para la prevención de caídas a nivel y a diferente nivel </a:t>
            </a:r>
            <a:endParaRPr lang="es-CO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5260</TotalTime>
  <Words>1141</Words>
  <Application>Microsoft Office PowerPoint</Application>
  <PresentationFormat>Presentación en pantalla (4:3)</PresentationFormat>
  <Paragraphs>112</Paragraphs>
  <Slides>13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DIN</vt:lpstr>
      <vt:lpstr>DIN-Light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Silvia Aguirre</dc:creator>
  <cp:lastModifiedBy>Ruby Maria Tapasco Henao</cp:lastModifiedBy>
  <cp:revision>186</cp:revision>
  <dcterms:created xsi:type="dcterms:W3CDTF">2015-12-16T17:27:55Z</dcterms:created>
  <dcterms:modified xsi:type="dcterms:W3CDTF">2022-05-10T15:05:43Z</dcterms:modified>
</cp:coreProperties>
</file>