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66" r:id="rId5"/>
    <p:sldId id="264" r:id="rId6"/>
    <p:sldId id="267" r:id="rId7"/>
    <p:sldId id="268" r:id="rId8"/>
    <p:sldId id="269" r:id="rId9"/>
    <p:sldId id="272" r:id="rId10"/>
    <p:sldId id="270" r:id="rId11"/>
    <p:sldId id="271" r:id="rId12"/>
    <p:sldId id="273" r:id="rId13"/>
    <p:sldId id="274" r:id="rId14"/>
    <p:sldId id="275" r:id="rId15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C93"/>
    <a:srgbClr val="0022B0"/>
    <a:srgbClr val="14B2D1"/>
    <a:srgbClr val="0020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816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04F1F-8357-5648-8AB9-B8C9C03759B4}" type="datetimeFigureOut">
              <a:rPr lang="es-ES" smtClean="0"/>
              <a:t>04/08/2022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43E4-11CF-E247-98C3-900FF2FCAA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0023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04F1F-8357-5648-8AB9-B8C9C03759B4}" type="datetimeFigureOut">
              <a:rPr lang="es-ES" smtClean="0"/>
              <a:t>04/08/2022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43E4-11CF-E247-98C3-900FF2FCAA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8672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04F1F-8357-5648-8AB9-B8C9C03759B4}" type="datetimeFigureOut">
              <a:rPr lang="es-ES" smtClean="0"/>
              <a:t>04/08/2022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43E4-11CF-E247-98C3-900FF2FCAA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6442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04F1F-8357-5648-8AB9-B8C9C03759B4}" type="datetimeFigureOut">
              <a:rPr lang="es-ES" smtClean="0"/>
              <a:t>04/08/2022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43E4-11CF-E247-98C3-900FF2FCAA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5077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04F1F-8357-5648-8AB9-B8C9C03759B4}" type="datetimeFigureOut">
              <a:rPr lang="es-ES" smtClean="0"/>
              <a:t>04/08/2022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43E4-11CF-E247-98C3-900FF2FCAA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3448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04F1F-8357-5648-8AB9-B8C9C03759B4}" type="datetimeFigureOut">
              <a:rPr lang="es-ES" smtClean="0"/>
              <a:t>04/08/2022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43E4-11CF-E247-98C3-900FF2FCAA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2789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04F1F-8357-5648-8AB9-B8C9C03759B4}" type="datetimeFigureOut">
              <a:rPr lang="es-ES" smtClean="0"/>
              <a:t>04/08/2022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43E4-11CF-E247-98C3-900FF2FCAA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2289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04F1F-8357-5648-8AB9-B8C9C03759B4}" type="datetimeFigureOut">
              <a:rPr lang="es-ES" smtClean="0"/>
              <a:t>04/08/2022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43E4-11CF-E247-98C3-900FF2FCAA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2249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04F1F-8357-5648-8AB9-B8C9C03759B4}" type="datetimeFigureOut">
              <a:rPr lang="es-ES" smtClean="0"/>
              <a:t>04/08/2022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43E4-11CF-E247-98C3-900FF2FCAA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6333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04F1F-8357-5648-8AB9-B8C9C03759B4}" type="datetimeFigureOut">
              <a:rPr lang="es-ES" smtClean="0"/>
              <a:t>04/08/2022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43E4-11CF-E247-98C3-900FF2FCAA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4033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04F1F-8357-5648-8AB9-B8C9C03759B4}" type="datetimeFigureOut">
              <a:rPr lang="es-ES" smtClean="0"/>
              <a:t>04/08/2022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43E4-11CF-E247-98C3-900FF2FCAA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9758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04F1F-8357-5648-8AB9-B8C9C03759B4}" type="datetimeFigureOut">
              <a:rPr lang="es-ES" smtClean="0"/>
              <a:t>04/08/2022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F43E4-11CF-E247-98C3-900FF2FCAA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5237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Sin-título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n 5" descr="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61" y="-79933"/>
            <a:ext cx="9144000" cy="51435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839235"/>
            <a:ext cx="9137940" cy="1570009"/>
          </a:xfrm>
        </p:spPr>
        <p:txBody>
          <a:bodyPr>
            <a:noAutofit/>
          </a:bodyPr>
          <a:lstStyle/>
          <a:p>
            <a:r>
              <a:rPr lang="es-ES" dirty="0">
                <a:solidFill>
                  <a:srgbClr val="FFFFFF"/>
                </a:solidFill>
              </a:rPr>
              <a:t>HIGIENE POSTURAL EN LA OFICINA</a:t>
            </a:r>
            <a:br>
              <a:rPr lang="es-ES" dirty="0">
                <a:solidFill>
                  <a:srgbClr val="FFFFFF"/>
                </a:solidFill>
              </a:rPr>
            </a:b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587022" y="2197828"/>
            <a:ext cx="855091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S" sz="14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s-ES" sz="14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s-ES" sz="14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r>
              <a:rPr lang="es-ES" sz="1400" b="1" dirty="0">
                <a:solidFill>
                  <a:srgbClr val="FFFFFF"/>
                </a:solidFill>
                <a:latin typeface="Arial"/>
                <a:cs typeface="Arial"/>
              </a:rPr>
              <a:t>RUBY TAPASCO</a:t>
            </a:r>
          </a:p>
        </p:txBody>
      </p:sp>
    </p:spTree>
    <p:extLst>
      <p:ext uri="{BB962C8B-B14F-4D97-AF65-F5344CB8AC3E}">
        <p14:creationId xmlns:p14="http://schemas.microsoft.com/office/powerpoint/2010/main" val="679240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lantilla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5068"/>
            <a:ext cx="9144000" cy="514350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C82757AE-1B91-42C3-AC15-375CF28E4BD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O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4" name="Título 13">
            <a:extLst>
              <a:ext uri="{FF2B5EF4-FFF2-40B4-BE49-F238E27FC236}">
                <a16:creationId xmlns:a16="http://schemas.microsoft.com/office/drawing/2014/main" id="{11C187DC-952A-4B90-8183-299C471D9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6894" y="97585"/>
            <a:ext cx="9144000" cy="535079"/>
          </a:xfrm>
        </p:spPr>
        <p:txBody>
          <a:bodyPr>
            <a:normAutofit fontScale="90000"/>
          </a:bodyPr>
          <a:lstStyle/>
          <a:p>
            <a:pPr algn="l"/>
            <a:r>
              <a:rPr lang="es-CO" dirty="0">
                <a:latin typeface="Aharoni" panose="02010803020104030203" pitchFamily="2" charset="-79"/>
                <a:cs typeface="Aharoni" panose="02010803020104030203" pitchFamily="2" charset="-79"/>
              </a:rPr>
              <a:t>Levantamiento</a:t>
            </a:r>
            <a:endParaRPr lang="es-CO" dirty="0"/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2ADDE3CA-D987-4B58-8666-AE4229DA8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5557" y="1202805"/>
            <a:ext cx="4017963" cy="394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Calibri" panose="020F0502020204030204" pitchFamily="34" charset="0"/>
              <a:buAutoNum type="arabicPeriod"/>
            </a:pPr>
            <a:r>
              <a:rPr lang="es-CO" altLang="es-CO" b="1" dirty="0">
                <a:latin typeface="Arial Unicode MS" pitchFamily="34" charset="-128"/>
                <a:ea typeface="ＭＳ Ｐゴシック" panose="020B0600070205080204" pitchFamily="34" charset="-128"/>
                <a:cs typeface="Arial" panose="020B0604020202020204" pitchFamily="34" charset="0"/>
              </a:rPr>
              <a:t>Colóquese cerca y frente al objeto.</a:t>
            </a:r>
          </a:p>
          <a:p>
            <a:pPr eaLnBrk="1" hangingPunct="1">
              <a:spcBef>
                <a:spcPct val="20000"/>
              </a:spcBef>
              <a:buFont typeface="Calibri" panose="020F0502020204030204" pitchFamily="34" charset="0"/>
              <a:buAutoNum type="arabicPeriod"/>
            </a:pPr>
            <a:r>
              <a:rPr lang="es-CO" altLang="es-CO" b="1" dirty="0">
                <a:latin typeface="Arial Unicode MS" pitchFamily="34" charset="-128"/>
                <a:ea typeface="ＭＳ Ｐゴシック" panose="020B0600070205080204" pitchFamily="34" charset="-128"/>
                <a:cs typeface="Arial" panose="020B0604020202020204" pitchFamily="34" charset="0"/>
              </a:rPr>
              <a:t>Separe los pies.</a:t>
            </a:r>
          </a:p>
          <a:p>
            <a:pPr eaLnBrk="1" hangingPunct="1">
              <a:spcBef>
                <a:spcPct val="20000"/>
              </a:spcBef>
              <a:buFont typeface="Calibri" panose="020F0502020204030204" pitchFamily="34" charset="0"/>
              <a:buAutoNum type="arabicPeriod"/>
            </a:pPr>
            <a:r>
              <a:rPr lang="es-CO" altLang="es-CO" b="1" dirty="0">
                <a:latin typeface="Arial Unicode MS" pitchFamily="34" charset="-128"/>
                <a:ea typeface="ＭＳ Ｐゴシック" panose="020B0600070205080204" pitchFamily="34" charset="-128"/>
                <a:cs typeface="Arial" panose="020B0604020202020204" pitchFamily="34" charset="0"/>
              </a:rPr>
              <a:t>Póngase en cuclillas.</a:t>
            </a:r>
          </a:p>
          <a:p>
            <a:pPr eaLnBrk="1" hangingPunct="1">
              <a:spcBef>
                <a:spcPct val="20000"/>
              </a:spcBef>
              <a:buFont typeface="Calibri" panose="020F0502020204030204" pitchFamily="34" charset="0"/>
              <a:buAutoNum type="arabicPeriod"/>
            </a:pPr>
            <a:r>
              <a:rPr lang="es-CO" altLang="es-CO" b="1" dirty="0">
                <a:latin typeface="Arial Unicode MS" pitchFamily="34" charset="-128"/>
                <a:ea typeface="ＭＳ Ｐゴシック" panose="020B0600070205080204" pitchFamily="34" charset="-128"/>
                <a:cs typeface="Arial" panose="020B0604020202020204" pitchFamily="34" charset="0"/>
              </a:rPr>
              <a:t>Agarre el objeto.</a:t>
            </a:r>
          </a:p>
          <a:p>
            <a:pPr eaLnBrk="1" hangingPunct="1">
              <a:spcBef>
                <a:spcPct val="20000"/>
              </a:spcBef>
              <a:buFont typeface="Calibri" panose="020F0502020204030204" pitchFamily="34" charset="0"/>
              <a:buAutoNum type="arabicPeriod"/>
            </a:pPr>
            <a:r>
              <a:rPr lang="es-CO" altLang="es-CO" b="1" dirty="0">
                <a:latin typeface="Arial Unicode MS" pitchFamily="34" charset="-128"/>
                <a:ea typeface="ＭＳ Ｐゴシック" panose="020B0600070205080204" pitchFamily="34" charset="-128"/>
                <a:cs typeface="Arial" panose="020B0604020202020204" pitchFamily="34" charset="0"/>
              </a:rPr>
              <a:t>Contraiga abdomen.</a:t>
            </a:r>
          </a:p>
          <a:p>
            <a:pPr eaLnBrk="1" hangingPunct="1">
              <a:spcBef>
                <a:spcPct val="20000"/>
              </a:spcBef>
              <a:buFont typeface="Calibri" panose="020F0502020204030204" pitchFamily="34" charset="0"/>
              <a:buAutoNum type="arabicPeriod"/>
            </a:pPr>
            <a:r>
              <a:rPr lang="es-CO" altLang="es-CO" b="1" dirty="0">
                <a:latin typeface="Arial Unicode MS" pitchFamily="34" charset="-128"/>
                <a:ea typeface="ＭＳ Ｐゴシック" panose="020B0600070205080204" pitchFamily="34" charset="-128"/>
                <a:cs typeface="Arial" panose="020B0604020202020204" pitchFamily="34" charset="0"/>
              </a:rPr>
              <a:t>Espalda erguida y levántese con suavidad.</a:t>
            </a:r>
            <a:endParaRPr lang="es-CO" altLang="es-CO" sz="2000" b="1" dirty="0">
              <a:latin typeface="Arial Unicode MS" pitchFamily="34" charset="-128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16" name="Picture 4" descr="crackpeso_p">
            <a:extLst>
              <a:ext uri="{FF2B5EF4-FFF2-40B4-BE49-F238E27FC236}">
                <a16:creationId xmlns:a16="http://schemas.microsoft.com/office/drawing/2014/main" id="{414CDD22-F729-4EB3-A674-4E5330D69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06" y="1690688"/>
            <a:ext cx="2147345" cy="2662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 descr="levantarpeso_p">
            <a:extLst>
              <a:ext uri="{FF2B5EF4-FFF2-40B4-BE49-F238E27FC236}">
                <a16:creationId xmlns:a16="http://schemas.microsoft.com/office/drawing/2014/main" id="{B41B520E-CB71-48F4-B023-42CD2D396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444" y="1690688"/>
            <a:ext cx="2321970" cy="2693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7147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Resultado de imagen para okay">
            <a:extLst>
              <a:ext uri="{FF2B5EF4-FFF2-40B4-BE49-F238E27FC236}">
                <a16:creationId xmlns:a16="http://schemas.microsoft.com/office/drawing/2014/main" id="{63156986-A598-4CBA-A127-EF42E64D2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372" y="1156010"/>
            <a:ext cx="5776686" cy="380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 descr="plantilla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C82757AE-1B91-42C3-AC15-375CF28E4BD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O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AA405A05-15DA-4C76-82AD-09637C066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998310"/>
            <a:ext cx="9144000" cy="1421928"/>
          </a:xfrm>
        </p:spPr>
        <p:txBody>
          <a:bodyPr>
            <a:normAutofit fontScale="92500" lnSpcReduction="10000"/>
          </a:bodyPr>
          <a:lstStyle/>
          <a:p>
            <a:r>
              <a:rPr lang="es-CO" sz="9600" dirty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3232075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lantilla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87407" y="4845143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Copyright SURA© 2017. Todos los derechos reservados.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07781" y="170772"/>
            <a:ext cx="6917168" cy="569209"/>
          </a:xfrm>
        </p:spPr>
        <p:txBody>
          <a:bodyPr>
            <a:normAutofit fontScale="90000"/>
          </a:bodyPr>
          <a:lstStyle/>
          <a:p>
            <a:r>
              <a:rPr lang="es-CO" dirty="0">
                <a:latin typeface="Aharoni" panose="02010803020104030203" pitchFamily="2" charset="-79"/>
                <a:cs typeface="Aharoni" panose="02010803020104030203" pitchFamily="2" charset="-79"/>
              </a:rPr>
              <a:t>Factores de riesgo</a:t>
            </a:r>
            <a:endParaRPr lang="es-ES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C82757AE-1B91-42C3-AC15-375CF28E4BD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O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43B7E865-F5E0-45FF-84E8-C8E89C5E2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7999" y="1334455"/>
            <a:ext cx="6334014" cy="3077712"/>
          </a:xfrm>
        </p:spPr>
        <p:txBody>
          <a:bodyPr>
            <a:noAutofit/>
          </a:bodyPr>
          <a:lstStyle/>
          <a:p>
            <a:pPr marL="0" indent="0" algn="just">
              <a:lnSpc>
                <a:spcPct val="70000"/>
              </a:lnSpc>
              <a:buNone/>
            </a:pPr>
            <a:r>
              <a:rPr lang="es-CO" sz="3600" dirty="0"/>
              <a:t>Disposición inadecuada de los elementos de trabajo, escribir, los hábitos, relaciones tensas, problemas de salud, pueden constituir factores de riesgo relacionados con el desarrollo de lesiones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D12E16D3-FF17-41C0-8216-A256F58FCF8F}"/>
              </a:ext>
            </a:extLst>
          </p:cNvPr>
          <p:cNvGrpSpPr/>
          <p:nvPr/>
        </p:nvGrpSpPr>
        <p:grpSpPr>
          <a:xfrm flipH="1">
            <a:off x="19050" y="0"/>
            <a:ext cx="3219450" cy="4845133"/>
            <a:chOff x="5926240" y="10"/>
            <a:chExt cx="6265760" cy="6857990"/>
          </a:xfrm>
        </p:grpSpPr>
        <p:pic>
          <p:nvPicPr>
            <p:cNvPr id="8" name="Imagen 7" descr="imagem de mulher com dor no ombro">
              <a:extLst>
                <a:ext uri="{FF2B5EF4-FFF2-40B4-BE49-F238E27FC236}">
                  <a16:creationId xmlns:a16="http://schemas.microsoft.com/office/drawing/2014/main" id="{D152F8DF-FD6F-46ED-AD43-30360277E3FB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355" r="2" b="7820"/>
            <a:stretch/>
          </p:blipFill>
          <p:spPr bwMode="auto">
            <a:xfrm>
              <a:off x="5926240" y="10"/>
              <a:ext cx="6265758" cy="2285990"/>
            </a:xfrm>
            <a:custGeom>
              <a:avLst/>
              <a:gdLst>
                <a:gd name="connsiteX0" fmla="*/ 0 w 6265758"/>
                <a:gd name="connsiteY0" fmla="*/ 0 h 2286000"/>
                <a:gd name="connsiteX1" fmla="*/ 6265758 w 6265758"/>
                <a:gd name="connsiteY1" fmla="*/ 0 h 2286000"/>
                <a:gd name="connsiteX2" fmla="*/ 6265758 w 6265758"/>
                <a:gd name="connsiteY2" fmla="*/ 2286000 h 2286000"/>
                <a:gd name="connsiteX3" fmla="*/ 1062168 w 6265758"/>
                <a:gd name="connsiteY3" fmla="*/ 2286000 h 2286000"/>
                <a:gd name="connsiteX4" fmla="*/ 790683 w 6265758"/>
                <a:gd name="connsiteY4" fmla="*/ 1700078 h 2286000"/>
                <a:gd name="connsiteX5" fmla="*/ 787725 w 6265758"/>
                <a:gd name="connsiteY5" fmla="*/ 1700078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65758" h="2286000">
                  <a:moveTo>
                    <a:pt x="0" y="0"/>
                  </a:moveTo>
                  <a:lnTo>
                    <a:pt x="6265758" y="0"/>
                  </a:lnTo>
                  <a:lnTo>
                    <a:pt x="6265758" y="2286000"/>
                  </a:lnTo>
                  <a:lnTo>
                    <a:pt x="1062168" y="2286000"/>
                  </a:lnTo>
                  <a:lnTo>
                    <a:pt x="790683" y="1700078"/>
                  </a:lnTo>
                  <a:lnTo>
                    <a:pt x="787725" y="1700078"/>
                  </a:lnTo>
                  <a:close/>
                </a:path>
              </a:pathLst>
            </a:custGeom>
            <a:noFill/>
          </p:spPr>
        </p:pic>
        <p:pic>
          <p:nvPicPr>
            <p:cNvPr id="9" name="Imagen 8" descr="https://lh6.googleusercontent.com/-KiJNqYIaIZU/TYc6NVW1yYI/AAAAAAAAAVg/-Aosp6erzmo/s1600/foto+post.jpg">
              <a:extLst>
                <a:ext uri="{FF2B5EF4-FFF2-40B4-BE49-F238E27FC236}">
                  <a16:creationId xmlns:a16="http://schemas.microsoft.com/office/drawing/2014/main" id="{D5554246-6634-42F6-9C04-23775B08E895}"/>
                </a:ext>
              </a:extLst>
            </p:cNvPr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0"/>
            <a:stretch/>
          </p:blipFill>
          <p:spPr bwMode="auto">
            <a:xfrm>
              <a:off x="6988408" y="2286000"/>
              <a:ext cx="5203590" cy="2286000"/>
            </a:xfrm>
            <a:custGeom>
              <a:avLst/>
              <a:gdLst>
                <a:gd name="connsiteX0" fmla="*/ 0 w 5203590"/>
                <a:gd name="connsiteY0" fmla="*/ 0 h 2286000"/>
                <a:gd name="connsiteX1" fmla="*/ 5203590 w 5203590"/>
                <a:gd name="connsiteY1" fmla="*/ 0 h 2286000"/>
                <a:gd name="connsiteX2" fmla="*/ 5203590 w 5203590"/>
                <a:gd name="connsiteY2" fmla="*/ 2286000 h 2286000"/>
                <a:gd name="connsiteX3" fmla="*/ 1059212 w 5203590"/>
                <a:gd name="connsiteY3" fmla="*/ 2286000 h 2286000"/>
                <a:gd name="connsiteX4" fmla="*/ 925708 w 5203590"/>
                <a:gd name="connsiteY4" fmla="*/ 1997870 h 2286000"/>
                <a:gd name="connsiteX5" fmla="*/ 925707 w 5203590"/>
                <a:gd name="connsiteY5" fmla="*/ 1997870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03590" h="2286000">
                  <a:moveTo>
                    <a:pt x="0" y="0"/>
                  </a:moveTo>
                  <a:lnTo>
                    <a:pt x="5203590" y="0"/>
                  </a:lnTo>
                  <a:lnTo>
                    <a:pt x="5203590" y="2286000"/>
                  </a:lnTo>
                  <a:lnTo>
                    <a:pt x="1059212" y="2286000"/>
                  </a:lnTo>
                  <a:lnTo>
                    <a:pt x="925708" y="1997870"/>
                  </a:lnTo>
                  <a:lnTo>
                    <a:pt x="925707" y="1997870"/>
                  </a:lnTo>
                  <a:close/>
                </a:path>
              </a:pathLst>
            </a:custGeom>
            <a:noFill/>
          </p:spPr>
        </p:pic>
        <p:pic>
          <p:nvPicPr>
            <p:cNvPr id="10" name="Imagen 9" descr="Resultado de imagen para lumbalgia inflamatoria">
              <a:extLst>
                <a:ext uri="{FF2B5EF4-FFF2-40B4-BE49-F238E27FC236}">
                  <a16:creationId xmlns:a16="http://schemas.microsoft.com/office/drawing/2014/main" id="{237B8B79-C074-4EAB-929D-BD7CFD1B99C6}"/>
                </a:ext>
              </a:extLst>
            </p:cNvPr>
            <p:cNvPicPr/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59" r="5049" b="-3"/>
            <a:stretch/>
          </p:blipFill>
          <p:spPr bwMode="auto">
            <a:xfrm>
              <a:off x="8047618" y="4572000"/>
              <a:ext cx="4144382" cy="2286000"/>
            </a:xfrm>
            <a:custGeom>
              <a:avLst/>
              <a:gdLst>
                <a:gd name="connsiteX0" fmla="*/ 0 w 4144382"/>
                <a:gd name="connsiteY0" fmla="*/ 0 h 2286000"/>
                <a:gd name="connsiteX1" fmla="*/ 4144382 w 4144382"/>
                <a:gd name="connsiteY1" fmla="*/ 0 h 2286000"/>
                <a:gd name="connsiteX2" fmla="*/ 4144382 w 4144382"/>
                <a:gd name="connsiteY2" fmla="*/ 2286000 h 2286000"/>
                <a:gd name="connsiteX3" fmla="*/ 1054581 w 4144382"/>
                <a:gd name="connsiteY3" fmla="*/ 2286000 h 2286000"/>
                <a:gd name="connsiteX4" fmla="*/ 1054581 w 4144382"/>
                <a:gd name="connsiteY4" fmla="*/ 2285999 h 2286000"/>
                <a:gd name="connsiteX5" fmla="*/ 1059211 w 4144382"/>
                <a:gd name="connsiteY5" fmla="*/ 2285999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44382" h="2286000">
                  <a:moveTo>
                    <a:pt x="0" y="0"/>
                  </a:moveTo>
                  <a:lnTo>
                    <a:pt x="4144382" y="0"/>
                  </a:lnTo>
                  <a:lnTo>
                    <a:pt x="4144382" y="2286000"/>
                  </a:lnTo>
                  <a:lnTo>
                    <a:pt x="1054581" y="2286000"/>
                  </a:lnTo>
                  <a:lnTo>
                    <a:pt x="1054581" y="2285999"/>
                  </a:lnTo>
                  <a:lnTo>
                    <a:pt x="1059211" y="2285999"/>
                  </a:lnTo>
                  <a:close/>
                </a:path>
              </a:pathLst>
            </a:custGeom>
            <a:noFill/>
          </p:spPr>
        </p:pic>
      </p:grpSp>
    </p:spTree>
    <p:extLst>
      <p:ext uri="{BB962C8B-B14F-4D97-AF65-F5344CB8AC3E}">
        <p14:creationId xmlns:p14="http://schemas.microsoft.com/office/powerpoint/2010/main" val="998060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lantilla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87407" y="4845143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Copyright SURA© 2017. Todos los derechos reservados.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C82757AE-1B91-42C3-AC15-375CF28E4BD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O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4" name="Título 13">
            <a:extLst>
              <a:ext uri="{FF2B5EF4-FFF2-40B4-BE49-F238E27FC236}">
                <a16:creationId xmlns:a16="http://schemas.microsoft.com/office/drawing/2014/main" id="{11C187DC-952A-4B90-8183-299C471D9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3407" y="205978"/>
            <a:ext cx="9144000" cy="535079"/>
          </a:xfrm>
        </p:spPr>
        <p:txBody>
          <a:bodyPr>
            <a:normAutofit fontScale="90000"/>
          </a:bodyPr>
          <a:lstStyle/>
          <a:p>
            <a:pPr algn="l"/>
            <a:r>
              <a:rPr lang="es-CO" dirty="0">
                <a:latin typeface="Aharoni" panose="02010803020104030203" pitchFamily="2" charset="-79"/>
                <a:cs typeface="Aharoni" panose="02010803020104030203" pitchFamily="2" charset="-79"/>
              </a:rPr>
              <a:t>Consecuencias</a:t>
            </a:r>
            <a:endParaRPr lang="es-CO" dirty="0"/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48A5B627-4977-4C26-ADFC-50FFDA7214A0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8176820" cy="8782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O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6" name="Marcador de contenido 4">
            <a:extLst>
              <a:ext uri="{FF2B5EF4-FFF2-40B4-BE49-F238E27FC236}">
                <a16:creationId xmlns:a16="http://schemas.microsoft.com/office/drawing/2014/main" id="{BF88EB35-299B-4C2F-9CBD-C625E5F133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484710"/>
            <a:ext cx="7467600" cy="345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683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lantilla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87407" y="4845143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Copyright SURA© 2017. Todos los derechos reservados.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C82757AE-1B91-42C3-AC15-375CF28E4BD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O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4" name="Título 13">
            <a:extLst>
              <a:ext uri="{FF2B5EF4-FFF2-40B4-BE49-F238E27FC236}">
                <a16:creationId xmlns:a16="http://schemas.microsoft.com/office/drawing/2014/main" id="{11C187DC-952A-4B90-8183-299C471D9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3407" y="149681"/>
            <a:ext cx="9144000" cy="535079"/>
          </a:xfrm>
        </p:spPr>
        <p:txBody>
          <a:bodyPr>
            <a:normAutofit fontScale="90000"/>
          </a:bodyPr>
          <a:lstStyle/>
          <a:p>
            <a:pPr algn="l"/>
            <a:r>
              <a:rPr lang="es-CO" dirty="0">
                <a:latin typeface="Aharoni" panose="02010803020104030203" pitchFamily="2" charset="-79"/>
                <a:cs typeface="Aharoni" panose="02010803020104030203" pitchFamily="2" charset="-79"/>
              </a:rPr>
              <a:t>Consecuencias</a:t>
            </a:r>
            <a:endParaRPr lang="es-CO" dirty="0"/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48A5B627-4977-4C26-ADFC-50FFDA7214A0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8176820" cy="8782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O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8" name="Marcador de contenido 4">
            <a:extLst>
              <a:ext uri="{FF2B5EF4-FFF2-40B4-BE49-F238E27FC236}">
                <a16:creationId xmlns:a16="http://schemas.microsoft.com/office/drawing/2014/main" id="{E98F6461-DBA7-4FF8-828E-DB2FB2157E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07" y="1484710"/>
            <a:ext cx="8569187" cy="3360433"/>
          </a:xfrm>
        </p:spPr>
      </p:pic>
    </p:spTree>
    <p:extLst>
      <p:ext uri="{BB962C8B-B14F-4D97-AF65-F5344CB8AC3E}">
        <p14:creationId xmlns:p14="http://schemas.microsoft.com/office/powerpoint/2010/main" val="2792799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lantilla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87407" y="4845143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Copyright SURA© 2017. Todos los derechos reservados.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C82757AE-1B91-42C3-AC15-375CF28E4BD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O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4" name="Título 13">
            <a:extLst>
              <a:ext uri="{FF2B5EF4-FFF2-40B4-BE49-F238E27FC236}">
                <a16:creationId xmlns:a16="http://schemas.microsoft.com/office/drawing/2014/main" id="{11C187DC-952A-4B90-8183-299C471D9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3407" y="207276"/>
            <a:ext cx="9144000" cy="535079"/>
          </a:xfrm>
        </p:spPr>
        <p:txBody>
          <a:bodyPr>
            <a:normAutofit fontScale="90000"/>
          </a:bodyPr>
          <a:lstStyle/>
          <a:p>
            <a:pPr algn="l"/>
            <a:r>
              <a:rPr lang="es-CO" dirty="0">
                <a:latin typeface="Aharoni" panose="02010803020104030203" pitchFamily="2" charset="-79"/>
                <a:cs typeface="Aharoni" panose="02010803020104030203" pitchFamily="2" charset="-79"/>
              </a:rPr>
              <a:t>Consecuencias</a:t>
            </a:r>
            <a:endParaRPr lang="es-CO" dirty="0"/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48A5B627-4977-4C26-ADFC-50FFDA7214A0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8176820" cy="8782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O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8" name="Marcador de contenido 4">
            <a:extLst>
              <a:ext uri="{FF2B5EF4-FFF2-40B4-BE49-F238E27FC236}">
                <a16:creationId xmlns:a16="http://schemas.microsoft.com/office/drawing/2014/main" id="{D9C08B1C-16A6-4B2F-83FF-2F4B0E0C98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81" y="1484710"/>
            <a:ext cx="8886040" cy="3360433"/>
          </a:xfrm>
        </p:spPr>
      </p:pic>
    </p:spTree>
    <p:extLst>
      <p:ext uri="{BB962C8B-B14F-4D97-AF65-F5344CB8AC3E}">
        <p14:creationId xmlns:p14="http://schemas.microsoft.com/office/powerpoint/2010/main" val="2356593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lantilla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31"/>
            <a:ext cx="9144000" cy="514350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87407" y="4845143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Copyright SURA© 2017. Todos los derechos reservados.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C82757AE-1B91-42C3-AC15-375CF28E4BD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O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4" name="Título 13">
            <a:extLst>
              <a:ext uri="{FF2B5EF4-FFF2-40B4-BE49-F238E27FC236}">
                <a16:creationId xmlns:a16="http://schemas.microsoft.com/office/drawing/2014/main" id="{11C187DC-952A-4B90-8183-299C471D9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243" y="97585"/>
            <a:ext cx="9144000" cy="535079"/>
          </a:xfrm>
        </p:spPr>
        <p:txBody>
          <a:bodyPr>
            <a:normAutofit fontScale="90000"/>
          </a:bodyPr>
          <a:lstStyle/>
          <a:p>
            <a:pPr algn="l"/>
            <a:r>
              <a:rPr lang="es-CO" dirty="0">
                <a:latin typeface="Aharoni" panose="02010803020104030203" pitchFamily="2" charset="-79"/>
                <a:cs typeface="Aharoni" panose="02010803020104030203" pitchFamily="2" charset="-79"/>
              </a:rPr>
              <a:t>Sugerencia</a:t>
            </a:r>
            <a:endParaRPr lang="es-CO" dirty="0"/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48A5B627-4977-4C26-ADFC-50FFDA7214A0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8176820" cy="8782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O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0" name="Marcador de contenido 9">
            <a:extLst>
              <a:ext uri="{FF2B5EF4-FFF2-40B4-BE49-F238E27FC236}">
                <a16:creationId xmlns:a16="http://schemas.microsoft.com/office/drawing/2014/main" id="{FD4AAC1E-8D0E-4D66-B9B8-146FD9156F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209" y="997790"/>
            <a:ext cx="3934500" cy="39474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03989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lantilla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87407" y="4845143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Copyright SURA© 2017. Todos los derechos reservados.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C82757AE-1B91-42C3-AC15-375CF28E4BD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O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4" name="Título 13">
            <a:extLst>
              <a:ext uri="{FF2B5EF4-FFF2-40B4-BE49-F238E27FC236}">
                <a16:creationId xmlns:a16="http://schemas.microsoft.com/office/drawing/2014/main" id="{11C187DC-952A-4B90-8183-299C471D9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4806" y="131630"/>
            <a:ext cx="9144000" cy="535079"/>
          </a:xfrm>
        </p:spPr>
        <p:txBody>
          <a:bodyPr>
            <a:normAutofit fontScale="90000"/>
          </a:bodyPr>
          <a:lstStyle/>
          <a:p>
            <a:pPr algn="l"/>
            <a:r>
              <a:rPr lang="es-CO" dirty="0">
                <a:latin typeface="Aharoni" panose="02010803020104030203" pitchFamily="2" charset="-79"/>
                <a:cs typeface="Aharoni" panose="02010803020104030203" pitchFamily="2" charset="-79"/>
              </a:rPr>
              <a:t>Consejos adicionales</a:t>
            </a:r>
            <a:endParaRPr lang="es-CO" dirty="0"/>
          </a:p>
        </p:txBody>
      </p:sp>
      <p:pic>
        <p:nvPicPr>
          <p:cNvPr id="10" name="Marcador de contenido 4">
            <a:extLst>
              <a:ext uri="{FF2B5EF4-FFF2-40B4-BE49-F238E27FC236}">
                <a16:creationId xmlns:a16="http://schemas.microsoft.com/office/drawing/2014/main" id="{75783777-F9F6-4C73-92D9-E6EBC6D7D2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10" y="1889970"/>
            <a:ext cx="3446393" cy="132556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86F09C7-5CB0-4D71-B78E-A2F4AA318F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347" y="1484710"/>
            <a:ext cx="3524250" cy="171791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9E28852-36D0-4F83-A156-3451BD5930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251" y="3202625"/>
            <a:ext cx="3446393" cy="190272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8E9919A-7C0D-4D8A-B5C3-0B8136545E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" y="3276336"/>
            <a:ext cx="3251109" cy="178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045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lantilla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31"/>
            <a:ext cx="9144000" cy="514350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87407" y="4845143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Copyright SURA© 2017. Todos los derechos reservados.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C82757AE-1B91-42C3-AC15-375CF28E4BD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O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4" name="Título 13">
            <a:extLst>
              <a:ext uri="{FF2B5EF4-FFF2-40B4-BE49-F238E27FC236}">
                <a16:creationId xmlns:a16="http://schemas.microsoft.com/office/drawing/2014/main" id="{11C187DC-952A-4B90-8183-299C471D9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456" y="97585"/>
            <a:ext cx="9144000" cy="535079"/>
          </a:xfrm>
        </p:spPr>
        <p:txBody>
          <a:bodyPr>
            <a:normAutofit fontScale="90000"/>
          </a:bodyPr>
          <a:lstStyle/>
          <a:p>
            <a:pPr algn="l"/>
            <a:r>
              <a:rPr lang="es-CO" dirty="0">
                <a:latin typeface="Aharoni" panose="02010803020104030203" pitchFamily="2" charset="-79"/>
                <a:cs typeface="Aharoni" panose="02010803020104030203" pitchFamily="2" charset="-79"/>
              </a:rPr>
              <a:t>Consejos adicionales</a:t>
            </a:r>
            <a:endParaRPr lang="es-CO" dirty="0"/>
          </a:p>
        </p:txBody>
      </p:sp>
      <p:pic>
        <p:nvPicPr>
          <p:cNvPr id="10" name="Marcador de contenido 4">
            <a:extLst>
              <a:ext uri="{FF2B5EF4-FFF2-40B4-BE49-F238E27FC236}">
                <a16:creationId xmlns:a16="http://schemas.microsoft.com/office/drawing/2014/main" id="{874B53DA-EFD8-4E66-8BFE-2CA91E33F99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78" y="1044671"/>
            <a:ext cx="3068707" cy="1841194"/>
          </a:xfrm>
        </p:spPr>
      </p:pic>
      <p:pic>
        <p:nvPicPr>
          <p:cNvPr id="11" name="Marcador de contenido 10">
            <a:extLst>
              <a:ext uri="{FF2B5EF4-FFF2-40B4-BE49-F238E27FC236}">
                <a16:creationId xmlns:a16="http://schemas.microsoft.com/office/drawing/2014/main" id="{091489E5-216A-4337-8C57-56367A126A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306400"/>
            <a:ext cx="3306871" cy="155257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D28880E-4DDD-449C-A9D0-FB5093114E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406" y="1024068"/>
            <a:ext cx="2943188" cy="206349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A65286C-C8B3-4A9F-81C2-8FA2E65A7A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407" y="3201625"/>
            <a:ext cx="379791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035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lantilla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C82757AE-1B91-42C3-AC15-375CF28E4BD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O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4" name="Título 13">
            <a:extLst>
              <a:ext uri="{FF2B5EF4-FFF2-40B4-BE49-F238E27FC236}">
                <a16:creationId xmlns:a16="http://schemas.microsoft.com/office/drawing/2014/main" id="{11C187DC-952A-4B90-8183-299C471D9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4580" y="97585"/>
            <a:ext cx="9144000" cy="535079"/>
          </a:xfrm>
        </p:spPr>
        <p:txBody>
          <a:bodyPr>
            <a:normAutofit fontScale="90000"/>
          </a:bodyPr>
          <a:lstStyle/>
          <a:p>
            <a:pPr algn="l"/>
            <a:r>
              <a:rPr lang="es-CO" dirty="0">
                <a:latin typeface="Aharoni" panose="02010803020104030203" pitchFamily="2" charset="-79"/>
                <a:cs typeface="Aharoni" panose="02010803020104030203" pitchFamily="2" charset="-79"/>
              </a:rPr>
              <a:t>Pausas y hábitos</a:t>
            </a:r>
            <a:endParaRPr lang="es-CO" dirty="0"/>
          </a:p>
        </p:txBody>
      </p:sp>
      <p:pic>
        <p:nvPicPr>
          <p:cNvPr id="15" name="Marcador de contenido 4">
            <a:extLst>
              <a:ext uri="{FF2B5EF4-FFF2-40B4-BE49-F238E27FC236}">
                <a16:creationId xmlns:a16="http://schemas.microsoft.com/office/drawing/2014/main" id="{F717910F-1F4D-4C17-BE6E-AF2AD77428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776" y="2741944"/>
            <a:ext cx="1443873" cy="2172016"/>
          </a:xfr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4DB8D37C-D320-44F3-8D6B-FDB6848DBE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57" y="2228760"/>
            <a:ext cx="1341826" cy="2169147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81341F61-F37B-4577-B639-322B26B24B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799" y="981413"/>
            <a:ext cx="1561420" cy="2264884"/>
          </a:xfrm>
          <a:prstGeom prst="rect">
            <a:avLst/>
          </a:prstGeom>
        </p:spPr>
      </p:pic>
      <p:pic>
        <p:nvPicPr>
          <p:cNvPr id="18" name="Picture 2" descr="Resultado de imagen para relajarse+ trabajo de escritorio">
            <a:extLst>
              <a:ext uri="{FF2B5EF4-FFF2-40B4-BE49-F238E27FC236}">
                <a16:creationId xmlns:a16="http://schemas.microsoft.com/office/drawing/2014/main" id="{2DAC4D96-63BF-4162-80F5-94796979A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326" y="2228760"/>
            <a:ext cx="2160117" cy="184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Resultado de imagen para relajarse+ trabajo de escritorio">
            <a:extLst>
              <a:ext uri="{FF2B5EF4-FFF2-40B4-BE49-F238E27FC236}">
                <a16:creationId xmlns:a16="http://schemas.microsoft.com/office/drawing/2014/main" id="{7BC3EDD8-DBDF-4B4E-B93A-CC663B501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533" y="1027906"/>
            <a:ext cx="2106093" cy="217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0195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0215170-2026-47db-b745-400da9aa4ad1">
      <UserInfo>
        <DisplayName>Jazmin Andrea Bustamante Zapata</DisplayName>
        <AccountId>15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4F097086977140AF5D589FDC05F68B" ma:contentTypeVersion="5" ma:contentTypeDescription="Create a new document." ma:contentTypeScope="" ma:versionID="68b631c707d04b001286e3e913d740a5">
  <xsd:schema xmlns:xsd="http://www.w3.org/2001/XMLSchema" xmlns:xs="http://www.w3.org/2001/XMLSchema" xmlns:p="http://schemas.microsoft.com/office/2006/metadata/properties" xmlns:ns2="00215170-2026-47db-b745-400da9aa4ad1" xmlns:ns3="e133d0b5-a3af-4919-b2c4-0ba4cd0e86d3" targetNamespace="http://schemas.microsoft.com/office/2006/metadata/properties" ma:root="true" ma:fieldsID="fe4f5d01c9f563c630e7a4f906141b69" ns2:_="" ns3:_="">
    <xsd:import namespace="00215170-2026-47db-b745-400da9aa4ad1"/>
    <xsd:import namespace="e133d0b5-a3af-4919-b2c4-0ba4cd0e86d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215170-2026-47db-b745-400da9aa4ad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33d0b5-a3af-4919-b2c4-0ba4cd0e86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9903A06-3263-4FA3-8190-7BB27BD63F78}">
  <ds:schemaRefs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dcmitype/"/>
    <ds:schemaRef ds:uri="00215170-2026-47db-b745-400da9aa4ad1"/>
    <ds:schemaRef ds:uri="http://www.w3.org/XML/1998/namespace"/>
    <ds:schemaRef ds:uri="http://purl.org/dc/terms/"/>
    <ds:schemaRef ds:uri="http://schemas.microsoft.com/office/2006/metadata/properties"/>
    <ds:schemaRef ds:uri="http://schemas.microsoft.com/office/infopath/2007/PartnerControls"/>
    <ds:schemaRef ds:uri="e133d0b5-a3af-4919-b2c4-0ba4cd0e86d3"/>
  </ds:schemaRefs>
</ds:datastoreItem>
</file>

<file path=customXml/itemProps2.xml><?xml version="1.0" encoding="utf-8"?>
<ds:datastoreItem xmlns:ds="http://schemas.openxmlformats.org/officeDocument/2006/customXml" ds:itemID="{A9B359F5-074E-4644-80B3-92A3351A41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215170-2026-47db-b745-400da9aa4ad1"/>
    <ds:schemaRef ds:uri="e133d0b5-a3af-4919-b2c4-0ba4cd0e86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9D40665-7CD2-46E7-913A-BE93BF10B21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154</Words>
  <Application>Microsoft Office PowerPoint</Application>
  <PresentationFormat>Presentación en pantalla (16:9)</PresentationFormat>
  <Paragraphs>29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Aharoni</vt:lpstr>
      <vt:lpstr>Arial</vt:lpstr>
      <vt:lpstr>Arial Unicode MS</vt:lpstr>
      <vt:lpstr>Calibri</vt:lpstr>
      <vt:lpstr>Tema de Office</vt:lpstr>
      <vt:lpstr>HIGIENE POSTURAL EN LA OFICINA </vt:lpstr>
      <vt:lpstr>Factores de riesgo</vt:lpstr>
      <vt:lpstr>Consecuencias</vt:lpstr>
      <vt:lpstr>Consecuencias</vt:lpstr>
      <vt:lpstr>Consecuencias</vt:lpstr>
      <vt:lpstr>Sugerencia</vt:lpstr>
      <vt:lpstr>Consejos adicionales</vt:lpstr>
      <vt:lpstr>Consejos adicionales</vt:lpstr>
      <vt:lpstr>Pausas y hábitos</vt:lpstr>
      <vt:lpstr>Levantamiento</vt:lpstr>
      <vt:lpstr>Presentación de PowerPoint</vt:lpstr>
    </vt:vector>
  </TitlesOfParts>
  <Company>SERVICIOS DE SALUD IPS SURAMERICANA S 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David Stiven Hoyos Roldan</dc:creator>
  <cp:lastModifiedBy>Ruby Maria Tapasco Henao</cp:lastModifiedBy>
  <cp:revision>63</cp:revision>
  <dcterms:created xsi:type="dcterms:W3CDTF">2017-04-04T19:52:18Z</dcterms:created>
  <dcterms:modified xsi:type="dcterms:W3CDTF">2022-08-05T03:26:27Z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0x010100F54F097086977140AF5D589FDC05F68B</vt:lpwstr>
  </property>
</Properties>
</file>