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6" r:id="rId3"/>
    <p:sldId id="263" r:id="rId4"/>
    <p:sldId id="268" r:id="rId5"/>
    <p:sldId id="269" r:id="rId6"/>
    <p:sldId id="276" r:id="rId7"/>
    <p:sldId id="320" r:id="rId8"/>
    <p:sldId id="322" r:id="rId9"/>
    <p:sldId id="323" r:id="rId10"/>
    <p:sldId id="273" r:id="rId11"/>
    <p:sldId id="324" r:id="rId12"/>
    <p:sldId id="279" r:id="rId13"/>
    <p:sldId id="327" r:id="rId14"/>
    <p:sldId id="325" r:id="rId15"/>
    <p:sldId id="283" r:id="rId16"/>
    <p:sldId id="284" r:id="rId17"/>
    <p:sldId id="285" r:id="rId18"/>
    <p:sldId id="286" r:id="rId19"/>
    <p:sldId id="310" r:id="rId20"/>
    <p:sldId id="312" r:id="rId21"/>
    <p:sldId id="313" r:id="rId22"/>
    <p:sldId id="314" r:id="rId23"/>
    <p:sldId id="315" r:id="rId24"/>
    <p:sldId id="257"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Maria Patiño Restrepo" initials="LMPR" lastIdx="1" clrIdx="0">
    <p:extLst>
      <p:ext uri="{19B8F6BF-5375-455C-9EA6-DF929625EA0E}">
        <p15:presenceInfo xmlns:p15="http://schemas.microsoft.com/office/powerpoint/2012/main" userId="S-1-5-21-299502267-2000478354-725345543-201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33"/>
    <a:srgbClr val="43CEFF"/>
    <a:srgbClr val="52F85A"/>
    <a:srgbClr val="3CD886"/>
    <a:srgbClr val="7DDDFF"/>
    <a:srgbClr val="FF9900"/>
    <a:srgbClr val="FECF4C"/>
    <a:srgbClr val="FF3399"/>
    <a:srgbClr val="FFFEF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6890F-74EF-4C31-BEA1-0BF5B78D1DCA}" v="7" dt="2022-05-25T13:06:02.029"/>
  </p1510:revLst>
</p1510:revInfo>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77947" autoAdjust="0"/>
  </p:normalViewPr>
  <p:slideViewPr>
    <p:cSldViewPr snapToGrid="0" snapToObjects="1">
      <p:cViewPr varScale="1">
        <p:scale>
          <a:sx n="66" d="100"/>
          <a:sy n="66" d="100"/>
        </p:scale>
        <p:origin x="151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y Maria Tapasco Henao" userId="1be5c29b-b1fe-4aae-bcfc-7607fefe2633" providerId="ADAL" clId="{6F86890F-74EF-4C31-BEA1-0BF5B78D1DCA}"/>
    <pc:docChg chg="modSld">
      <pc:chgData name="Ruby Maria Tapasco Henao" userId="1be5c29b-b1fe-4aae-bcfc-7607fefe2633" providerId="ADAL" clId="{6F86890F-74EF-4C31-BEA1-0BF5B78D1DCA}" dt="2022-05-25T13:06:02.029" v="6" actId="6549"/>
      <pc:docMkLst>
        <pc:docMk/>
      </pc:docMkLst>
      <pc:sldChg chg="modSp modAnim">
        <pc:chgData name="Ruby Maria Tapasco Henao" userId="1be5c29b-b1fe-4aae-bcfc-7607fefe2633" providerId="ADAL" clId="{6F86890F-74EF-4C31-BEA1-0BF5B78D1DCA}" dt="2022-05-25T13:06:02.029" v="6" actId="6549"/>
        <pc:sldMkLst>
          <pc:docMk/>
          <pc:sldMk cId="1534606957" sldId="322"/>
        </pc:sldMkLst>
        <pc:spChg chg="mod">
          <ac:chgData name="Ruby Maria Tapasco Henao" userId="1be5c29b-b1fe-4aae-bcfc-7607fefe2633" providerId="ADAL" clId="{6F86890F-74EF-4C31-BEA1-0BF5B78D1DCA}" dt="2022-05-25T13:06:02.029" v="6" actId="6549"/>
          <ac:spMkLst>
            <pc:docMk/>
            <pc:sldMk cId="1534606957" sldId="322"/>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09B9D-4833-48A3-A23D-825DFB5BE4FE}" type="datetimeFigureOut">
              <a:rPr lang="es-CO" smtClean="0"/>
              <a:t>2022/05/25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FE1B5-B75F-46DF-855D-AE68C98A8C3E}" type="slidenum">
              <a:rPr lang="es-CO" smtClean="0"/>
              <a:t>‹Nº›</a:t>
            </a:fld>
            <a:endParaRPr lang="es-CO"/>
          </a:p>
        </p:txBody>
      </p:sp>
    </p:spTree>
    <p:extLst>
      <p:ext uri="{BB962C8B-B14F-4D97-AF65-F5344CB8AC3E}">
        <p14:creationId xmlns:p14="http://schemas.microsoft.com/office/powerpoint/2010/main" val="404450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a:t>
            </a:fld>
            <a:endParaRPr lang="es-CO"/>
          </a:p>
        </p:txBody>
      </p:sp>
    </p:spTree>
    <p:extLst>
      <p:ext uri="{BB962C8B-B14F-4D97-AF65-F5344CB8AC3E}">
        <p14:creationId xmlns:p14="http://schemas.microsoft.com/office/powerpoint/2010/main" val="401006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a:solidFill>
                  <a:schemeClr val="tx1"/>
                </a:solidFill>
                <a:latin typeface="+mn-lt"/>
                <a:ea typeface="+mn-ea"/>
                <a:cs typeface="+mn-cs"/>
              </a:rPr>
              <a:t>Identificar el peligro, evaluar y valorar el riesgo, tiene sentido para la organización en relación a la determinación de controles necesarios; lo anterior tendrá sentido en la medida en que puede dar claridad sobre la aceptabilidad del riesgo. </a:t>
            </a:r>
            <a:endParaRPr lang="es-CO" dirty="0"/>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17</a:t>
            </a:fld>
            <a:endParaRPr lang="es-CO"/>
          </a:p>
        </p:txBody>
      </p:sp>
    </p:spTree>
    <p:extLst>
      <p:ext uri="{BB962C8B-B14F-4D97-AF65-F5344CB8AC3E}">
        <p14:creationId xmlns:p14="http://schemas.microsoft.com/office/powerpoint/2010/main" val="20416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Ejemplo de ello es el uso de sustancias químicas que no solo pueden afectar la salud del trabajador sino que al ser eliminadas o emitidas al ambienta afectan aire y suelo, afectando por tanto la salud comunitaria. </a:t>
            </a:r>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18</a:t>
            </a:fld>
            <a:endParaRPr lang="es-CO"/>
          </a:p>
        </p:txBody>
      </p:sp>
    </p:spTree>
    <p:extLst>
      <p:ext uri="{BB962C8B-B14F-4D97-AF65-F5344CB8AC3E}">
        <p14:creationId xmlns:p14="http://schemas.microsoft.com/office/powerpoint/2010/main" val="35472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Señ@r</a:t>
            </a:r>
            <a:r>
              <a:rPr lang="es-CO" dirty="0"/>
              <a:t> facilitador </a:t>
            </a:r>
            <a:r>
              <a:rPr lang="es-CO" sz="1200" dirty="0">
                <a:solidFill>
                  <a:srgbClr val="000000"/>
                </a:solidFill>
                <a:latin typeface="Century Gothic" panose="020B0502020202020204" pitchFamily="34" charset="0"/>
              </a:rPr>
              <a:t>La identificación de peligros, evaluación y valoración de riesgos, como su nombre lo establece tiene tres fases que se explicarán a continuación</a:t>
            </a:r>
            <a:endParaRPr lang="es-CO" dirty="0"/>
          </a:p>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6</a:t>
            </a:fld>
            <a:endParaRPr lang="es-CO"/>
          </a:p>
        </p:txBody>
      </p:sp>
    </p:spTree>
    <p:extLst>
      <p:ext uri="{BB962C8B-B14F-4D97-AF65-F5344CB8AC3E}">
        <p14:creationId xmlns:p14="http://schemas.microsoft.com/office/powerpoint/2010/main" val="262364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Señ@r</a:t>
            </a:r>
            <a:r>
              <a:rPr lang="es-CO" dirty="0"/>
              <a:t> facilitador de </a:t>
            </a:r>
            <a:r>
              <a:rPr lang="es-CO" dirty="0" err="1"/>
              <a:t>click</a:t>
            </a:r>
            <a:r>
              <a:rPr lang="es-CO" dirty="0"/>
              <a:t> en la flecha para volver a</a:t>
            </a:r>
            <a:r>
              <a:rPr lang="es-CO" baseline="0" dirty="0"/>
              <a:t> la diapositiva inicial</a:t>
            </a:r>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7</a:t>
            </a:fld>
            <a:endParaRPr lang="es-CO"/>
          </a:p>
        </p:txBody>
      </p:sp>
    </p:spTree>
    <p:extLst>
      <p:ext uri="{BB962C8B-B14F-4D97-AF65-F5344CB8AC3E}">
        <p14:creationId xmlns:p14="http://schemas.microsoft.com/office/powerpoint/2010/main" val="1198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Señ@r</a:t>
            </a:r>
            <a:r>
              <a:rPr lang="es-CO" dirty="0"/>
              <a:t> facilitador de </a:t>
            </a:r>
            <a:r>
              <a:rPr lang="es-CO" dirty="0" err="1"/>
              <a:t>click</a:t>
            </a:r>
            <a:r>
              <a:rPr lang="es-CO" dirty="0"/>
              <a:t> en la flecha para volver a</a:t>
            </a:r>
            <a:r>
              <a:rPr lang="es-CO" baseline="0" dirty="0"/>
              <a:t> la diapositiva inicial</a:t>
            </a:r>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8</a:t>
            </a:fld>
            <a:endParaRPr lang="es-CO"/>
          </a:p>
        </p:txBody>
      </p:sp>
    </p:spTree>
    <p:extLst>
      <p:ext uri="{BB962C8B-B14F-4D97-AF65-F5344CB8AC3E}">
        <p14:creationId xmlns:p14="http://schemas.microsoft.com/office/powerpoint/2010/main" val="190108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70C0"/>
                </a:solidFill>
                <a:effectLst>
                  <a:outerShdw blurRad="38100" dist="38100" dir="2700000" algn="tl">
                    <a:srgbClr val="000000">
                      <a:alpha val="43137"/>
                    </a:srgbClr>
                  </a:outerShdw>
                </a:effectLst>
                <a:latin typeface="Century Gothic" panose="020B0502020202020204" pitchFamily="34" charset="0"/>
              </a:rPr>
              <a:t>Evaluación del riesgo: </a:t>
            </a:r>
            <a:r>
              <a:rPr lang="es-CO" sz="1200" dirty="0">
                <a:solidFill>
                  <a:srgbClr val="000000"/>
                </a:solidFill>
                <a:latin typeface="Century Gothic" panose="020B0502020202020204" pitchFamily="34" charset="0"/>
              </a:rPr>
              <a:t>Proceso para determinar el nivel de riesgo asociado al nivel de probabilidad de que dicho riesgo se concrete y al nivel de severidad de las consecuencias de esa concreción.</a:t>
            </a:r>
          </a:p>
          <a:p>
            <a:endParaRPr lang="es-CO" dirty="0"/>
          </a:p>
          <a:p>
            <a:endParaRPr lang="es-CO" dirty="0"/>
          </a:p>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Señ@r</a:t>
            </a:r>
            <a:r>
              <a:rPr lang="es-CO" dirty="0"/>
              <a:t> facilitador de </a:t>
            </a:r>
            <a:r>
              <a:rPr lang="es-CO" dirty="0" err="1"/>
              <a:t>click</a:t>
            </a:r>
            <a:r>
              <a:rPr lang="es-CO" dirty="0"/>
              <a:t> en la flecha para volver a</a:t>
            </a:r>
            <a:r>
              <a:rPr lang="es-CO" baseline="0" dirty="0"/>
              <a:t> la diapositiva inicial</a:t>
            </a:r>
            <a:endParaRPr lang="es-CO" dirty="0"/>
          </a:p>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9</a:t>
            </a:fld>
            <a:endParaRPr lang="es-CO"/>
          </a:p>
        </p:txBody>
      </p:sp>
    </p:spTree>
    <p:extLst>
      <p:ext uri="{BB962C8B-B14F-4D97-AF65-F5344CB8AC3E}">
        <p14:creationId xmlns:p14="http://schemas.microsoft.com/office/powerpoint/2010/main" val="208318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Señ@r</a:t>
            </a:r>
            <a:r>
              <a:rPr lang="es-CO" dirty="0"/>
              <a:t> facilitador de </a:t>
            </a:r>
            <a:r>
              <a:rPr lang="es-CO" dirty="0" err="1"/>
              <a:t>click</a:t>
            </a:r>
            <a:r>
              <a:rPr lang="es-CO" dirty="0"/>
              <a:t> en la flecha para volver a</a:t>
            </a:r>
            <a:r>
              <a:rPr lang="es-CO" baseline="0" dirty="0"/>
              <a:t> la diapositiva inicial</a:t>
            </a:r>
            <a:endParaRPr lang="es-CO" dirty="0"/>
          </a:p>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10</a:t>
            </a:fld>
            <a:endParaRPr lang="es-CO"/>
          </a:p>
        </p:txBody>
      </p:sp>
    </p:spTree>
    <p:extLst>
      <p:ext uri="{BB962C8B-B14F-4D97-AF65-F5344CB8AC3E}">
        <p14:creationId xmlns:p14="http://schemas.microsoft.com/office/powerpoint/2010/main" val="199675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señ@r</a:t>
            </a:r>
            <a:r>
              <a:rPr lang="es-CO" dirty="0"/>
              <a:t> facilitador Dele clic al cuadro para abrir un documento para</a:t>
            </a:r>
            <a:r>
              <a:rPr lang="es-CO" baseline="0" dirty="0"/>
              <a:t> que lea la información de la clasificación de la probabilidad con sus criterios </a:t>
            </a:r>
            <a:endParaRPr lang="es-CO" dirty="0"/>
          </a:p>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13</a:t>
            </a:fld>
            <a:endParaRPr lang="es-CO"/>
          </a:p>
        </p:txBody>
      </p:sp>
    </p:spTree>
    <p:extLst>
      <p:ext uri="{BB962C8B-B14F-4D97-AF65-F5344CB8AC3E}">
        <p14:creationId xmlns:p14="http://schemas.microsoft.com/office/powerpoint/2010/main" val="197952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15</a:t>
            </a:fld>
            <a:endParaRPr lang="es-CO"/>
          </a:p>
        </p:txBody>
      </p:sp>
    </p:spTree>
    <p:extLst>
      <p:ext uri="{BB962C8B-B14F-4D97-AF65-F5344CB8AC3E}">
        <p14:creationId xmlns:p14="http://schemas.microsoft.com/office/powerpoint/2010/main" val="231667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latin typeface="Century Gothic" panose="020B0502020202020204" pitchFamily="34" charset="0"/>
              </a:rPr>
              <a:t>El artículo 24 del Decreto 1443 de 2014, establece como requisito fundamental del sistema de gestión en seguridad y salud en el trabajo, el establecimiento de medidas de prevención y control. Estas medidas parten de necesariamente de la identificación de los peligros y de la evaluación de los riesgos. Se ha visto como evaluar y valorar los riesgos son los pasos que determinan sobre que peligros debe focalizarse la empresa y por tanto en los que deberá realizar los mayores esfuerzos para disminuir el riesgo. </a:t>
            </a:r>
          </a:p>
          <a:p>
            <a:endParaRPr lang="es-CO" dirty="0"/>
          </a:p>
        </p:txBody>
      </p:sp>
      <p:sp>
        <p:nvSpPr>
          <p:cNvPr id="4" name="Marcador de número de diapositiva 3"/>
          <p:cNvSpPr>
            <a:spLocks noGrp="1"/>
          </p:cNvSpPr>
          <p:nvPr>
            <p:ph type="sldNum" sz="quarter" idx="10"/>
          </p:nvPr>
        </p:nvSpPr>
        <p:spPr/>
        <p:txBody>
          <a:bodyPr/>
          <a:lstStyle/>
          <a:p>
            <a:fld id="{AC6FE1B5-B75F-46DF-855D-AE68C98A8C3E}" type="slidenum">
              <a:rPr lang="es-CO" smtClean="0"/>
              <a:t>16</a:t>
            </a:fld>
            <a:endParaRPr lang="es-CO"/>
          </a:p>
        </p:txBody>
      </p:sp>
    </p:spTree>
    <p:extLst>
      <p:ext uri="{BB962C8B-B14F-4D97-AF65-F5344CB8AC3E}">
        <p14:creationId xmlns:p14="http://schemas.microsoft.com/office/powerpoint/2010/main" val="345791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6DC134E-090C-CC40-8E1B-F474AC2BA0BC}" type="datetimeFigureOut">
              <a:rPr lang="es-ES" smtClean="0"/>
              <a:t>25/05/2022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393362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6DC134E-090C-CC40-8E1B-F474AC2BA0BC}" type="datetimeFigureOut">
              <a:rPr lang="es-ES" smtClean="0"/>
              <a:t>25/05/2022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254684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6DC134E-090C-CC40-8E1B-F474AC2BA0BC}" type="datetimeFigureOut">
              <a:rPr lang="es-ES" smtClean="0"/>
              <a:t>25/05/2022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31673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450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7458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00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2173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3437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07161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7338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644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6DC134E-090C-CC40-8E1B-F474AC2BA0BC}" type="datetimeFigureOut">
              <a:rPr lang="es-ES" smtClean="0"/>
              <a:t>25/05/2022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2891787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8919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259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6306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6DC134E-090C-CC40-8E1B-F474AC2BA0BC}" type="datetimeFigureOut">
              <a:rPr lang="es-ES" smtClean="0"/>
              <a:t>25/05/2022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317419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6DC134E-090C-CC40-8E1B-F474AC2BA0BC}" type="datetimeFigureOut">
              <a:rPr lang="es-ES" smtClean="0"/>
              <a:t>25/05/2022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221580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6DC134E-090C-CC40-8E1B-F474AC2BA0BC}" type="datetimeFigureOut">
              <a:rPr lang="es-ES" smtClean="0"/>
              <a:t>25/05/2022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111570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6DC134E-090C-CC40-8E1B-F474AC2BA0BC}" type="datetimeFigureOut">
              <a:rPr lang="es-ES" smtClean="0"/>
              <a:t>25/05/2022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16803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DC134E-090C-CC40-8E1B-F474AC2BA0BC}" type="datetimeFigureOut">
              <a:rPr lang="es-ES" smtClean="0"/>
              <a:t>25/05/2022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93846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6DC134E-090C-CC40-8E1B-F474AC2BA0BC}" type="datetimeFigureOut">
              <a:rPr lang="es-ES" smtClean="0"/>
              <a:t>25/05/2022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41660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6DC134E-090C-CC40-8E1B-F474AC2BA0BC}" type="datetimeFigureOut">
              <a:rPr lang="es-ES" smtClean="0"/>
              <a:t>25/05/2022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80F576-33D4-F042-8A4E-A86DF6F3BD67}" type="slidenum">
              <a:rPr lang="es-ES" smtClean="0"/>
              <a:t>‹Nº›</a:t>
            </a:fld>
            <a:endParaRPr lang="es-ES"/>
          </a:p>
        </p:txBody>
      </p:sp>
    </p:spTree>
    <p:extLst>
      <p:ext uri="{BB962C8B-B14F-4D97-AF65-F5344CB8AC3E}">
        <p14:creationId xmlns:p14="http://schemas.microsoft.com/office/powerpoint/2010/main" val="329002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C134E-090C-CC40-8E1B-F474AC2BA0BC}" type="datetimeFigureOut">
              <a:rPr lang="es-ES" smtClean="0"/>
              <a:t>25/05/2022</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0F576-33D4-F042-8A4E-A86DF6F3BD67}" type="slidenum">
              <a:rPr lang="es-ES" smtClean="0"/>
              <a:t>‹Nº›</a:t>
            </a:fld>
            <a:endParaRPr lang="es-ES"/>
          </a:p>
        </p:txBody>
      </p:sp>
    </p:spTree>
    <p:extLst>
      <p:ext uri="{BB962C8B-B14F-4D97-AF65-F5344CB8AC3E}">
        <p14:creationId xmlns:p14="http://schemas.microsoft.com/office/powerpoint/2010/main" val="164642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3349-B7C7-3F48-B1F7-391EFAF8B7D0}" type="datetimeFigureOut">
              <a:rPr lang="es-ES" smtClean="0">
                <a:solidFill>
                  <a:prstClr val="black">
                    <a:tint val="75000"/>
                  </a:prstClr>
                </a:solidFill>
              </a:rPr>
              <a:pPr/>
              <a:t>25/05/2022</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00D7-1CED-9B4B-AF1D-9CE5C609211F}" type="slidenum">
              <a:rPr lang="es-ES" smtClean="0">
                <a:solidFill>
                  <a:prstClr val="black">
                    <a:tint val="75000"/>
                  </a:prstClr>
                </a:solidFill>
              </a:rPr>
              <a:pPr/>
              <a:t>‹Nº›</a:t>
            </a:fld>
            <a:endParaRPr lang="es-ES">
              <a:solidFill>
                <a:prstClr val="black">
                  <a:tint val="75000"/>
                </a:prstClr>
              </a:solidFill>
            </a:endParaRPr>
          </a:p>
        </p:txBody>
      </p:sp>
      <p:pic>
        <p:nvPicPr>
          <p:cNvPr id="8" name="Imagen 7" descr="Plantilla presentaciones 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 y="0"/>
            <a:ext cx="9143873" cy="6858000"/>
          </a:xfrm>
          <a:prstGeom prst="rect">
            <a:avLst/>
          </a:prstGeom>
        </p:spPr>
      </p:pic>
    </p:spTree>
    <p:extLst>
      <p:ext uri="{BB962C8B-B14F-4D97-AF65-F5344CB8AC3E}">
        <p14:creationId xmlns:p14="http://schemas.microsoft.com/office/powerpoint/2010/main" val="173058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slide" Target="slide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La%20calificaci&#243;n%20de%20la%20PROBABILIDAD%20con%20sus%20criterios.docx"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slide" Target="slide8.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orta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
            <a:ext cx="9028176" cy="6842760"/>
          </a:xfrm>
          <a:prstGeom prst="rect">
            <a:avLst/>
          </a:prstGeom>
        </p:spPr>
      </p:pic>
      <p:sp>
        <p:nvSpPr>
          <p:cNvPr id="5" name="Rectángulo 4"/>
          <p:cNvSpPr/>
          <p:nvPr/>
        </p:nvSpPr>
        <p:spPr>
          <a:xfrm>
            <a:off x="1581065" y="1226234"/>
            <a:ext cx="5866045" cy="646331"/>
          </a:xfrm>
          <a:prstGeom prst="rect">
            <a:avLst/>
          </a:prstGeom>
        </p:spPr>
        <p:txBody>
          <a:bodyPr wrap="square">
            <a:spAutoFit/>
          </a:bodyPr>
          <a:lstStyle/>
          <a:p>
            <a:pPr algn="ctr"/>
            <a:r>
              <a:rPr lang="es-CO" sz="3600" dirty="0">
                <a:solidFill>
                  <a:prstClr val="black"/>
                </a:solidFill>
                <a:effectLst>
                  <a:outerShdw blurRad="38100" dist="38100" dir="2700000" algn="tl">
                    <a:srgbClr val="000000">
                      <a:alpha val="43137"/>
                    </a:srgbClr>
                  </a:outerShdw>
                </a:effectLst>
                <a:latin typeface="Century Gothic" panose="020B0502020202020204" pitchFamily="34" charset="0"/>
              </a:rPr>
              <a:t> </a:t>
            </a:r>
            <a:endParaRPr lang="es-CO" sz="3600" dirty="0">
              <a:effectLst>
                <a:outerShdw blurRad="38100" dist="38100" dir="2700000" algn="tl">
                  <a:srgbClr val="000000">
                    <a:alpha val="43137"/>
                  </a:srgbClr>
                </a:outerShdw>
              </a:effectLst>
            </a:endParaRPr>
          </a:p>
        </p:txBody>
      </p:sp>
      <p:sp>
        <p:nvSpPr>
          <p:cNvPr id="2" name="Rectángulo 1"/>
          <p:cNvSpPr/>
          <p:nvPr/>
        </p:nvSpPr>
        <p:spPr>
          <a:xfrm>
            <a:off x="1156996" y="1087734"/>
            <a:ext cx="6643396" cy="1754326"/>
          </a:xfrm>
          <a:prstGeom prst="rect">
            <a:avLst/>
          </a:prstGeom>
        </p:spPr>
        <p:txBody>
          <a:bodyPr wrap="square">
            <a:spAutoFit/>
          </a:bodyPr>
          <a:lstStyle/>
          <a:p>
            <a:pPr algn="ctr"/>
            <a:r>
              <a:rPr lang="es-CO" sz="3600" dirty="0">
                <a:effectLst>
                  <a:outerShdw blurRad="38100" dist="38100" dir="2700000" algn="tl">
                    <a:srgbClr val="000000">
                      <a:alpha val="43137"/>
                    </a:srgbClr>
                  </a:outerShdw>
                </a:effectLst>
                <a:latin typeface="Century Gothic" panose="020B0502020202020204" pitchFamily="34" charset="0"/>
              </a:rPr>
              <a:t>Identificación De Peligros, Evaluación Y Valoración </a:t>
            </a:r>
          </a:p>
          <a:p>
            <a:pPr algn="ctr"/>
            <a:r>
              <a:rPr lang="es-CO" sz="3600" dirty="0">
                <a:effectLst>
                  <a:outerShdw blurRad="38100" dist="38100" dir="2700000" algn="tl">
                    <a:srgbClr val="000000">
                      <a:alpha val="43137"/>
                    </a:srgbClr>
                  </a:outerShdw>
                </a:effectLst>
                <a:latin typeface="Century Gothic" panose="020B0502020202020204" pitchFamily="34" charset="0"/>
              </a:rPr>
              <a:t>De Riesgos Laborales </a:t>
            </a:r>
          </a:p>
        </p:txBody>
      </p:sp>
    </p:spTree>
    <p:extLst>
      <p:ext uri="{BB962C8B-B14F-4D97-AF65-F5344CB8AC3E}">
        <p14:creationId xmlns:p14="http://schemas.microsoft.com/office/powerpoint/2010/main" val="387482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esultado de imagen para icono volv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4263">
            <a:off x="1007240" y="5366551"/>
            <a:ext cx="484346" cy="484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49413" y="932931"/>
            <a:ext cx="2914580" cy="400110"/>
          </a:xfrm>
          <a:prstGeom prst="rect">
            <a:avLst/>
          </a:prstGeom>
          <a:solidFill>
            <a:srgbClr val="FFCE33"/>
          </a:solidFill>
        </p:spPr>
        <p:txBody>
          <a:bodyPr wrap="none">
            <a:spAutoFit/>
          </a:bodyPr>
          <a:lstStyle/>
          <a:p>
            <a:r>
              <a:rPr lang="es-CO" sz="2000" b="1" dirty="0">
                <a:latin typeface="Century Gothic" panose="020B0502020202020204" pitchFamily="34" charset="0"/>
              </a:rPr>
              <a:t>Valoración del riesgo:</a:t>
            </a:r>
          </a:p>
        </p:txBody>
      </p:sp>
      <p:sp>
        <p:nvSpPr>
          <p:cNvPr id="4" name="Rectángulo 3"/>
          <p:cNvSpPr/>
          <p:nvPr/>
        </p:nvSpPr>
        <p:spPr>
          <a:xfrm>
            <a:off x="1373004" y="2432825"/>
            <a:ext cx="6849558" cy="3416320"/>
          </a:xfrm>
          <a:prstGeom prst="rect">
            <a:avLst/>
          </a:prstGeom>
        </p:spPr>
        <p:txBody>
          <a:bodyPr wrap="square">
            <a:spAutoFit/>
          </a:bodyPr>
          <a:lstStyle/>
          <a:p>
            <a:pPr algn="just">
              <a:lnSpc>
                <a:spcPct val="150000"/>
              </a:lnSpc>
            </a:pPr>
            <a:r>
              <a:rPr lang="es-CO" sz="1600" dirty="0">
                <a:solidFill>
                  <a:srgbClr val="000000"/>
                </a:solidFill>
                <a:latin typeface="Century Gothic" panose="020B0502020202020204" pitchFamily="34" charset="0"/>
              </a:rPr>
              <a:t>Consiste en emitir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un juicio </a:t>
            </a:r>
            <a:r>
              <a:rPr lang="es-CO" sz="1600" dirty="0">
                <a:solidFill>
                  <a:srgbClr val="000000"/>
                </a:solidFill>
                <a:latin typeface="Century Gothic" panose="020B0502020202020204" pitchFamily="34" charset="0"/>
              </a:rPr>
              <a:t>sobre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la tolerancia </a:t>
            </a:r>
            <a:r>
              <a:rPr lang="es-CO" sz="1600" dirty="0">
                <a:solidFill>
                  <a:srgbClr val="000000"/>
                </a:solidFill>
                <a:latin typeface="Century Gothic" panose="020B0502020202020204" pitchFamily="34" charset="0"/>
              </a:rPr>
              <a:t>o no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del riesgo </a:t>
            </a:r>
            <a:r>
              <a:rPr lang="es-CO" sz="1600" dirty="0">
                <a:solidFill>
                  <a:srgbClr val="000000"/>
                </a:solidFill>
                <a:latin typeface="Century Gothic" panose="020B0502020202020204" pitchFamily="34" charset="0"/>
              </a:rPr>
              <a:t>estimado.</a:t>
            </a:r>
          </a:p>
          <a:p>
            <a:pPr algn="just">
              <a:lnSpc>
                <a:spcPct val="150000"/>
              </a:lnSpc>
            </a:pPr>
            <a:r>
              <a:rPr lang="es-CO" sz="1600" dirty="0">
                <a:latin typeface="Century Gothic" panose="020B0502020202020204" pitchFamily="34" charset="0"/>
              </a:rPr>
              <a:t>Ya se ha visto como el método propuesto por ARL Sura permite tener en consideración </a:t>
            </a:r>
            <a:r>
              <a:rPr lang="es-CO" sz="1600" dirty="0">
                <a:effectLst>
                  <a:outerShdw blurRad="38100" dist="38100" dir="2700000" algn="tl">
                    <a:srgbClr val="000000">
                      <a:alpha val="43137"/>
                    </a:srgbClr>
                  </a:outerShdw>
                </a:effectLst>
                <a:latin typeface="Century Gothic" panose="020B0502020202020204" pitchFamily="34" charset="0"/>
              </a:rPr>
              <a:t>todas las variables para la identificación de peligros </a:t>
            </a:r>
            <a:r>
              <a:rPr lang="es-CO" sz="1600" dirty="0">
                <a:latin typeface="Century Gothic" panose="020B0502020202020204" pitchFamily="34" charset="0"/>
              </a:rPr>
              <a:t>y evaluación del riesgo. Se observó en la fase dos la manera como se propone una herramienta para evaluar el riesgo, es decir, para definir si el riesgo al ser combinadas las variables de consecuencia y probabilidad, nos da la posibilidad de tener un nivel de riesgo: </a:t>
            </a:r>
            <a:r>
              <a:rPr lang="es-CO" sz="1600" dirty="0">
                <a:effectLst>
                  <a:outerShdw blurRad="38100" dist="38100" dir="2700000" algn="tl">
                    <a:srgbClr val="000000">
                      <a:alpha val="43137"/>
                    </a:srgbClr>
                  </a:outerShdw>
                </a:effectLst>
                <a:latin typeface="Century Gothic" panose="020B0502020202020204" pitchFamily="34" charset="0"/>
              </a:rPr>
              <a:t>bajo, medio, alto o crítico. </a:t>
            </a:r>
          </a:p>
        </p:txBody>
      </p:sp>
      <p:sp>
        <p:nvSpPr>
          <p:cNvPr id="5" name="Rectángulo 4"/>
          <p:cNvSpPr/>
          <p:nvPr/>
        </p:nvSpPr>
        <p:spPr>
          <a:xfrm>
            <a:off x="1385890" y="1915124"/>
            <a:ext cx="6849558" cy="338554"/>
          </a:xfrm>
          <a:prstGeom prst="rect">
            <a:avLst/>
          </a:prstGeom>
        </p:spPr>
        <p:txBody>
          <a:bodyPr wrap="square">
            <a:spAutoFit/>
          </a:bodyPr>
          <a:lstStyle/>
          <a:p>
            <a:r>
              <a:rPr lang="es-CO" sz="1600" dirty="0">
                <a:solidFill>
                  <a:srgbClr val="000000"/>
                </a:solidFill>
                <a:latin typeface="Century Gothic" panose="020B0502020202020204" pitchFamily="34" charset="0"/>
              </a:rPr>
              <a:t>El decreto 1072 de 2015 define la valoración del riesgo </a:t>
            </a:r>
            <a:endParaRPr lang="es-CO" sz="1600" dirty="0"/>
          </a:p>
        </p:txBody>
      </p:sp>
      <p:sp>
        <p:nvSpPr>
          <p:cNvPr id="7" name="AutoShape 2" descr="https://encrypted-tbn0.gstatic.com/images?q=tbn:ANd9GcSgspqSt7DTIxecgVfvLsTndxChMQ1BGbC2fM84y1xBTaFw6t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76" name="Picture 4" descr="métodos valoración empresa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439" r="100000"/>
                    </a14:imgEffect>
                  </a14:imgLayer>
                </a14:imgProps>
              </a:ext>
              <a:ext uri="{28A0092B-C50C-407E-A947-70E740481C1C}">
                <a14:useLocalDpi xmlns:a14="http://schemas.microsoft.com/office/drawing/2010/main" val="0"/>
              </a:ext>
            </a:extLst>
          </a:blip>
          <a:srcRect/>
          <a:stretch>
            <a:fillRect/>
          </a:stretch>
        </p:blipFill>
        <p:spPr bwMode="auto">
          <a:xfrm>
            <a:off x="6549594" y="928732"/>
            <a:ext cx="1308160" cy="120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4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redondeado 1"/>
          <p:cNvSpPr/>
          <p:nvPr/>
        </p:nvSpPr>
        <p:spPr>
          <a:xfrm>
            <a:off x="1111269" y="1036320"/>
            <a:ext cx="1789212" cy="697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1000" dirty="0">
                <a:latin typeface="Century Gothic" panose="020B0502020202020204" pitchFamily="34" charset="0"/>
              </a:rPr>
              <a:t>Todo lo establecido en las normativas nacionales y/o internacionales. </a:t>
            </a:r>
          </a:p>
        </p:txBody>
      </p:sp>
      <p:pic>
        <p:nvPicPr>
          <p:cNvPr id="3" name="Imagen 2"/>
          <p:cNvPicPr>
            <a:picLocks noChangeAspect="1"/>
          </p:cNvPicPr>
          <p:nvPr/>
        </p:nvPicPr>
        <p:blipFill>
          <a:blip r:embed="rId2"/>
          <a:stretch>
            <a:fillRect/>
          </a:stretch>
        </p:blipFill>
        <p:spPr>
          <a:xfrm>
            <a:off x="1205775" y="1733549"/>
            <a:ext cx="1600200" cy="1619250"/>
          </a:xfrm>
          <a:prstGeom prst="rect">
            <a:avLst/>
          </a:prstGeom>
        </p:spPr>
      </p:pic>
      <p:sp>
        <p:nvSpPr>
          <p:cNvPr id="4" name="Rectángulo redondeado 3"/>
          <p:cNvSpPr/>
          <p:nvPr/>
        </p:nvSpPr>
        <p:spPr>
          <a:xfrm>
            <a:off x="3064589" y="1044715"/>
            <a:ext cx="1600200" cy="7305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900" dirty="0">
                <a:latin typeface="Century Gothic" panose="020B0502020202020204" pitchFamily="34" charset="0"/>
              </a:rPr>
              <a:t>Actividades de todo el personal que tiene acceso al lugar de trabajo incluyendo contratistas y visitantes</a:t>
            </a:r>
            <a:r>
              <a:rPr lang="es-CO" sz="900" b="1" dirty="0">
                <a:latin typeface="Century Gothic" panose="020B0502020202020204" pitchFamily="34" charset="0"/>
              </a:rPr>
              <a:t>. </a:t>
            </a:r>
            <a:endParaRPr lang="es-CO" sz="900" dirty="0">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3097926" y="1759741"/>
            <a:ext cx="1533525" cy="1619250"/>
          </a:xfrm>
          <a:prstGeom prst="rect">
            <a:avLst/>
          </a:prstGeom>
        </p:spPr>
      </p:pic>
      <p:sp>
        <p:nvSpPr>
          <p:cNvPr id="6" name="Rectángulo redondeado 5"/>
          <p:cNvSpPr/>
          <p:nvPr/>
        </p:nvSpPr>
        <p:spPr>
          <a:xfrm>
            <a:off x="4828897" y="1025363"/>
            <a:ext cx="1600200" cy="697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1000" dirty="0">
                <a:latin typeface="Century Gothic" panose="020B0502020202020204" pitchFamily="34" charset="0"/>
              </a:rPr>
              <a:t>Comportamiento, capacidad y otros factores asociados a las personas.</a:t>
            </a:r>
          </a:p>
        </p:txBody>
      </p:sp>
      <p:pic>
        <p:nvPicPr>
          <p:cNvPr id="7" name="Imagen 6"/>
          <p:cNvPicPr>
            <a:picLocks noChangeAspect="1"/>
          </p:cNvPicPr>
          <p:nvPr/>
        </p:nvPicPr>
        <p:blipFill>
          <a:blip r:embed="rId4"/>
          <a:stretch>
            <a:fillRect/>
          </a:stretch>
        </p:blipFill>
        <p:spPr>
          <a:xfrm>
            <a:off x="4843225" y="1759741"/>
            <a:ext cx="1562100" cy="1628775"/>
          </a:xfrm>
          <a:prstGeom prst="rect">
            <a:avLst/>
          </a:prstGeom>
        </p:spPr>
      </p:pic>
      <p:sp>
        <p:nvSpPr>
          <p:cNvPr id="8" name="Rectángulo redondeado 7"/>
          <p:cNvSpPr/>
          <p:nvPr/>
        </p:nvSpPr>
        <p:spPr>
          <a:xfrm>
            <a:off x="6593205" y="959597"/>
            <a:ext cx="1875155" cy="8506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800" dirty="0">
                <a:latin typeface="Century Gothic" panose="020B0502020202020204" pitchFamily="34" charset="0"/>
              </a:rPr>
              <a:t>Peligros originados fuera del lugar de trabajo, capaz de afectar adversamente la salud o seguridad de las personas bajo el control de la organización dentro del lugar de trabajo. </a:t>
            </a:r>
          </a:p>
        </p:txBody>
      </p:sp>
      <p:pic>
        <p:nvPicPr>
          <p:cNvPr id="9" name="Imagen 8"/>
          <p:cNvPicPr>
            <a:picLocks noChangeAspect="1"/>
          </p:cNvPicPr>
          <p:nvPr/>
        </p:nvPicPr>
        <p:blipFill>
          <a:blip r:embed="rId5"/>
          <a:stretch>
            <a:fillRect/>
          </a:stretch>
        </p:blipFill>
        <p:spPr>
          <a:xfrm>
            <a:off x="6606505" y="1835922"/>
            <a:ext cx="1578313" cy="1552594"/>
          </a:xfrm>
          <a:prstGeom prst="rect">
            <a:avLst/>
          </a:prstGeom>
        </p:spPr>
      </p:pic>
      <p:sp>
        <p:nvSpPr>
          <p:cNvPr id="10" name="Rectángulo redondeado 9"/>
          <p:cNvSpPr/>
          <p:nvPr/>
        </p:nvSpPr>
        <p:spPr>
          <a:xfrm>
            <a:off x="1702882" y="3574272"/>
            <a:ext cx="1600200" cy="697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900" dirty="0">
                <a:latin typeface="Century Gothic" panose="020B0502020202020204" pitchFamily="34" charset="0"/>
              </a:rPr>
              <a:t>Infraestructura, equipos y materiales en el lugar de trabajo, provistos por la organización u otros. </a:t>
            </a:r>
          </a:p>
        </p:txBody>
      </p:sp>
      <p:pic>
        <p:nvPicPr>
          <p:cNvPr id="11" name="Imagen 10"/>
          <p:cNvPicPr>
            <a:picLocks noChangeAspect="1"/>
          </p:cNvPicPr>
          <p:nvPr/>
        </p:nvPicPr>
        <p:blipFill>
          <a:blip r:embed="rId6"/>
          <a:stretch>
            <a:fillRect/>
          </a:stretch>
        </p:blipFill>
        <p:spPr>
          <a:xfrm>
            <a:off x="1779975" y="4257423"/>
            <a:ext cx="1562100" cy="1600200"/>
          </a:xfrm>
          <a:prstGeom prst="rect">
            <a:avLst/>
          </a:prstGeom>
        </p:spPr>
      </p:pic>
      <p:sp>
        <p:nvSpPr>
          <p:cNvPr id="12" name="Rectángulo redondeado 11"/>
          <p:cNvSpPr/>
          <p:nvPr/>
        </p:nvSpPr>
        <p:spPr>
          <a:xfrm>
            <a:off x="3565661" y="3560194"/>
            <a:ext cx="2231312" cy="7235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900" dirty="0">
                <a:latin typeface="Century Gothic" panose="020B0502020202020204" pitchFamily="34" charset="0"/>
              </a:rPr>
              <a:t>Modificaciones al sistema de gestión de SST, incluyendo cambios temporales y sus impactos sobre las operaciones, procesos y actividades. </a:t>
            </a:r>
          </a:p>
        </p:txBody>
      </p:sp>
      <p:pic>
        <p:nvPicPr>
          <p:cNvPr id="13" name="Imagen 12"/>
          <p:cNvPicPr>
            <a:picLocks noChangeAspect="1"/>
          </p:cNvPicPr>
          <p:nvPr/>
        </p:nvPicPr>
        <p:blipFill>
          <a:blip r:embed="rId7"/>
          <a:stretch>
            <a:fillRect/>
          </a:stretch>
        </p:blipFill>
        <p:spPr>
          <a:xfrm>
            <a:off x="3986701" y="4313233"/>
            <a:ext cx="1456603" cy="1491915"/>
          </a:xfrm>
          <a:prstGeom prst="rect">
            <a:avLst/>
          </a:prstGeom>
        </p:spPr>
      </p:pic>
      <p:sp>
        <p:nvSpPr>
          <p:cNvPr id="14" name="Rectángulo redondeado 13"/>
          <p:cNvSpPr/>
          <p:nvPr/>
        </p:nvSpPr>
        <p:spPr>
          <a:xfrm>
            <a:off x="6015932" y="3560194"/>
            <a:ext cx="1874042" cy="6972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O" sz="900" dirty="0">
                <a:latin typeface="Century Gothic" panose="020B0502020202020204" pitchFamily="34" charset="0"/>
              </a:rPr>
              <a:t>Cambios o propuestas de cambios en la organización, sus actividades o materiales. </a:t>
            </a:r>
          </a:p>
        </p:txBody>
      </p:sp>
      <p:pic>
        <p:nvPicPr>
          <p:cNvPr id="15" name="Imagen 14"/>
          <p:cNvPicPr>
            <a:picLocks noChangeAspect="1"/>
          </p:cNvPicPr>
          <p:nvPr/>
        </p:nvPicPr>
        <p:blipFill>
          <a:blip r:embed="rId8"/>
          <a:stretch>
            <a:fillRect/>
          </a:stretch>
        </p:blipFill>
        <p:spPr>
          <a:xfrm>
            <a:off x="6204192" y="4167111"/>
            <a:ext cx="1543050" cy="1600200"/>
          </a:xfrm>
          <a:prstGeom prst="rect">
            <a:avLst/>
          </a:prstGeom>
        </p:spPr>
      </p:pic>
      <p:sp>
        <p:nvSpPr>
          <p:cNvPr id="16" name="Flecha a la derecha con bandas 15">
            <a:hlinkClick r:id="rId9" action="ppaction://hlinksldjump"/>
          </p:cNvPr>
          <p:cNvSpPr/>
          <p:nvPr/>
        </p:nvSpPr>
        <p:spPr>
          <a:xfrm flipH="1">
            <a:off x="1027521" y="5462337"/>
            <a:ext cx="461564" cy="39528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55056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17295" y="1098194"/>
            <a:ext cx="3990195" cy="461665"/>
          </a:xfrm>
          <a:prstGeom prst="rect">
            <a:avLst/>
          </a:prstGeom>
        </p:spPr>
        <p:txBody>
          <a:bodyPr wrap="none">
            <a:spAutoFit/>
          </a:bodyPr>
          <a:lstStyle/>
          <a:p>
            <a:r>
              <a:rPr lang="es-CO" sz="2400" dirty="0">
                <a:effectLst>
                  <a:outerShdw blurRad="38100" dist="38100" dir="2700000" algn="tl">
                    <a:srgbClr val="000000">
                      <a:alpha val="43137"/>
                    </a:srgbClr>
                  </a:outerShdw>
                </a:effectLst>
                <a:latin typeface="Century Gothic" panose="020B0502020202020204" pitchFamily="34" charset="0"/>
              </a:rPr>
              <a:t>Desarrollo del Contenido </a:t>
            </a:r>
            <a:endParaRPr lang="es-CO" sz="2400" dirty="0"/>
          </a:p>
        </p:txBody>
      </p:sp>
      <p:sp>
        <p:nvSpPr>
          <p:cNvPr id="2" name="Rectángulo 1"/>
          <p:cNvSpPr/>
          <p:nvPr/>
        </p:nvSpPr>
        <p:spPr>
          <a:xfrm>
            <a:off x="1341318" y="1537483"/>
            <a:ext cx="6497053" cy="338554"/>
          </a:xfrm>
          <a:prstGeom prst="rect">
            <a:avLst/>
          </a:prstGeom>
        </p:spPr>
        <p:txBody>
          <a:bodyPr wrap="square">
            <a:spAutoFit/>
          </a:bodyPr>
          <a:lstStyle/>
          <a:p>
            <a:r>
              <a:rPr lang="es-CO" sz="1600" dirty="0">
                <a:effectLst>
                  <a:outerShdw blurRad="38100" dist="38100" dir="2700000" algn="tl">
                    <a:srgbClr val="000000">
                      <a:alpha val="43137"/>
                    </a:srgbClr>
                  </a:outerShdw>
                </a:effectLst>
                <a:latin typeface="Century Gothic" panose="020B0502020202020204" pitchFamily="34" charset="0"/>
              </a:rPr>
              <a:t>Método de análisis y evaluación del Riesgo – ARL Sura </a:t>
            </a:r>
          </a:p>
        </p:txBody>
      </p:sp>
      <p:sp>
        <p:nvSpPr>
          <p:cNvPr id="7" name="Rectángulo redondeado 6"/>
          <p:cNvSpPr/>
          <p:nvPr/>
        </p:nvSpPr>
        <p:spPr>
          <a:xfrm>
            <a:off x="1630108" y="5041575"/>
            <a:ext cx="1828799" cy="738664"/>
          </a:xfrm>
          <a:prstGeom prst="roundRect">
            <a:avLst>
              <a:gd name="adj" fmla="val 5000"/>
            </a:avLst>
          </a:prstGeom>
        </p:spPr>
        <p:style>
          <a:lnRef idx="2">
            <a:schemeClr val="accent1"/>
          </a:lnRef>
          <a:fillRef idx="1">
            <a:schemeClr val="lt1"/>
          </a:fillRef>
          <a:effectRef idx="0">
            <a:schemeClr val="accent1"/>
          </a:effectRef>
          <a:fontRef idx="minor">
            <a:schemeClr val="dk1"/>
          </a:fontRef>
        </p:style>
      </p:sp>
      <p:sp>
        <p:nvSpPr>
          <p:cNvPr id="10" name="Rectángulo redondeado 9"/>
          <p:cNvSpPr/>
          <p:nvPr/>
        </p:nvSpPr>
        <p:spPr>
          <a:xfrm>
            <a:off x="3679242" y="5161954"/>
            <a:ext cx="1973617" cy="520668"/>
          </a:xfrm>
          <a:prstGeom prst="roundRect">
            <a:avLst>
              <a:gd name="adj" fmla="val 5000"/>
            </a:avLst>
          </a:prstGeom>
        </p:spPr>
        <p:style>
          <a:lnRef idx="2">
            <a:schemeClr val="accent1"/>
          </a:lnRef>
          <a:fillRef idx="1">
            <a:schemeClr val="lt1"/>
          </a:fillRef>
          <a:effectRef idx="0">
            <a:schemeClr val="accent1"/>
          </a:effectRef>
          <a:fontRef idx="minor">
            <a:schemeClr val="dk1"/>
          </a:fontRef>
        </p:style>
      </p:sp>
      <p:sp>
        <p:nvSpPr>
          <p:cNvPr id="16" name="Rectángulo redondeado 15"/>
          <p:cNvSpPr/>
          <p:nvPr/>
        </p:nvSpPr>
        <p:spPr>
          <a:xfrm>
            <a:off x="5807458" y="3070880"/>
            <a:ext cx="2422126" cy="2520759"/>
          </a:xfrm>
          <a:prstGeom prst="roundRect">
            <a:avLst>
              <a:gd name="adj" fmla="val 5000"/>
            </a:avLst>
          </a:prstGeom>
        </p:spPr>
        <p:style>
          <a:lnRef idx="2">
            <a:schemeClr val="accent1"/>
          </a:lnRef>
          <a:fillRef idx="1">
            <a:schemeClr val="lt1"/>
          </a:fillRef>
          <a:effectRef idx="0">
            <a:schemeClr val="accent1"/>
          </a:effectRef>
          <a:fontRef idx="minor">
            <a:schemeClr val="dk1"/>
          </a:fontRef>
        </p:style>
      </p:sp>
      <p:sp>
        <p:nvSpPr>
          <p:cNvPr id="19" name="Rectángulo redondeado 18"/>
          <p:cNvSpPr/>
          <p:nvPr/>
        </p:nvSpPr>
        <p:spPr>
          <a:xfrm>
            <a:off x="3501031" y="3228785"/>
            <a:ext cx="1985367" cy="1357247"/>
          </a:xfrm>
          <a:prstGeom prst="roundRect">
            <a:avLst>
              <a:gd name="adj" fmla="val 5000"/>
            </a:avLst>
          </a:prstGeom>
        </p:spPr>
        <p:style>
          <a:lnRef idx="2">
            <a:schemeClr val="accent1"/>
          </a:lnRef>
          <a:fillRef idx="1">
            <a:schemeClr val="lt1"/>
          </a:fillRef>
          <a:effectRef idx="0">
            <a:schemeClr val="accent1"/>
          </a:effectRef>
          <a:fontRef idx="minor">
            <a:schemeClr val="dk1"/>
          </a:fontRef>
        </p:style>
      </p:sp>
      <p:sp>
        <p:nvSpPr>
          <p:cNvPr id="13" name="Rectángulo redondeado 12"/>
          <p:cNvSpPr/>
          <p:nvPr/>
        </p:nvSpPr>
        <p:spPr>
          <a:xfrm>
            <a:off x="1272816" y="3391109"/>
            <a:ext cx="1985367" cy="1313036"/>
          </a:xfrm>
          <a:prstGeom prst="roundRect">
            <a:avLst>
              <a:gd name="adj" fmla="val 5000"/>
            </a:avLst>
          </a:prstGeom>
        </p:spPr>
        <p:style>
          <a:lnRef idx="2">
            <a:schemeClr val="accent1"/>
          </a:lnRef>
          <a:fillRef idx="1">
            <a:schemeClr val="lt1"/>
          </a:fillRef>
          <a:effectRef idx="0">
            <a:schemeClr val="accent1"/>
          </a:effectRef>
          <a:fontRef idx="minor">
            <a:schemeClr val="dk1"/>
          </a:fontRef>
        </p:style>
      </p:sp>
      <p:sp>
        <p:nvSpPr>
          <p:cNvPr id="21" name="Rectángulo 20"/>
          <p:cNvSpPr/>
          <p:nvPr/>
        </p:nvSpPr>
        <p:spPr>
          <a:xfrm>
            <a:off x="1265718" y="3475263"/>
            <a:ext cx="2036322" cy="1231106"/>
          </a:xfrm>
          <a:prstGeom prst="rect">
            <a:avLst/>
          </a:prstGeom>
        </p:spPr>
        <p:txBody>
          <a:bodyPr wrap="square">
            <a:spAutoFit/>
          </a:bodyPr>
          <a:lstStyle/>
          <a:p>
            <a:pPr marL="285750" indent="-285750" algn="ctr">
              <a:buClr>
                <a:srgbClr val="00B0F0"/>
              </a:buClr>
              <a:buFont typeface="Wingdings" panose="05000000000000000000" pitchFamily="2" charset="2"/>
              <a:buChar char="v"/>
            </a:pPr>
            <a:r>
              <a:rPr lang="es-CO" sz="1400" dirty="0">
                <a:solidFill>
                  <a:srgbClr val="000000"/>
                </a:solidFill>
                <a:latin typeface="Century Gothic" panose="020B0502020202020204" pitchFamily="34" charset="0"/>
              </a:rPr>
              <a:t>Los equipos y las actividades que son realizadas en cada proceso o servicio</a:t>
            </a:r>
            <a:r>
              <a:rPr lang="es-CO" dirty="0">
                <a:solidFill>
                  <a:srgbClr val="000000"/>
                </a:solidFill>
                <a:latin typeface="Century Gothic" panose="020B0502020202020204" pitchFamily="34" charset="0"/>
              </a:rPr>
              <a:t>. </a:t>
            </a:r>
          </a:p>
        </p:txBody>
      </p:sp>
      <p:sp>
        <p:nvSpPr>
          <p:cNvPr id="22" name="Rectángulo 21"/>
          <p:cNvSpPr/>
          <p:nvPr/>
        </p:nvSpPr>
        <p:spPr>
          <a:xfrm>
            <a:off x="3334570" y="3350356"/>
            <a:ext cx="2175827" cy="1169551"/>
          </a:xfrm>
          <a:prstGeom prst="rect">
            <a:avLst/>
          </a:prstGeom>
        </p:spPr>
        <p:txBody>
          <a:bodyPr wrap="square">
            <a:spAutoFit/>
          </a:bodyPr>
          <a:lstStyle/>
          <a:p>
            <a:pPr marL="285750" indent="-285750" algn="ctr">
              <a:buClr>
                <a:srgbClr val="00B0F0"/>
              </a:buClr>
              <a:buFont typeface="Wingdings" panose="05000000000000000000" pitchFamily="2" charset="2"/>
              <a:buChar char="v"/>
            </a:pPr>
            <a:r>
              <a:rPr lang="es-CO" sz="1400" dirty="0">
                <a:solidFill>
                  <a:srgbClr val="000000"/>
                </a:solidFill>
                <a:latin typeface="Century Gothic" panose="020B0502020202020204" pitchFamily="34" charset="0"/>
              </a:rPr>
              <a:t>Los peligros asociados y los riesgos para la seguridad y salud en el trabajo</a:t>
            </a:r>
          </a:p>
        </p:txBody>
      </p:sp>
      <p:sp>
        <p:nvSpPr>
          <p:cNvPr id="23" name="Rectángulo 22"/>
          <p:cNvSpPr/>
          <p:nvPr/>
        </p:nvSpPr>
        <p:spPr>
          <a:xfrm>
            <a:off x="5606682" y="3189846"/>
            <a:ext cx="2677103" cy="2462213"/>
          </a:xfrm>
          <a:prstGeom prst="rect">
            <a:avLst/>
          </a:prstGeom>
        </p:spPr>
        <p:txBody>
          <a:bodyPr wrap="square">
            <a:spAutoFit/>
          </a:bodyPr>
          <a:lstStyle/>
          <a:p>
            <a:pPr marL="285750" indent="-285750" algn="ctr">
              <a:buClr>
                <a:srgbClr val="00B0F0"/>
              </a:buClr>
              <a:buFont typeface="Wingdings" panose="05000000000000000000" pitchFamily="2" charset="2"/>
              <a:buChar char="v"/>
            </a:pPr>
            <a:r>
              <a:rPr lang="es-CO" sz="1400" dirty="0">
                <a:solidFill>
                  <a:srgbClr val="000000"/>
                </a:solidFill>
                <a:latin typeface="Century Gothic" panose="020B0502020202020204" pitchFamily="34" charset="0"/>
              </a:rPr>
              <a:t>Evaluar la calidad y suficiencia de los controles y defensas. Su evaluación se puede realizar de manera cualitativa o cuantitativa y para hacer más exacta su estimación se pueden utilizar las metodologías más precisas o avanzadas</a:t>
            </a:r>
          </a:p>
        </p:txBody>
      </p:sp>
      <p:sp>
        <p:nvSpPr>
          <p:cNvPr id="24" name="Rectángulo 23"/>
          <p:cNvSpPr/>
          <p:nvPr/>
        </p:nvSpPr>
        <p:spPr>
          <a:xfrm>
            <a:off x="1711218" y="5037127"/>
            <a:ext cx="1666577" cy="738664"/>
          </a:xfrm>
          <a:prstGeom prst="rect">
            <a:avLst/>
          </a:prstGeom>
        </p:spPr>
        <p:txBody>
          <a:bodyPr wrap="square">
            <a:spAutoFit/>
          </a:bodyPr>
          <a:lstStyle/>
          <a:p>
            <a:pPr marL="285750" indent="-285750" algn="just">
              <a:buClr>
                <a:srgbClr val="00B0F0"/>
              </a:buClr>
              <a:buFont typeface="Wingdings" panose="05000000000000000000" pitchFamily="2" charset="2"/>
              <a:buChar char="v"/>
            </a:pPr>
            <a:r>
              <a:rPr lang="es-CO" sz="1400" dirty="0">
                <a:latin typeface="Century Gothic" panose="020B0502020202020204" pitchFamily="34" charset="0"/>
              </a:rPr>
              <a:t>Anteriores evaluaciones de riesgos</a:t>
            </a:r>
          </a:p>
        </p:txBody>
      </p:sp>
      <p:sp>
        <p:nvSpPr>
          <p:cNvPr id="25" name="Rectángulo 24"/>
          <p:cNvSpPr/>
          <p:nvPr/>
        </p:nvSpPr>
        <p:spPr>
          <a:xfrm>
            <a:off x="3685804" y="5283862"/>
            <a:ext cx="1973617" cy="307777"/>
          </a:xfrm>
          <a:prstGeom prst="rect">
            <a:avLst/>
          </a:prstGeom>
        </p:spPr>
        <p:txBody>
          <a:bodyPr wrap="none">
            <a:spAutoFit/>
          </a:bodyPr>
          <a:lstStyle/>
          <a:p>
            <a:pPr marL="285750" indent="-285750" algn="just">
              <a:buClr>
                <a:srgbClr val="00B0F0"/>
              </a:buClr>
              <a:buFont typeface="Wingdings" panose="05000000000000000000" pitchFamily="2" charset="2"/>
              <a:buChar char="v"/>
            </a:pPr>
            <a:r>
              <a:rPr lang="es-CO" sz="1400" dirty="0">
                <a:solidFill>
                  <a:srgbClr val="000000"/>
                </a:solidFill>
                <a:latin typeface="Century Gothic" panose="020B0502020202020204" pitchFamily="34" charset="0"/>
              </a:rPr>
              <a:t>La matriz de 4x4. </a:t>
            </a:r>
          </a:p>
        </p:txBody>
      </p:sp>
      <p:sp>
        <p:nvSpPr>
          <p:cNvPr id="26" name="Rectángulo 25"/>
          <p:cNvSpPr/>
          <p:nvPr/>
        </p:nvSpPr>
        <p:spPr>
          <a:xfrm>
            <a:off x="1126797" y="2044006"/>
            <a:ext cx="6926094" cy="738664"/>
          </a:xfrm>
          <a:prstGeom prst="rect">
            <a:avLst/>
          </a:prstGeom>
        </p:spPr>
        <p:txBody>
          <a:bodyPr wrap="square">
            <a:spAutoFit/>
          </a:bodyPr>
          <a:lstStyle/>
          <a:p>
            <a:pPr algn="just"/>
            <a:r>
              <a:rPr lang="es-CO" sz="1400" dirty="0">
                <a:solidFill>
                  <a:srgbClr val="000000"/>
                </a:solidFill>
                <a:latin typeface="Century Gothic" panose="020B0502020202020204" pitchFamily="34" charset="0"/>
              </a:rPr>
              <a:t>ARL SURA propone, para el análisis y evaluación del riesgo, una herramienta que permite realizar un ejercicio matricial de estimación de la probabilidad por la consecuencia de los peligros identificados; en ella se contempla: </a:t>
            </a:r>
          </a:p>
        </p:txBody>
      </p:sp>
    </p:spTree>
    <p:extLst>
      <p:ext uri="{BB962C8B-B14F-4D97-AF65-F5344CB8AC3E}">
        <p14:creationId xmlns:p14="http://schemas.microsoft.com/office/powerpoint/2010/main" val="227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3" action="ppaction://hlinkfile"/>
          </p:cNvPr>
          <p:cNvPicPr>
            <a:picLocks noChangeAspect="1"/>
          </p:cNvPicPr>
          <p:nvPr/>
        </p:nvPicPr>
        <p:blipFill>
          <a:blip r:embed="rId4"/>
          <a:stretch>
            <a:fillRect/>
          </a:stretch>
        </p:blipFill>
        <p:spPr>
          <a:xfrm>
            <a:off x="1160442" y="1837310"/>
            <a:ext cx="7010792" cy="2562225"/>
          </a:xfrm>
          <a:prstGeom prst="rect">
            <a:avLst/>
          </a:prstGeom>
        </p:spPr>
      </p:pic>
      <p:sp>
        <p:nvSpPr>
          <p:cNvPr id="3" name="Rectángulo 2"/>
          <p:cNvSpPr/>
          <p:nvPr/>
        </p:nvSpPr>
        <p:spPr>
          <a:xfrm>
            <a:off x="1394318" y="1161930"/>
            <a:ext cx="6776916"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CO" sz="1400" dirty="0">
                <a:solidFill>
                  <a:srgbClr val="000000"/>
                </a:solidFill>
                <a:effectLst>
                  <a:outerShdw blurRad="38100" dist="38100" dir="2700000" algn="tl">
                    <a:srgbClr val="000000">
                      <a:alpha val="43137"/>
                    </a:srgbClr>
                  </a:outerShdw>
                </a:effectLst>
                <a:latin typeface="Century Gothic" panose="020B0502020202020204" pitchFamily="34" charset="0"/>
              </a:rPr>
              <a:t>La valoración clasificará el riesgo según lo indicado en la siguiente matriz</a:t>
            </a:r>
            <a:r>
              <a:rPr lang="es-CO" sz="1400" b="1" dirty="0">
                <a:solidFill>
                  <a:srgbClr val="000000"/>
                </a:solidFill>
                <a:latin typeface="DIN-Light"/>
              </a:rPr>
              <a:t>:</a:t>
            </a:r>
            <a:endParaRPr lang="es-CO" sz="1400" b="1" dirty="0"/>
          </a:p>
        </p:txBody>
      </p:sp>
      <p:sp>
        <p:nvSpPr>
          <p:cNvPr id="4" name="Rectángulo 3"/>
          <p:cNvSpPr/>
          <p:nvPr/>
        </p:nvSpPr>
        <p:spPr>
          <a:xfrm>
            <a:off x="1260941" y="4623113"/>
            <a:ext cx="680979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O" sz="1400" dirty="0">
                <a:solidFill>
                  <a:srgbClr val="000000"/>
                </a:solidFill>
                <a:latin typeface="Century Gothic" panose="020B0502020202020204" pitchFamily="34" charset="0"/>
              </a:rPr>
              <a:t>Al evaluar el riesgo mediante el método propuesto por ARL Sura, se obtiene entonces una magnitud cualitativa del mismo que lo califica como nivel de riesgo bajo, medio, alto o crítico. Al establecer el nivel de riesgo, es cuando hemos evaluado el riesgo</a:t>
            </a:r>
            <a:r>
              <a:rPr lang="es-CO" sz="1400" dirty="0">
                <a:solidFill>
                  <a:srgbClr val="000000"/>
                </a:solidFill>
                <a:latin typeface="DIN-Light"/>
              </a:rPr>
              <a:t>. </a:t>
            </a:r>
            <a:endParaRPr lang="es-CO" sz="1400" dirty="0"/>
          </a:p>
        </p:txBody>
      </p:sp>
    </p:spTree>
    <p:extLst>
      <p:ext uri="{BB962C8B-B14F-4D97-AF65-F5344CB8AC3E}">
        <p14:creationId xmlns:p14="http://schemas.microsoft.com/office/powerpoint/2010/main" val="277455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23563" y="1344802"/>
            <a:ext cx="6993255" cy="4497506"/>
          </a:xfrm>
          <a:prstGeom prst="rect">
            <a:avLst/>
          </a:prstGeom>
        </p:spPr>
      </p:pic>
      <p:sp>
        <p:nvSpPr>
          <p:cNvPr id="3" name="Rectángulo 2"/>
          <p:cNvSpPr/>
          <p:nvPr/>
        </p:nvSpPr>
        <p:spPr>
          <a:xfrm>
            <a:off x="1279207" y="904127"/>
            <a:ext cx="293221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O" sz="1400" dirty="0">
                <a:solidFill>
                  <a:srgbClr val="000000"/>
                </a:solidFill>
                <a:latin typeface="Century Gothic" panose="020B0502020202020204" pitchFamily="34" charset="0"/>
              </a:rPr>
              <a:t>Con la siguiente interpretación</a:t>
            </a:r>
            <a:r>
              <a:rPr lang="es-CO" dirty="0">
                <a:solidFill>
                  <a:srgbClr val="000000"/>
                </a:solidFill>
                <a:latin typeface="DIN-Light"/>
              </a:rPr>
              <a:t>:</a:t>
            </a:r>
            <a:endParaRPr lang="es-CO" dirty="0"/>
          </a:p>
        </p:txBody>
      </p:sp>
    </p:spTree>
    <p:extLst>
      <p:ext uri="{BB962C8B-B14F-4D97-AF65-F5344CB8AC3E}">
        <p14:creationId xmlns:p14="http://schemas.microsoft.com/office/powerpoint/2010/main" val="73324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9693" y="1192277"/>
            <a:ext cx="6887183" cy="738664"/>
          </a:xfrm>
          <a:prstGeom prst="rect">
            <a:avLst/>
          </a:prstGeom>
        </p:spPr>
        <p:txBody>
          <a:bodyPr wrap="square">
            <a:spAutoFit/>
          </a:bodyPr>
          <a:lstStyle/>
          <a:p>
            <a:r>
              <a:rPr lang="es-CO" sz="1400" dirty="0">
                <a:solidFill>
                  <a:srgbClr val="000000"/>
                </a:solidFill>
                <a:latin typeface="Century Gothic" panose="020B0502020202020204" pitchFamily="34" charset="0"/>
              </a:rPr>
              <a:t>Para valorar el riesgo, es importante establecer a partir de la evaluación del riesgo, la tolerancia o no del riesgo medido. En éste sentido el método ARL Sura propone lo siguiente: </a:t>
            </a:r>
            <a:endParaRPr lang="es-CO" sz="1400" dirty="0">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2252662" y="2281373"/>
            <a:ext cx="4638675" cy="2038350"/>
          </a:xfrm>
          <a:prstGeom prst="rect">
            <a:avLst/>
          </a:prstGeom>
        </p:spPr>
      </p:pic>
      <p:sp>
        <p:nvSpPr>
          <p:cNvPr id="4" name="Rectángulo 3"/>
          <p:cNvSpPr/>
          <p:nvPr/>
        </p:nvSpPr>
        <p:spPr>
          <a:xfrm>
            <a:off x="1439693" y="4670155"/>
            <a:ext cx="6692630" cy="954107"/>
          </a:xfrm>
          <a:prstGeom prst="rect">
            <a:avLst/>
          </a:prstGeom>
        </p:spPr>
        <p:txBody>
          <a:bodyPr wrap="square">
            <a:spAutoFit/>
          </a:bodyPr>
          <a:lstStyle/>
          <a:p>
            <a:pPr algn="just"/>
            <a:r>
              <a:rPr lang="es-CO" sz="1400" dirty="0">
                <a:solidFill>
                  <a:srgbClr val="000000"/>
                </a:solidFill>
                <a:latin typeface="Century Gothic" panose="020B0502020202020204" pitchFamily="34" charset="0"/>
              </a:rPr>
              <a:t>Es necesario además que al considerar la aceptabilidad o no del riesgo, se tenga en cuenta si se está cumpliendo REQUISITOS LEGALES, pues de tenerse incumplimientos en éste sentido, el riesgo debe considerarse como NO ACEPTABLE. </a:t>
            </a:r>
            <a:endParaRPr lang="es-CO" sz="1400" dirty="0">
              <a:latin typeface="Century Gothic" panose="020B0502020202020204" pitchFamily="34" charset="0"/>
            </a:endParaRPr>
          </a:p>
        </p:txBody>
      </p:sp>
    </p:spTree>
    <p:extLst>
      <p:ext uri="{BB962C8B-B14F-4D97-AF65-F5344CB8AC3E}">
        <p14:creationId xmlns:p14="http://schemas.microsoft.com/office/powerpoint/2010/main" val="40969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75881" y="1880994"/>
            <a:ext cx="6245157" cy="3000821"/>
          </a:xfrm>
          <a:prstGeom prst="rect">
            <a:avLst/>
          </a:prstGeom>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CO" sz="1400" dirty="0">
                <a:latin typeface="Century Gothic" panose="020B0502020202020204" pitchFamily="34" charset="0"/>
              </a:rPr>
              <a:t>La legislación y las técnicas de administración del riesgo coinciden en que el tratamiento al riesgo debe estar </a:t>
            </a:r>
            <a:r>
              <a:rPr lang="es-CO" sz="1400" dirty="0">
                <a:effectLst>
                  <a:outerShdw blurRad="38100" dist="38100" dir="2700000" algn="tl">
                    <a:srgbClr val="000000">
                      <a:alpha val="43137"/>
                    </a:srgbClr>
                  </a:outerShdw>
                </a:effectLst>
                <a:latin typeface="Century Gothic" panose="020B0502020202020204" pitchFamily="34" charset="0"/>
              </a:rPr>
              <a:t>guiado por la “jerarquía del control del riesgo</a:t>
            </a:r>
            <a:r>
              <a:rPr lang="es-CO" sz="1400" dirty="0">
                <a:latin typeface="Century Gothic" panose="020B0502020202020204" pitchFamily="34" charset="0"/>
              </a:rPr>
              <a:t>” que plantea, cuáles son los controles menos efectivos y cuáles son los controles más efectivos; la gráfica siguiente nos muestra como la señalización se </a:t>
            </a:r>
            <a:r>
              <a:rPr lang="es-CO" sz="1400" dirty="0">
                <a:effectLst>
                  <a:outerShdw blurRad="38100" dist="38100" dir="2700000" algn="tl">
                    <a:srgbClr val="000000">
                      <a:alpha val="43137"/>
                    </a:srgbClr>
                  </a:outerShdw>
                </a:effectLst>
                <a:latin typeface="Century Gothic" panose="020B0502020202020204" pitchFamily="34" charset="0"/>
              </a:rPr>
              <a:t>constituye en el menor control para un peligro y riesgo, siendo un mejor control el determinar acciones administrativas </a:t>
            </a:r>
            <a:r>
              <a:rPr lang="es-CO" sz="1400" dirty="0">
                <a:latin typeface="Century Gothic" panose="020B0502020202020204" pitchFamily="34" charset="0"/>
              </a:rPr>
              <a:t>como por ejemplo la inducción y entrenamiento, pero por encima de esto estará la posibilidad de eliminar totalmente el peligro y el riesgo</a:t>
            </a:r>
            <a:r>
              <a:rPr lang="es-CO" sz="1400" dirty="0"/>
              <a:t>.</a:t>
            </a:r>
          </a:p>
        </p:txBody>
      </p:sp>
    </p:spTree>
    <p:extLst>
      <p:ext uri="{BB962C8B-B14F-4D97-AF65-F5344CB8AC3E}">
        <p14:creationId xmlns:p14="http://schemas.microsoft.com/office/powerpoint/2010/main" val="36400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982278" y="1051088"/>
            <a:ext cx="7315200" cy="3105150"/>
          </a:xfrm>
          <a:prstGeom prst="rect">
            <a:avLst/>
          </a:prstGeom>
        </p:spPr>
      </p:pic>
      <p:sp>
        <p:nvSpPr>
          <p:cNvPr id="2" name="Rectángulo 1"/>
          <p:cNvSpPr/>
          <p:nvPr/>
        </p:nvSpPr>
        <p:spPr>
          <a:xfrm>
            <a:off x="1172075" y="4512200"/>
            <a:ext cx="6935606"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400" dirty="0">
                <a:solidFill>
                  <a:srgbClr val="000000"/>
                </a:solidFill>
                <a:latin typeface="Century Gothic" panose="020B0502020202020204" pitchFamily="34" charset="0"/>
              </a:rPr>
              <a:t>No existe tal cosa como RIESGO CERO salvo que el riesgo se elimine totalmente, en cuyo caso el peligro y el riesgo ya no existen. Se habla entonces de RIESGO RESIDUAL, entendido como el nivel de riesgo que queda luego de haber aplicado todos los controles posibles. </a:t>
            </a:r>
            <a:endParaRPr lang="es-CO" sz="1400" dirty="0">
              <a:latin typeface="Century Gothic" panose="020B0502020202020204" pitchFamily="34" charset="0"/>
            </a:endParaRPr>
          </a:p>
        </p:txBody>
      </p:sp>
    </p:spTree>
    <p:extLst>
      <p:ext uri="{BB962C8B-B14F-4D97-AF65-F5344CB8AC3E}">
        <p14:creationId xmlns:p14="http://schemas.microsoft.com/office/powerpoint/2010/main" val="26684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6441440" y="4346249"/>
            <a:ext cx="1280522" cy="1389968"/>
          </a:xfrm>
          <a:prstGeom prst="rect">
            <a:avLst/>
          </a:prstGeom>
        </p:spPr>
      </p:pic>
      <p:sp>
        <p:nvSpPr>
          <p:cNvPr id="2" name="Rectángulo 1"/>
          <p:cNvSpPr/>
          <p:nvPr/>
        </p:nvSpPr>
        <p:spPr>
          <a:xfrm>
            <a:off x="1362269" y="2061214"/>
            <a:ext cx="5309118" cy="2800767"/>
          </a:xfrm>
          <a:prstGeom prst="rect">
            <a:avLst/>
          </a:prstGeom>
        </p:spPr>
        <p:txBody>
          <a:bodyPr wrap="square">
            <a:spAutoFit/>
          </a:bodyPr>
          <a:lstStyle/>
          <a:p>
            <a:pPr algn="just"/>
            <a:r>
              <a:rPr lang="es-CO" sz="1600" dirty="0">
                <a:solidFill>
                  <a:srgbClr val="000000"/>
                </a:solidFill>
                <a:latin typeface="Century Gothic" panose="020B0502020202020204" pitchFamily="34" charset="0"/>
              </a:rPr>
              <a:t>El objetivo del desarrollo sostenible, es definir proyectos viables y reconciliar los aspectos económico, social y ambiental de las actividades humanas. </a:t>
            </a:r>
          </a:p>
          <a:p>
            <a:pPr algn="just"/>
            <a:endParaRPr lang="es-CO" sz="1600" dirty="0">
              <a:solidFill>
                <a:srgbClr val="000000"/>
              </a:solidFill>
              <a:latin typeface="Century Gothic" panose="020B0502020202020204" pitchFamily="34" charset="0"/>
            </a:endParaRPr>
          </a:p>
          <a:p>
            <a:pPr algn="just"/>
            <a:r>
              <a:rPr lang="es-CO" sz="1600" dirty="0">
                <a:solidFill>
                  <a:srgbClr val="000000"/>
                </a:solidFill>
                <a:latin typeface="Century Gothic" panose="020B0502020202020204" pitchFamily="34" charset="0"/>
              </a:rPr>
              <a:t>Ante toda la realidad ambiental que está viviendo nuestra madre tierra, vale la pena preguntarse: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¿los peligros y riesgos que identifico en la organización pueden también ser fuente de impactos negativos al ambiente? </a:t>
            </a:r>
            <a:r>
              <a:rPr lang="es-CO" sz="1600" dirty="0">
                <a:solidFill>
                  <a:srgbClr val="000000"/>
                </a:solidFill>
                <a:latin typeface="Century Gothic" panose="020B0502020202020204" pitchFamily="34" charset="0"/>
              </a:rPr>
              <a:t>Muy seguramente la respuesta será: Algunos peligros afectan el planeta. </a:t>
            </a:r>
            <a:endParaRPr lang="es-CO" sz="1600" dirty="0">
              <a:latin typeface="Century Gothic" panose="020B0502020202020204" pitchFamily="34" charset="0"/>
            </a:endParaRPr>
          </a:p>
        </p:txBody>
      </p:sp>
      <p:sp>
        <p:nvSpPr>
          <p:cNvPr id="6" name="Título 5"/>
          <p:cNvSpPr>
            <a:spLocks noGrp="1"/>
          </p:cNvSpPr>
          <p:nvPr>
            <p:ph type="title"/>
          </p:nvPr>
        </p:nvSpPr>
        <p:spPr>
          <a:xfrm>
            <a:off x="1037230" y="580356"/>
            <a:ext cx="7246961"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es-CO" sz="1800" dirty="0">
              <a:effectLst>
                <a:outerShdw blurRad="38100" dist="38100" dir="2700000" algn="tl">
                  <a:srgbClr val="000000">
                    <a:alpha val="43137"/>
                  </a:srgbClr>
                </a:outerShdw>
              </a:effectLst>
              <a:latin typeface="Century Gothic" panose="020B0502020202020204" pitchFamily="34" charset="0"/>
            </a:endParaRPr>
          </a:p>
          <a:p>
            <a:pPr algn="ctr"/>
            <a:r>
              <a:rPr lang="es-CO" sz="1800" dirty="0">
                <a:latin typeface="Century Gothic" panose="020B0502020202020204" pitchFamily="34" charset="0"/>
              </a:rPr>
              <a:t>¿Al identificar peligros y riesgos contribuyo a generar desarrollo sostenible? </a:t>
            </a:r>
          </a:p>
          <a:p>
            <a:pPr algn="ctr"/>
            <a:endParaRPr lang="es-CO" sz="1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9358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2978" y="1020166"/>
            <a:ext cx="4086809"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400" dirty="0">
                <a:solidFill>
                  <a:srgbClr val="000000"/>
                </a:solidFill>
                <a:latin typeface="Century Gothic" panose="020B0502020202020204" pitchFamily="34" charset="0"/>
              </a:rPr>
              <a:t>El identificar peligros y riesgos deberá extenderse también a la identificación de aquellos aspectos de la organización que pueden generar impactos negativos en el ambiente. </a:t>
            </a:r>
          </a:p>
        </p:txBody>
      </p:sp>
      <p:sp>
        <p:nvSpPr>
          <p:cNvPr id="3" name="Rectángulo 2"/>
          <p:cNvSpPr/>
          <p:nvPr/>
        </p:nvSpPr>
        <p:spPr>
          <a:xfrm>
            <a:off x="4385387" y="1980437"/>
            <a:ext cx="3545633"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400" dirty="0">
                <a:solidFill>
                  <a:srgbClr val="000000"/>
                </a:solidFill>
                <a:latin typeface="Century Gothic" panose="020B0502020202020204" pitchFamily="34" charset="0"/>
              </a:rPr>
              <a:t>Al trabajar de manera conjunta la seguridad y salud en el trabajo, con la gestión del ambiente, se aporta a la conservación de la especie, a la protección de nuestra madre tierra y a la conservación del planeta. </a:t>
            </a:r>
            <a:endParaRPr lang="es-CO" sz="1400" dirty="0">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1770775" y="3744228"/>
            <a:ext cx="5229225" cy="2162175"/>
          </a:xfrm>
          <a:prstGeom prst="rect">
            <a:avLst/>
          </a:prstGeom>
        </p:spPr>
      </p:pic>
    </p:spTree>
    <p:extLst>
      <p:ext uri="{BB962C8B-B14F-4D97-AF65-F5344CB8AC3E}">
        <p14:creationId xmlns:p14="http://schemas.microsoft.com/office/powerpoint/2010/main" val="422142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9859" y="948651"/>
            <a:ext cx="5190845" cy="584775"/>
          </a:xfrm>
          <a:prstGeom prst="rect">
            <a:avLst/>
          </a:prstGeom>
        </p:spPr>
        <p:txBody>
          <a:bodyPr wrap="none">
            <a:spAutoFit/>
          </a:bodyPr>
          <a:lstStyle/>
          <a:p>
            <a:pPr lvl="0" defTabSz="914400" eaLnBrk="0" fontAlgn="base" hangingPunct="0">
              <a:spcBef>
                <a:spcPct val="0"/>
              </a:spcBef>
              <a:spcAft>
                <a:spcPct val="0"/>
              </a:spcAft>
            </a:pPr>
            <a:r>
              <a:rPr lang="es-CO" sz="3200" dirty="0">
                <a:ln w="0"/>
                <a:effectLst>
                  <a:outerShdw blurRad="38100" dist="19050" dir="2700000" algn="tl" rotWithShape="0">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Objetivos de aprendizaje</a:t>
            </a:r>
            <a:endParaRPr lang="es-CO" sz="3200" dirty="0">
              <a:ln w="0"/>
              <a:effectLst>
                <a:outerShdw blurRad="38100" dist="19050" dir="2700000" algn="tl" rotWithShape="0">
                  <a:schemeClr val="dk1">
                    <a:alpha val="40000"/>
                  </a:schemeClr>
                </a:outerShdw>
              </a:effectLst>
              <a:latin typeface="Century Gothic" panose="020B0502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802" y="2918055"/>
            <a:ext cx="889204" cy="901554"/>
          </a:xfrm>
          <a:prstGeom prst="rect">
            <a:avLst/>
          </a:prstGeom>
        </p:spPr>
      </p:pic>
      <p:cxnSp>
        <p:nvCxnSpPr>
          <p:cNvPr id="6" name="Conector recto 5"/>
          <p:cNvCxnSpPr/>
          <p:nvPr/>
        </p:nvCxnSpPr>
        <p:spPr>
          <a:xfrm>
            <a:off x="1575404" y="4139661"/>
            <a:ext cx="6465259"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Rectángulo 4"/>
          <p:cNvSpPr/>
          <p:nvPr/>
        </p:nvSpPr>
        <p:spPr>
          <a:xfrm>
            <a:off x="2286000" y="2553224"/>
            <a:ext cx="5831632" cy="1631216"/>
          </a:xfrm>
          <a:prstGeom prst="rect">
            <a:avLst/>
          </a:prstGeom>
        </p:spPr>
        <p:txBody>
          <a:bodyPr wrap="square">
            <a:spAutoFit/>
          </a:bodyPr>
          <a:lstStyle/>
          <a:p>
            <a:pPr algn="just"/>
            <a:r>
              <a:rPr lang="es-CO" sz="2000" dirty="0">
                <a:solidFill>
                  <a:srgbClr val="000000"/>
                </a:solidFill>
                <a:latin typeface="Century Gothic" panose="020B0502020202020204" pitchFamily="34" charset="0"/>
              </a:rPr>
              <a:t>Suministrar a los participantes, herramientas para la identificación de peligros, evaluación y valoración de riesgos, para que sirvan de insumo en el desarrollo del sistema de gestión en seguridad y salud en el trabajo.</a:t>
            </a:r>
            <a:endParaRPr lang="es-CO" sz="2000" dirty="0">
              <a:latin typeface="Century Gothic" panose="020B0502020202020204" pitchFamily="34" charset="0"/>
            </a:endParaRPr>
          </a:p>
        </p:txBody>
      </p:sp>
    </p:spTree>
    <p:extLst>
      <p:ext uri="{BB962C8B-B14F-4D97-AF65-F5344CB8AC3E}">
        <p14:creationId xmlns:p14="http://schemas.microsoft.com/office/powerpoint/2010/main" val="7425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3220720" y="1452880"/>
            <a:ext cx="2661920" cy="2255520"/>
          </a:xfrm>
          <a:prstGeom prst="ellipse">
            <a:avLst/>
          </a:prstGeom>
          <a:ln w="76200"/>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dirty="0">
                <a:latin typeface="Century Gothic" panose="020B0502020202020204" pitchFamily="34" charset="0"/>
              </a:rPr>
              <a:t>Empresa ubicada en zona de violencia </a:t>
            </a:r>
          </a:p>
        </p:txBody>
      </p:sp>
      <p:sp>
        <p:nvSpPr>
          <p:cNvPr id="4" name="Elipse 3"/>
          <p:cNvSpPr/>
          <p:nvPr/>
        </p:nvSpPr>
        <p:spPr>
          <a:xfrm>
            <a:off x="4329999" y="3108960"/>
            <a:ext cx="2794000" cy="2529840"/>
          </a:xfrm>
          <a:prstGeom prst="ellipse">
            <a:avLst/>
          </a:prstGeom>
          <a:ln w="76200"/>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dirty="0">
                <a:latin typeface="Century Gothic" panose="020B0502020202020204" pitchFamily="34" charset="0"/>
              </a:rPr>
              <a:t>Contaminación ambiental </a:t>
            </a:r>
          </a:p>
        </p:txBody>
      </p:sp>
      <p:sp>
        <p:nvSpPr>
          <p:cNvPr id="3" name="Elipse 2"/>
          <p:cNvSpPr/>
          <p:nvPr/>
        </p:nvSpPr>
        <p:spPr>
          <a:xfrm>
            <a:off x="2295491" y="3129280"/>
            <a:ext cx="2667000" cy="2529840"/>
          </a:xfrm>
          <a:prstGeom prst="ellipse">
            <a:avLst/>
          </a:prstGeom>
          <a:ln w="76200"/>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dirty="0">
                <a:latin typeface="Century Gothic" panose="020B0502020202020204" pitchFamily="34" charset="0"/>
              </a:rPr>
              <a:t>Pérdida de tiempo por reinicio de labores después de un accidente </a:t>
            </a:r>
          </a:p>
        </p:txBody>
      </p:sp>
      <p:sp>
        <p:nvSpPr>
          <p:cNvPr id="5" name="Rectángulo 4"/>
          <p:cNvSpPr/>
          <p:nvPr/>
        </p:nvSpPr>
        <p:spPr>
          <a:xfrm>
            <a:off x="922999" y="4224923"/>
            <a:ext cx="1372492" cy="338554"/>
          </a:xfrm>
          <a:prstGeom prst="rect">
            <a:avLst/>
          </a:prstGeom>
        </p:spPr>
        <p:txBody>
          <a:bodyPr wrap="none">
            <a:spAutoFit/>
          </a:bodyPr>
          <a:lstStyle/>
          <a:p>
            <a:r>
              <a:rPr lang="es-CO" sz="1600" b="1" dirty="0">
                <a:solidFill>
                  <a:srgbClr val="00B0F0"/>
                </a:solidFill>
                <a:latin typeface="Century Gothic" panose="020B0502020202020204" pitchFamily="34" charset="0"/>
              </a:rPr>
              <a:t>Económico </a:t>
            </a:r>
            <a:endParaRPr lang="es-CO" sz="1600" dirty="0">
              <a:solidFill>
                <a:srgbClr val="00B0F0"/>
              </a:solidFill>
              <a:latin typeface="Century Gothic" panose="020B0502020202020204" pitchFamily="34" charset="0"/>
            </a:endParaRPr>
          </a:p>
        </p:txBody>
      </p:sp>
      <p:sp>
        <p:nvSpPr>
          <p:cNvPr id="6" name="Rectángulo 5"/>
          <p:cNvSpPr/>
          <p:nvPr/>
        </p:nvSpPr>
        <p:spPr>
          <a:xfrm>
            <a:off x="4107770" y="908580"/>
            <a:ext cx="854721" cy="369332"/>
          </a:xfrm>
          <a:prstGeom prst="rect">
            <a:avLst/>
          </a:prstGeom>
        </p:spPr>
        <p:txBody>
          <a:bodyPr wrap="none">
            <a:spAutoFit/>
          </a:bodyPr>
          <a:lstStyle/>
          <a:p>
            <a:r>
              <a:rPr lang="es-CO" sz="1600" b="1" dirty="0">
                <a:solidFill>
                  <a:srgbClr val="C00000"/>
                </a:solidFill>
                <a:latin typeface="Century Gothic" panose="020B0502020202020204" pitchFamily="34" charset="0"/>
              </a:rPr>
              <a:t>Social</a:t>
            </a:r>
            <a:r>
              <a:rPr lang="es-CO" b="1" dirty="0">
                <a:solidFill>
                  <a:srgbClr val="000000"/>
                </a:solidFill>
                <a:latin typeface="DIN"/>
              </a:rPr>
              <a:t> </a:t>
            </a:r>
            <a:endParaRPr lang="es-CO" dirty="0">
              <a:solidFill>
                <a:srgbClr val="000000"/>
              </a:solidFill>
              <a:latin typeface="DIN"/>
            </a:endParaRPr>
          </a:p>
        </p:txBody>
      </p:sp>
      <p:sp>
        <p:nvSpPr>
          <p:cNvPr id="7" name="Rectángulo 6"/>
          <p:cNvSpPr/>
          <p:nvPr/>
        </p:nvSpPr>
        <p:spPr>
          <a:xfrm>
            <a:off x="7169496" y="4101366"/>
            <a:ext cx="1217000" cy="338554"/>
          </a:xfrm>
          <a:prstGeom prst="rect">
            <a:avLst/>
          </a:prstGeom>
        </p:spPr>
        <p:txBody>
          <a:bodyPr wrap="none">
            <a:spAutoFit/>
          </a:bodyPr>
          <a:lstStyle/>
          <a:p>
            <a:r>
              <a:rPr lang="es-CO" sz="1600" b="1" dirty="0">
                <a:solidFill>
                  <a:srgbClr val="00B050"/>
                </a:solidFill>
                <a:latin typeface="Century Gothic" panose="020B0502020202020204" pitchFamily="34" charset="0"/>
              </a:rPr>
              <a:t>Ambiental</a:t>
            </a:r>
            <a:endParaRPr lang="es-CO" sz="16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174192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857702" y="1139501"/>
            <a:ext cx="3384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2800" u="none" strike="noStrike" cap="none" normalizeH="0" baseline="0" dirty="0">
                <a:ln>
                  <a:noFill/>
                </a:ln>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CONCLUSIONES</a:t>
            </a:r>
            <a:endParaRPr kumimoji="0" lang="es-CO" sz="2800" u="none" strike="noStrike" cap="none" normalizeH="0" baseline="0" dirty="0">
              <a:ln>
                <a:noFill/>
              </a:ln>
              <a:effectLst>
                <a:outerShdw blurRad="38100" dist="38100" dir="2700000" algn="tl">
                  <a:srgbClr val="000000">
                    <a:alpha val="43137"/>
                  </a:srgbClr>
                </a:outerShdw>
              </a:effectLst>
              <a:latin typeface="Century Gothic" panose="020B0502020202020204" pitchFamily="34" charset="0"/>
            </a:endParaRPr>
          </a:p>
        </p:txBody>
      </p:sp>
      <p:pic>
        <p:nvPicPr>
          <p:cNvPr id="4098" name="Picture 2" descr="http://st-listas.20minutos.es/images/2012-11/348605/3799726_640px.jpg?135652499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07" b="93435" l="10000" r="95313">
                        <a14:foregroundMark x1="48125" y1="17702" x2="48125" y2="17702"/>
                        <a14:foregroundMark x1="73438" y1="18757" x2="73438" y2="18757"/>
                        <a14:foregroundMark x1="64063" y1="12778" x2="64063" y2="12778"/>
                        <a14:foregroundMark x1="56719" y1="11723" x2="56719" y2="11723"/>
                        <a14:foregroundMark x1="58281" y1="9027" x2="58281" y2="9027"/>
                        <a14:foregroundMark x1="65469" y1="7972" x2="65469" y2="7972"/>
                        <a14:foregroundMark x1="54688" y1="32943" x2="54688" y2="32943"/>
                        <a14:foregroundMark x1="54688" y1="63423" x2="54688" y2="63423"/>
                        <a14:foregroundMark x1="51719" y1="50410" x2="51719" y2="50410"/>
                        <a14:foregroundMark x1="53125" y1="45487" x2="53125" y2="45487"/>
                        <a14:foregroundMark x1="68438" y1="53693" x2="68438" y2="53693"/>
                        <a14:foregroundMark x1="73438" y1="47128" x2="73438" y2="47128"/>
                        <a14:foregroundMark x1="70625" y1="53693" x2="70625" y2="53693"/>
                        <a14:foregroundMark x1="53906" y1="54162" x2="53906" y2="54162"/>
                        <a14:foregroundMark x1="33594" y1="28605" x2="33594" y2="28605"/>
                        <a14:foregroundMark x1="37188" y1="25322" x2="37188" y2="25322"/>
                        <a14:foregroundMark x1="38594" y1="24267" x2="38594" y2="24267"/>
                        <a14:foregroundMark x1="40781" y1="29191" x2="40781" y2="29191"/>
                        <a14:foregroundMark x1="27813" y1="26964" x2="27813" y2="26964"/>
                        <a14:foregroundMark x1="46563" y1="47714" x2="46563" y2="47714"/>
                        <a14:foregroundMark x1="49531" y1="80891" x2="49531" y2="80891"/>
                        <a14:foregroundMark x1="69063" y1="80891" x2="69063" y2="80891"/>
                        <a14:foregroundMark x1="75000" y1="77022" x2="75000" y2="77022"/>
                        <a14:foregroundMark x1="40156" y1="78195" x2="40156" y2="78195"/>
                        <a14:foregroundMark x1="71250" y1="88511" x2="71250" y2="88511"/>
                      </a14:backgroundRemoval>
                    </a14:imgEffect>
                  </a14:imgLayer>
                </a14:imgProps>
              </a:ext>
              <a:ext uri="{28A0092B-C50C-407E-A947-70E740481C1C}">
                <a14:useLocalDpi xmlns:a14="http://schemas.microsoft.com/office/drawing/2010/main" val="0"/>
              </a:ext>
            </a:extLst>
          </a:blip>
          <a:srcRect/>
          <a:stretch>
            <a:fillRect/>
          </a:stretch>
        </p:blipFill>
        <p:spPr bwMode="auto">
          <a:xfrm>
            <a:off x="5462922" y="2191914"/>
            <a:ext cx="2571710" cy="3427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34278" y="2244035"/>
            <a:ext cx="4572000" cy="2246769"/>
          </a:xfrm>
          <a:prstGeom prst="rect">
            <a:avLst/>
          </a:prstGeom>
        </p:spPr>
        <p:txBody>
          <a:bodyPr>
            <a:spAutoFit/>
          </a:bodyPr>
          <a:lstStyle/>
          <a:p>
            <a:pPr algn="just"/>
            <a:r>
              <a:rPr lang="es-CO" sz="1400" dirty="0">
                <a:latin typeface="Century Gothic" panose="020B0502020202020204" pitchFamily="34" charset="0"/>
              </a:rPr>
              <a:t>Al igual que es importante </a:t>
            </a:r>
            <a:r>
              <a:rPr lang="es-CO" sz="1400" dirty="0">
                <a:effectLst>
                  <a:outerShdw blurRad="38100" dist="38100" dir="2700000" algn="tl">
                    <a:srgbClr val="000000">
                      <a:alpha val="43137"/>
                    </a:srgbClr>
                  </a:outerShdw>
                </a:effectLst>
                <a:latin typeface="Century Gothic" panose="020B0502020202020204" pitchFamily="34" charset="0"/>
              </a:rPr>
              <a:t>identificar peligros y riesgos, será importante establecer cuales, ya sean internos o externos,</a:t>
            </a:r>
            <a:r>
              <a:rPr lang="es-CO" sz="1400" dirty="0">
                <a:latin typeface="Century Gothic" panose="020B0502020202020204" pitchFamily="34" charset="0"/>
              </a:rPr>
              <a:t> causan efectos adversos para impidan un desarrollo social, ambiental y económicamente sostenible, en aras de desarrollar acciones que los minimicen y de ésta manera </a:t>
            </a:r>
            <a:r>
              <a:rPr lang="es-CO" sz="1400" dirty="0">
                <a:effectLst>
                  <a:outerShdw blurRad="38100" dist="38100" dir="2700000" algn="tl">
                    <a:srgbClr val="000000">
                      <a:alpha val="43137"/>
                    </a:srgbClr>
                  </a:outerShdw>
                </a:effectLst>
                <a:latin typeface="Century Gothic" panose="020B0502020202020204" pitchFamily="34" charset="0"/>
              </a:rPr>
              <a:t>contribuir con el cuidado del planeta, que no es otra cosa que el cuidado de la misma especie humana </a:t>
            </a:r>
            <a:r>
              <a:rPr lang="es-CO" sz="1400" dirty="0">
                <a:latin typeface="Century Gothic" panose="020B0502020202020204" pitchFamily="34" charset="0"/>
              </a:rPr>
              <a:t>en aras de generar entornos saludables. </a:t>
            </a:r>
          </a:p>
        </p:txBody>
      </p:sp>
    </p:spTree>
    <p:extLst>
      <p:ext uri="{BB962C8B-B14F-4D97-AF65-F5344CB8AC3E}">
        <p14:creationId xmlns:p14="http://schemas.microsoft.com/office/powerpoint/2010/main" val="135601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37248" y="972341"/>
            <a:ext cx="8229600" cy="529057"/>
          </a:xfrm>
        </p:spPr>
        <p:txBody>
          <a:bodyPr/>
          <a:lstStyle/>
          <a:p>
            <a:r>
              <a:rPr lang="es-CO" sz="2800" dirty="0">
                <a:solidFill>
                  <a:schemeClr val="tx1"/>
                </a:solidFill>
                <a:effectLst>
                  <a:outerShdw blurRad="38100" dist="38100" dir="2700000" algn="tl">
                    <a:srgbClr val="000000">
                      <a:alpha val="43137"/>
                    </a:srgbClr>
                  </a:outerShdw>
                </a:effectLst>
                <a:latin typeface="Century Gothic" panose="020B0502020202020204" pitchFamily="34" charset="0"/>
              </a:rPr>
              <a:t>Mapa mental</a:t>
            </a:r>
          </a:p>
        </p:txBody>
      </p:sp>
      <p:pic>
        <p:nvPicPr>
          <p:cNvPr id="3" name="Imagen 2"/>
          <p:cNvPicPr>
            <a:picLocks noChangeAspect="1"/>
          </p:cNvPicPr>
          <p:nvPr/>
        </p:nvPicPr>
        <p:blipFill>
          <a:blip r:embed="rId2"/>
          <a:stretch>
            <a:fillRect/>
          </a:stretch>
        </p:blipFill>
        <p:spPr>
          <a:xfrm>
            <a:off x="1317625" y="1795462"/>
            <a:ext cx="6915150" cy="3267075"/>
          </a:xfrm>
          <a:prstGeom prst="rect">
            <a:avLst/>
          </a:prstGeom>
        </p:spPr>
      </p:pic>
    </p:spTree>
    <p:extLst>
      <p:ext uri="{BB962C8B-B14F-4D97-AF65-F5344CB8AC3E}">
        <p14:creationId xmlns:p14="http://schemas.microsoft.com/office/powerpoint/2010/main" val="116892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ci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35" y="152400"/>
            <a:ext cx="8851392" cy="6534912"/>
          </a:xfrm>
          <a:prstGeom prst="rect">
            <a:avLst/>
          </a:prstGeom>
        </p:spPr>
      </p:pic>
    </p:spTree>
    <p:extLst>
      <p:ext uri="{BB962C8B-B14F-4D97-AF65-F5344CB8AC3E}">
        <p14:creationId xmlns:p14="http://schemas.microsoft.com/office/powerpoint/2010/main" val="3004533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367706" y="2604390"/>
            <a:ext cx="6725324" cy="2703618"/>
            <a:chOff x="1331649" y="2921628"/>
            <a:chExt cx="6725324" cy="2703618"/>
          </a:xfrm>
        </p:grpSpPr>
        <p:pic>
          <p:nvPicPr>
            <p:cNvPr id="4" name="Imagen 3"/>
            <p:cNvPicPr>
              <a:picLocks noChangeAspect="1"/>
            </p:cNvPicPr>
            <p:nvPr/>
          </p:nvPicPr>
          <p:blipFill>
            <a:blip r:embed="rId2"/>
            <a:stretch>
              <a:fillRect/>
            </a:stretch>
          </p:blipFill>
          <p:spPr>
            <a:xfrm flipV="1">
              <a:off x="1331649" y="2921628"/>
              <a:ext cx="561905" cy="2687217"/>
            </a:xfrm>
            <a:prstGeom prst="rect">
              <a:avLst/>
            </a:prstGeom>
          </p:spPr>
        </p:pic>
        <p:pic>
          <p:nvPicPr>
            <p:cNvPr id="5" name="Imagen 4"/>
            <p:cNvPicPr>
              <a:picLocks noChangeAspect="1"/>
            </p:cNvPicPr>
            <p:nvPr/>
          </p:nvPicPr>
          <p:blipFill>
            <a:blip r:embed="rId2"/>
            <a:stretch>
              <a:fillRect/>
            </a:stretch>
          </p:blipFill>
          <p:spPr>
            <a:xfrm rot="10800000" flipV="1">
              <a:off x="7418354" y="2921630"/>
              <a:ext cx="638619" cy="2703616"/>
            </a:xfrm>
            <a:prstGeom prst="rect">
              <a:avLst/>
            </a:prstGeom>
          </p:spPr>
        </p:pic>
      </p:grpSp>
      <p:sp>
        <p:nvSpPr>
          <p:cNvPr id="2" name="Rectángulo 1"/>
          <p:cNvSpPr/>
          <p:nvPr/>
        </p:nvSpPr>
        <p:spPr>
          <a:xfrm>
            <a:off x="1929611" y="2725093"/>
            <a:ext cx="5524799" cy="3046988"/>
          </a:xfrm>
          <a:prstGeom prst="rect">
            <a:avLst/>
          </a:prstGeom>
        </p:spPr>
        <p:txBody>
          <a:bodyPr wrap="square">
            <a:spAutoFit/>
          </a:bodyPr>
          <a:lstStyle/>
          <a:p>
            <a:pPr algn="just"/>
            <a:r>
              <a:rPr lang="es-CO" sz="1600" dirty="0">
                <a:solidFill>
                  <a:srgbClr val="000000"/>
                </a:solidFill>
                <a:latin typeface="Century Gothic" panose="020B0502020202020204" pitchFamily="34" charset="0"/>
              </a:rPr>
              <a:t>A partir del reconocimiento de que cada uno está expuesto en el día a día a peligros que pueden afectar su salud y la de los demás, se hace necesario a</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vanzar en la comprensión de técnicas de seguridad que permitan identificar de manera objetiva los peligros y riesgos existentes </a:t>
            </a:r>
            <a:r>
              <a:rPr lang="es-CO" sz="1600" dirty="0">
                <a:solidFill>
                  <a:srgbClr val="000000"/>
                </a:solidFill>
                <a:latin typeface="Century Gothic" panose="020B0502020202020204" pitchFamily="34" charset="0"/>
              </a:rPr>
              <a:t>en el trabajo. En éste sentido será importante presentar y comprender: </a:t>
            </a:r>
          </a:p>
          <a:p>
            <a:pPr algn="just"/>
            <a:endParaRPr lang="es-CO" sz="1600" dirty="0">
              <a:solidFill>
                <a:srgbClr val="000000"/>
              </a:solidFill>
              <a:latin typeface="Century Gothic" panose="020B0502020202020204" pitchFamily="34" charset="0"/>
            </a:endParaRPr>
          </a:p>
          <a:p>
            <a:pPr marL="285750" indent="-285750" algn="just">
              <a:buClr>
                <a:srgbClr val="00B050"/>
              </a:buClr>
              <a:buFont typeface="Wingdings" panose="05000000000000000000" pitchFamily="2" charset="2"/>
              <a:buChar char="v"/>
            </a:pPr>
            <a:r>
              <a:rPr lang="es-CO" sz="1600" dirty="0">
                <a:solidFill>
                  <a:srgbClr val="000000"/>
                </a:solidFill>
                <a:latin typeface="Century Gothic" panose="020B0502020202020204" pitchFamily="34" charset="0"/>
              </a:rPr>
              <a:t>Requisitos legales en Colombia para la identificación de peligros y riesgos </a:t>
            </a:r>
          </a:p>
          <a:p>
            <a:pPr marL="285750" indent="-285750" algn="just">
              <a:buClr>
                <a:srgbClr val="00B050"/>
              </a:buClr>
              <a:buFont typeface="Wingdings" panose="05000000000000000000" pitchFamily="2" charset="2"/>
              <a:buChar char="v"/>
            </a:pPr>
            <a:r>
              <a:rPr lang="es-CO" sz="1600" dirty="0">
                <a:solidFill>
                  <a:srgbClr val="000000"/>
                </a:solidFill>
                <a:latin typeface="Century Gothic" panose="020B0502020202020204" pitchFamily="34" charset="0"/>
              </a:rPr>
              <a:t>Método para la identificación de peligros, evaluación y valoración de riesgos </a:t>
            </a:r>
            <a:endParaRPr lang="es-CO" sz="1600" dirty="0">
              <a:latin typeface="Century Gothic" panose="020B0502020202020204" pitchFamily="34" charset="0"/>
            </a:endParaRPr>
          </a:p>
        </p:txBody>
      </p:sp>
      <p:pic>
        <p:nvPicPr>
          <p:cNvPr id="6" name="Imagen 5"/>
          <p:cNvPicPr>
            <a:picLocks noChangeAspect="1"/>
          </p:cNvPicPr>
          <p:nvPr/>
        </p:nvPicPr>
        <p:blipFill>
          <a:blip r:embed="rId3"/>
          <a:stretch>
            <a:fillRect/>
          </a:stretch>
        </p:blipFill>
        <p:spPr>
          <a:xfrm>
            <a:off x="1463898" y="1210720"/>
            <a:ext cx="6456224" cy="1272968"/>
          </a:xfrm>
          <a:prstGeom prst="rect">
            <a:avLst/>
          </a:prstGeom>
        </p:spPr>
      </p:pic>
    </p:spTree>
    <p:extLst>
      <p:ext uri="{BB962C8B-B14F-4D97-AF65-F5344CB8AC3E}">
        <p14:creationId xmlns:p14="http://schemas.microsoft.com/office/powerpoint/2010/main" val="29943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38334" y="2442742"/>
            <a:ext cx="6979299" cy="830997"/>
          </a:xfrm>
          <a:prstGeom prst="rect">
            <a:avLst/>
          </a:prstGeom>
        </p:spPr>
        <p:txBody>
          <a:bodyPr wrap="square">
            <a:spAutoFit/>
          </a:bodyPr>
          <a:lstStyle/>
          <a:p>
            <a:pPr algn="just"/>
            <a:r>
              <a:rPr lang="es-CO" sz="1600" dirty="0">
                <a:solidFill>
                  <a:srgbClr val="000000"/>
                </a:solidFill>
                <a:latin typeface="Century Gothic" panose="020B0502020202020204" pitchFamily="34" charset="0"/>
              </a:rPr>
              <a:t>El Decreto 1072 de 2015, exige que todos los empleadores o contratantes ubicados en el territorio colombiano, implementen un sistema de gestión en seguridad y salud en el trabajo</a:t>
            </a:r>
            <a:r>
              <a:rPr lang="es-CO" sz="1600" dirty="0">
                <a:solidFill>
                  <a:srgbClr val="000000"/>
                </a:solidFill>
                <a:latin typeface="DIN-Light"/>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20" y="3931192"/>
            <a:ext cx="2292879" cy="1910733"/>
          </a:xfrm>
          <a:prstGeom prst="rect">
            <a:avLst/>
          </a:prstGeom>
        </p:spPr>
      </p:pic>
      <p:sp>
        <p:nvSpPr>
          <p:cNvPr id="4" name="Rectángulo 3"/>
          <p:cNvSpPr/>
          <p:nvPr/>
        </p:nvSpPr>
        <p:spPr>
          <a:xfrm>
            <a:off x="1138334" y="1033325"/>
            <a:ext cx="7296539" cy="1200329"/>
          </a:xfrm>
          <a:prstGeom prst="rect">
            <a:avLst/>
          </a:prstGeom>
        </p:spPr>
        <p:txBody>
          <a:bodyPr wrap="square">
            <a:spAutoFit/>
          </a:bodyPr>
          <a:lstStyle/>
          <a:p>
            <a:pPr algn="ctr"/>
            <a:r>
              <a:rPr lang="es-CO" sz="2400" b="1" dirty="0">
                <a:latin typeface="Century Gothic" panose="020B0502020202020204" pitchFamily="34" charset="0"/>
              </a:rPr>
              <a:t>Requisitos legales en Colombia para la identificación de peligros, evaluación y valoración de riesgos</a:t>
            </a:r>
            <a:endParaRPr lang="es-CO" sz="2400" dirty="0"/>
          </a:p>
        </p:txBody>
      </p:sp>
      <p:sp>
        <p:nvSpPr>
          <p:cNvPr id="7" name="Rectángulo 6"/>
          <p:cNvSpPr/>
          <p:nvPr/>
        </p:nvSpPr>
        <p:spPr>
          <a:xfrm>
            <a:off x="1259632" y="3403812"/>
            <a:ext cx="6736702" cy="584775"/>
          </a:xfrm>
          <a:prstGeom prst="rect">
            <a:avLst/>
          </a:prstGeom>
        </p:spPr>
        <p:txBody>
          <a:bodyPr wrap="square">
            <a:spAutoFit/>
          </a:bodyPr>
          <a:lstStyle/>
          <a:p>
            <a:pPr algn="just"/>
            <a:r>
              <a:rPr lang="es-CO" sz="1600" dirty="0">
                <a:latin typeface="Century Gothic" panose="020B0502020202020204" pitchFamily="34" charset="0"/>
              </a:rPr>
              <a:t>establece de manera específica en su Artículo 2.2.4.6.15 lo </a:t>
            </a:r>
            <a:r>
              <a:rPr lang="es-CO" sz="1600" dirty="0">
                <a:latin typeface="Century Gothic" panose="020B0502020202020204" pitchFamily="34" charset="0"/>
                <a:hlinkClick r:id="rId3" action="ppaction://hlinksldjump"/>
              </a:rPr>
              <a:t>siguiente: </a:t>
            </a:r>
            <a:endParaRPr lang="es-CO" sz="1600" dirty="0">
              <a:latin typeface="Century Gothic" panose="020B0502020202020204" pitchFamily="34" charset="0"/>
            </a:endParaRPr>
          </a:p>
        </p:txBody>
      </p:sp>
    </p:spTree>
    <p:extLst>
      <p:ext uri="{BB962C8B-B14F-4D97-AF65-F5344CB8AC3E}">
        <p14:creationId xmlns:p14="http://schemas.microsoft.com/office/powerpoint/2010/main" val="49253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27584" y="2505671"/>
            <a:ext cx="4572000" cy="3293209"/>
          </a:xfrm>
          <a:prstGeom prst="rect">
            <a:avLst/>
          </a:prstGeom>
        </p:spPr>
        <p:txBody>
          <a:bodyPr>
            <a:spAutoFit/>
          </a:bodyPr>
          <a:lstStyle/>
          <a:p>
            <a:pPr algn="just"/>
            <a:r>
              <a:rPr lang="es-CO" sz="1600" dirty="0">
                <a:solidFill>
                  <a:srgbClr val="000000"/>
                </a:solidFill>
                <a:latin typeface="Century Gothic" panose="020B0502020202020204" pitchFamily="34" charset="0"/>
              </a:rPr>
              <a:t>El empleador o contratante debe aplicar una metodología que sea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sistemática,</a:t>
            </a:r>
            <a:r>
              <a:rPr lang="es-CO" sz="1600" dirty="0">
                <a:solidFill>
                  <a:srgbClr val="000000"/>
                </a:solidFill>
                <a:latin typeface="Century Gothic" panose="020B0502020202020204" pitchFamily="34" charset="0"/>
              </a:rPr>
              <a:t> que tenga alcance sobre todos los procesos y actividades rutinarias y no rutinarias internas o externas,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máquinas y equipos, todos los centros de trabajo y todos los trabajadores independientemente de su forma de contratación y vinculación</a:t>
            </a:r>
            <a:r>
              <a:rPr lang="es-CO" sz="1600" dirty="0">
                <a:solidFill>
                  <a:srgbClr val="000000"/>
                </a:solidFill>
                <a:latin typeface="Century Gothic" panose="020B0502020202020204" pitchFamily="34" charset="0"/>
              </a:rPr>
              <a:t>, que le permita identificar los peligros y evaluar los riesgos en seguridad y salud en el trabajo, con el fin que pueda </a:t>
            </a:r>
            <a:r>
              <a:rPr lang="es-CO" sz="1600" dirty="0">
                <a:solidFill>
                  <a:srgbClr val="000000"/>
                </a:solidFill>
                <a:effectLst>
                  <a:outerShdw blurRad="38100" dist="38100" dir="2700000" algn="tl">
                    <a:srgbClr val="000000">
                      <a:alpha val="43137"/>
                    </a:srgbClr>
                  </a:outerShdw>
                </a:effectLst>
                <a:latin typeface="Century Gothic" panose="020B0502020202020204" pitchFamily="34" charset="0"/>
              </a:rPr>
              <a:t>priorizarlos y establecer los controles necesarios, realizando mediciones ambientales cuando se requiera. </a:t>
            </a:r>
            <a:endParaRPr lang="es-CO" sz="1600" dirty="0">
              <a:effectLst>
                <a:outerShdw blurRad="38100" dist="38100" dir="2700000" algn="tl">
                  <a:srgbClr val="000000">
                    <a:alpha val="43137"/>
                  </a:srgbClr>
                </a:outerShdw>
              </a:effectLst>
              <a:latin typeface="Century Gothic" panose="020B0502020202020204" pitchFamily="34" charset="0"/>
            </a:endParaRPr>
          </a:p>
        </p:txBody>
      </p:sp>
      <p:pic>
        <p:nvPicPr>
          <p:cNvPr id="3" name="Imagen 2"/>
          <p:cNvPicPr>
            <a:picLocks noChangeAspect="1"/>
          </p:cNvPicPr>
          <p:nvPr/>
        </p:nvPicPr>
        <p:blipFill>
          <a:blip r:embed="rId2"/>
          <a:stretch>
            <a:fillRect/>
          </a:stretch>
        </p:blipFill>
        <p:spPr>
          <a:xfrm>
            <a:off x="6275725" y="2646977"/>
            <a:ext cx="2028845" cy="2028845"/>
          </a:xfrm>
          <a:prstGeom prst="rect">
            <a:avLst/>
          </a:prstGeom>
        </p:spPr>
      </p:pic>
      <p:sp>
        <p:nvSpPr>
          <p:cNvPr id="4" name="Rectángulo 3"/>
          <p:cNvSpPr/>
          <p:nvPr/>
        </p:nvSpPr>
        <p:spPr>
          <a:xfrm>
            <a:off x="1150883" y="1678519"/>
            <a:ext cx="7153687" cy="646331"/>
          </a:xfrm>
          <a:prstGeom prst="rect">
            <a:avLst/>
          </a:prstGeom>
        </p:spPr>
        <p:txBody>
          <a:bodyPr wrap="square">
            <a:spAutoFit/>
          </a:bodyPr>
          <a:lstStyle/>
          <a:p>
            <a:pPr algn="ctr"/>
            <a:r>
              <a:rPr lang="es-CO" dirty="0">
                <a:solidFill>
                  <a:srgbClr val="0070C0"/>
                </a:solidFill>
                <a:effectLst>
                  <a:outerShdw blurRad="38100" dist="38100" dir="2700000" algn="tl">
                    <a:srgbClr val="000000">
                      <a:alpha val="43137"/>
                    </a:srgbClr>
                  </a:outerShdw>
                </a:effectLst>
                <a:latin typeface="Century Gothic" panose="020B0502020202020204" pitchFamily="34" charset="0"/>
              </a:rPr>
              <a:t>Identificación de Peligros, Evaluación y Valoración de los Riesgos. </a:t>
            </a:r>
          </a:p>
        </p:txBody>
      </p:sp>
      <p:sp>
        <p:nvSpPr>
          <p:cNvPr id="5" name="Rectángulo 4"/>
          <p:cNvSpPr/>
          <p:nvPr/>
        </p:nvSpPr>
        <p:spPr>
          <a:xfrm>
            <a:off x="1427584" y="1159143"/>
            <a:ext cx="2036135" cy="369332"/>
          </a:xfrm>
          <a:prstGeom prst="rect">
            <a:avLst/>
          </a:prstGeom>
        </p:spPr>
        <p:txBody>
          <a:bodyPr wrap="none">
            <a:spAutoFit/>
          </a:bodyPr>
          <a:lstStyle/>
          <a:p>
            <a:r>
              <a:rPr lang="es-CO" sz="1600" dirty="0">
                <a:solidFill>
                  <a:srgbClr val="0070C0"/>
                </a:solidFill>
                <a:latin typeface="Century Gothic" panose="020B0502020202020204" pitchFamily="34" charset="0"/>
              </a:rPr>
              <a:t>Artículo 2.2.4.6.15</a:t>
            </a:r>
            <a:r>
              <a:rPr lang="es-CO" b="1"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305796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hlinkClick r:id="rId3" action="ppaction://hlinksldjump"/>
          </p:cNvPr>
          <p:cNvSpPr/>
          <p:nvPr/>
        </p:nvSpPr>
        <p:spPr>
          <a:xfrm>
            <a:off x="1361439" y="1756935"/>
            <a:ext cx="2042163" cy="1292282"/>
          </a:xfrm>
          <a:prstGeom prst="roundRect">
            <a:avLst/>
          </a:prstGeom>
          <a:ln w="76200"/>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a:latin typeface="Century Gothic" panose="020B0502020202020204" pitchFamily="34" charset="0"/>
              </a:rPr>
              <a:t>Fase 1</a:t>
            </a:r>
          </a:p>
          <a:p>
            <a:pPr algn="ctr"/>
            <a:r>
              <a:rPr lang="es-CO" dirty="0">
                <a:latin typeface="Century Gothic" panose="020B0502020202020204" pitchFamily="34" charset="0"/>
              </a:rPr>
              <a:t>Identificación de peligro</a:t>
            </a:r>
          </a:p>
        </p:txBody>
      </p:sp>
      <p:sp>
        <p:nvSpPr>
          <p:cNvPr id="3" name="Rectángulo redondeado 2">
            <a:hlinkClick r:id="rId4" action="ppaction://hlinksldjump"/>
          </p:cNvPr>
          <p:cNvSpPr/>
          <p:nvPr/>
        </p:nvSpPr>
        <p:spPr>
          <a:xfrm>
            <a:off x="3688079" y="2961523"/>
            <a:ext cx="1971040" cy="1292283"/>
          </a:xfrm>
          <a:prstGeom prst="roundRect">
            <a:avLst/>
          </a:prstGeom>
          <a:ln w="76200"/>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latin typeface="Century Gothic" panose="020B0502020202020204" pitchFamily="34" charset="0"/>
              </a:rPr>
              <a:t>Fase 2</a:t>
            </a:r>
          </a:p>
          <a:p>
            <a:pPr algn="ctr"/>
            <a:r>
              <a:rPr lang="es-CO" dirty="0">
                <a:latin typeface="Century Gothic" panose="020B0502020202020204" pitchFamily="34" charset="0"/>
              </a:rPr>
              <a:t>Evaluación del riesgo</a:t>
            </a:r>
          </a:p>
        </p:txBody>
      </p:sp>
      <p:sp>
        <p:nvSpPr>
          <p:cNvPr id="4" name="Rectángulo redondeado 3">
            <a:hlinkClick r:id="rId3" action="ppaction://hlinksldjump"/>
          </p:cNvPr>
          <p:cNvSpPr/>
          <p:nvPr/>
        </p:nvSpPr>
        <p:spPr>
          <a:xfrm>
            <a:off x="5943596" y="4042998"/>
            <a:ext cx="1971040" cy="1292283"/>
          </a:xfrm>
          <a:prstGeom prst="roundRect">
            <a:avLst/>
          </a:prstGeom>
          <a:ln w="76200"/>
        </p:spPr>
        <p:style>
          <a:lnRef idx="1">
            <a:schemeClr val="accent6"/>
          </a:lnRef>
          <a:fillRef idx="2">
            <a:schemeClr val="accent6"/>
          </a:fillRef>
          <a:effectRef idx="1">
            <a:schemeClr val="accent6"/>
          </a:effectRef>
          <a:fontRef idx="minor">
            <a:schemeClr val="dk1"/>
          </a:fontRef>
        </p:style>
        <p:txBody>
          <a:bodyPr rtlCol="0" anchor="ctr"/>
          <a:lstStyle/>
          <a:p>
            <a:pPr algn="ctr"/>
            <a:r>
              <a:rPr lang="es-CO" dirty="0">
                <a:latin typeface="Century Gothic" panose="020B0502020202020204" pitchFamily="34" charset="0"/>
              </a:rPr>
              <a:t>Fase 3</a:t>
            </a:r>
          </a:p>
          <a:p>
            <a:pPr algn="ctr"/>
            <a:r>
              <a:rPr lang="es-CO" dirty="0">
                <a:latin typeface="Century Gothic" panose="020B0502020202020204" pitchFamily="34" charset="0"/>
              </a:rPr>
              <a:t>Valoración del riesgo</a:t>
            </a:r>
          </a:p>
        </p:txBody>
      </p:sp>
      <p:sp>
        <p:nvSpPr>
          <p:cNvPr id="5" name="Rectángulo 4"/>
          <p:cNvSpPr/>
          <p:nvPr/>
        </p:nvSpPr>
        <p:spPr>
          <a:xfrm>
            <a:off x="1143308" y="1088477"/>
            <a:ext cx="7240555" cy="369332"/>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s-CO" b="1" dirty="0">
                <a:solidFill>
                  <a:srgbClr val="0070C0"/>
                </a:solidFill>
                <a:latin typeface="Century Gothic" panose="020B0502020202020204" pitchFamily="34" charset="0"/>
              </a:rPr>
              <a:t>Identificación de Peligros, Evaluación y Valoración de Riesgos </a:t>
            </a:r>
          </a:p>
        </p:txBody>
      </p:sp>
    </p:spTree>
    <p:extLst>
      <p:ext uri="{BB962C8B-B14F-4D97-AF65-F5344CB8AC3E}">
        <p14:creationId xmlns:p14="http://schemas.microsoft.com/office/powerpoint/2010/main" val="56912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Resultado de imagen para icono volv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4263">
            <a:off x="1007240" y="5366551"/>
            <a:ext cx="484346" cy="484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61627" y="1023648"/>
            <a:ext cx="3299301" cy="400110"/>
          </a:xfrm>
          <a:prstGeom prst="rect">
            <a:avLst/>
          </a:prstGeom>
        </p:spPr>
        <p:txBody>
          <a:bodyPr wrap="none">
            <a:spAutoFit/>
          </a:bodyPr>
          <a:lstStyle/>
          <a:p>
            <a:r>
              <a:rPr lang="es-CO" sz="2000" b="1" dirty="0">
                <a:solidFill>
                  <a:srgbClr val="0070C0"/>
                </a:solidFill>
                <a:latin typeface="Century Gothic" panose="020B0502020202020204" pitchFamily="34" charset="0"/>
              </a:rPr>
              <a:t>Identificación del peligro</a:t>
            </a:r>
            <a:endParaRPr lang="es-CO" sz="2000" b="1" dirty="0"/>
          </a:p>
        </p:txBody>
      </p:sp>
      <p:pic>
        <p:nvPicPr>
          <p:cNvPr id="4" name="Imagen 3"/>
          <p:cNvPicPr>
            <a:picLocks noChangeAspect="1"/>
          </p:cNvPicPr>
          <p:nvPr/>
        </p:nvPicPr>
        <p:blipFill>
          <a:blip r:embed="rId5"/>
          <a:stretch>
            <a:fillRect/>
          </a:stretch>
        </p:blipFill>
        <p:spPr>
          <a:xfrm>
            <a:off x="5783249" y="1208314"/>
            <a:ext cx="2451856" cy="2752208"/>
          </a:xfrm>
          <a:prstGeom prst="rect">
            <a:avLst/>
          </a:prstGeom>
          <a:ln>
            <a:noFill/>
          </a:ln>
          <a:effectLst>
            <a:softEdge rad="112500"/>
          </a:effectLst>
        </p:spPr>
      </p:pic>
      <p:sp>
        <p:nvSpPr>
          <p:cNvPr id="5" name="Rectángulo 4"/>
          <p:cNvSpPr/>
          <p:nvPr/>
        </p:nvSpPr>
        <p:spPr>
          <a:xfrm>
            <a:off x="1246384" y="1739337"/>
            <a:ext cx="4536865" cy="4278094"/>
          </a:xfrm>
          <a:prstGeom prst="rect">
            <a:avLst/>
          </a:prstGeom>
        </p:spPr>
        <p:txBody>
          <a:bodyPr wrap="square">
            <a:spAutoFit/>
          </a:bodyPr>
          <a:lstStyle/>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Proceso/tarea/oficio. Será necesario recorrer el proceso o visitar los lugares de trabajo.</a:t>
            </a:r>
          </a:p>
          <a:p>
            <a:pPr>
              <a:buClr>
                <a:srgbClr val="0070C0"/>
              </a:buClr>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Peligros en el proceso. </a:t>
            </a:r>
          </a:p>
          <a:p>
            <a:pPr marL="285750" indent="-285750">
              <a:buClr>
                <a:srgbClr val="0070C0"/>
              </a:buClr>
              <a:buFont typeface="Wingdings" panose="05000000000000000000" pitchFamily="2" charset="2"/>
              <a:buChar char="q"/>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Oficios expuesto. </a:t>
            </a:r>
          </a:p>
          <a:p>
            <a:pPr marL="285750" indent="-285750">
              <a:buClr>
                <a:srgbClr val="0070C0"/>
              </a:buClr>
              <a:buFont typeface="Wingdings" panose="05000000000000000000" pitchFamily="2" charset="2"/>
              <a:buChar char="q"/>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Número de personas expuestas: Directos</a:t>
            </a:r>
            <a:r>
              <a:rPr lang="es-CO" sz="1600">
                <a:solidFill>
                  <a:srgbClr val="000000"/>
                </a:solidFill>
                <a:latin typeface="Century Gothic" panose="020B0502020202020204" pitchFamily="34" charset="0"/>
              </a:rPr>
              <a:t>, temporales</a:t>
            </a:r>
            <a:r>
              <a:rPr lang="es-CO" sz="1600" dirty="0">
                <a:solidFill>
                  <a:srgbClr val="000000"/>
                </a:solidFill>
                <a:latin typeface="Century Gothic" panose="020B0502020202020204" pitchFamily="34" charset="0"/>
              </a:rPr>
              <a:t>, contratistas, estudiantes. </a:t>
            </a:r>
          </a:p>
          <a:p>
            <a:pPr marL="285750" indent="-285750">
              <a:buClr>
                <a:srgbClr val="0070C0"/>
              </a:buClr>
              <a:buFont typeface="Wingdings" panose="05000000000000000000" pitchFamily="2" charset="2"/>
              <a:buChar char="q"/>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Tiempo de exposición. </a:t>
            </a:r>
          </a:p>
          <a:p>
            <a:pPr marL="285750" indent="-285750">
              <a:buClr>
                <a:srgbClr val="0070C0"/>
              </a:buClr>
              <a:buFont typeface="Wingdings" panose="05000000000000000000" pitchFamily="2" charset="2"/>
              <a:buChar char="q"/>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Actividad rutinaria o no rutinaria. </a:t>
            </a:r>
          </a:p>
          <a:p>
            <a:pPr marL="285750" indent="-285750">
              <a:buClr>
                <a:srgbClr val="0070C0"/>
              </a:buClr>
              <a:buFont typeface="Wingdings" panose="05000000000000000000" pitchFamily="2" charset="2"/>
              <a:buChar char="q"/>
            </a:pPr>
            <a:endParaRPr lang="es-CO" sz="1600" dirty="0">
              <a:solidFill>
                <a:srgbClr val="000000"/>
              </a:solidFill>
              <a:latin typeface="Century Gothic" panose="020B0502020202020204" pitchFamily="34" charset="0"/>
            </a:endParaRPr>
          </a:p>
          <a:p>
            <a:pPr marL="285750" indent="-285750">
              <a:buClr>
                <a:srgbClr val="0070C0"/>
              </a:buClr>
              <a:buFont typeface="Wingdings" panose="05000000000000000000" pitchFamily="2" charset="2"/>
              <a:buChar char="q"/>
            </a:pPr>
            <a:r>
              <a:rPr lang="es-CO" sz="1600" dirty="0">
                <a:solidFill>
                  <a:srgbClr val="000000"/>
                </a:solidFill>
                <a:latin typeface="Century Gothic" panose="020B0502020202020204" pitchFamily="34" charset="0"/>
              </a:rPr>
              <a:t>Controles utilizados por la empresa. </a:t>
            </a:r>
            <a:endParaRPr lang="es-CO" sz="1600" dirty="0">
              <a:latin typeface="Century Gothic" panose="020B0502020202020204" pitchFamily="34" charset="0"/>
            </a:endParaRPr>
          </a:p>
        </p:txBody>
      </p:sp>
      <p:sp>
        <p:nvSpPr>
          <p:cNvPr id="3" name="Rectángulo 2"/>
          <p:cNvSpPr/>
          <p:nvPr/>
        </p:nvSpPr>
        <p:spPr>
          <a:xfrm>
            <a:off x="6416993" y="5294617"/>
            <a:ext cx="1499128" cy="369332"/>
          </a:xfrm>
          <a:prstGeom prst="rect">
            <a:avLst/>
          </a:prstGeom>
        </p:spPr>
        <p:txBody>
          <a:bodyPr wrap="none">
            <a:spAutoFit/>
          </a:bodyPr>
          <a:lstStyle/>
          <a:p>
            <a:pPr>
              <a:buClr>
                <a:srgbClr val="0070C0"/>
              </a:buClr>
            </a:pPr>
            <a:r>
              <a:rPr lang="es-CO" sz="1400" u="sng" dirty="0">
                <a:solidFill>
                  <a:srgbClr val="43CEFF"/>
                </a:solidFill>
                <a:latin typeface="Century Gothic" panose="020B0502020202020204" pitchFamily="34" charset="0"/>
                <a:hlinkClick r:id="rId6" action="ppaction://hlinksldjump"/>
              </a:rPr>
              <a:t>Continuación</a:t>
            </a:r>
            <a:r>
              <a:rPr lang="es-CO" dirty="0">
                <a:solidFill>
                  <a:srgbClr val="000000"/>
                </a:solidFill>
                <a:latin typeface="Century Gothic" panose="020B0502020202020204" pitchFamily="34" charset="0"/>
              </a:rPr>
              <a:t>  </a:t>
            </a:r>
            <a:endParaRPr lang="es-CO" dirty="0">
              <a:latin typeface="Century Gothic" panose="020B0502020202020204" pitchFamily="34" charset="0"/>
            </a:endParaRPr>
          </a:p>
        </p:txBody>
      </p:sp>
    </p:spTree>
    <p:extLst>
      <p:ext uri="{BB962C8B-B14F-4D97-AF65-F5344CB8AC3E}">
        <p14:creationId xmlns:p14="http://schemas.microsoft.com/office/powerpoint/2010/main" val="15346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calcmode="lin" valueType="num">
                                      <p:cBhvr additive="base">
                                        <p:cTn id="24"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 calcmode="lin" valueType="num">
                                      <p:cBhvr additive="base">
                                        <p:cTn id="30"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calcmode="lin" valueType="num">
                                      <p:cBhvr additive="base">
                                        <p:cTn id="36"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 calcmode="lin" valueType="num">
                                      <p:cBhvr additive="base">
                                        <p:cTn id="42"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icono volv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4263">
            <a:off x="1007240" y="5366551"/>
            <a:ext cx="484346" cy="484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18983" y="1041355"/>
            <a:ext cx="668071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CO" sz="1400" dirty="0">
                <a:solidFill>
                  <a:srgbClr val="000000"/>
                </a:solidFill>
                <a:latin typeface="Century Gothic" panose="020B0502020202020204" pitchFamily="34" charset="0"/>
              </a:rPr>
              <a:t>Para la identificación de peligros será importante tener en consideración los siguientes aspectos: </a:t>
            </a:r>
            <a:endParaRPr lang="es-CO" sz="1400" dirty="0">
              <a:latin typeface="Century Gothic" panose="020B0502020202020204" pitchFamily="34" charset="0"/>
            </a:endParaRPr>
          </a:p>
        </p:txBody>
      </p:sp>
      <p:pic>
        <p:nvPicPr>
          <p:cNvPr id="5" name="Picture 2" descr="Construction engineering icons Free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558" y="2598722"/>
            <a:ext cx="2171717" cy="21717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1418983" y="1999104"/>
            <a:ext cx="2776494" cy="307777"/>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Plano del sitio a evaluar. </a:t>
            </a:r>
          </a:p>
        </p:txBody>
      </p:sp>
      <p:sp>
        <p:nvSpPr>
          <p:cNvPr id="8" name="Rectángulo 7"/>
          <p:cNvSpPr/>
          <p:nvPr/>
        </p:nvSpPr>
        <p:spPr>
          <a:xfrm>
            <a:off x="1311676" y="2519728"/>
            <a:ext cx="2067368" cy="738664"/>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El inventario de las materias primas o insumos utilizados</a:t>
            </a:r>
          </a:p>
        </p:txBody>
      </p:sp>
      <p:sp>
        <p:nvSpPr>
          <p:cNvPr id="10" name="Rectángulo 9"/>
          <p:cNvSpPr/>
          <p:nvPr/>
        </p:nvSpPr>
        <p:spPr>
          <a:xfrm>
            <a:off x="1279420" y="3440388"/>
            <a:ext cx="1781257" cy="307777"/>
          </a:xfrm>
          <a:prstGeom prst="rect">
            <a:avLst/>
          </a:prstGeom>
        </p:spPr>
        <p:txBody>
          <a:bodyPr wrap="non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Subproductos. </a:t>
            </a:r>
          </a:p>
        </p:txBody>
      </p:sp>
      <p:sp>
        <p:nvSpPr>
          <p:cNvPr id="11" name="Rectángulo 10"/>
          <p:cNvSpPr/>
          <p:nvPr/>
        </p:nvSpPr>
        <p:spPr>
          <a:xfrm>
            <a:off x="1137561" y="4009079"/>
            <a:ext cx="2296103" cy="523220"/>
          </a:xfrm>
          <a:prstGeom prst="rect">
            <a:avLst/>
          </a:prstGeom>
        </p:spPr>
        <p:txBody>
          <a:bodyPr wrap="square">
            <a:spAutoFit/>
          </a:bodyPr>
          <a:lstStyle/>
          <a:p>
            <a:pPr marL="285750" indent="-285750">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Equipos principales y auxiliares</a:t>
            </a:r>
            <a:endParaRPr lang="es-CO" sz="1400" dirty="0"/>
          </a:p>
        </p:txBody>
      </p:sp>
      <p:sp>
        <p:nvSpPr>
          <p:cNvPr id="12" name="Rectángulo 11"/>
          <p:cNvSpPr/>
          <p:nvPr/>
        </p:nvSpPr>
        <p:spPr>
          <a:xfrm>
            <a:off x="1577388" y="4917602"/>
            <a:ext cx="2072170" cy="523220"/>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El inventario de las áreas y lugares. </a:t>
            </a:r>
          </a:p>
        </p:txBody>
      </p:sp>
      <p:sp>
        <p:nvSpPr>
          <p:cNvPr id="13" name="Rectángulo 12"/>
          <p:cNvSpPr/>
          <p:nvPr/>
        </p:nvSpPr>
        <p:spPr>
          <a:xfrm>
            <a:off x="3918858" y="4983286"/>
            <a:ext cx="2825885" cy="738664"/>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Análisis histórico de accidentes, incidentes y enfermedades laborales. </a:t>
            </a:r>
          </a:p>
        </p:txBody>
      </p:sp>
      <p:sp>
        <p:nvSpPr>
          <p:cNvPr id="14" name="Rectángulo 13"/>
          <p:cNvSpPr/>
          <p:nvPr/>
        </p:nvSpPr>
        <p:spPr>
          <a:xfrm>
            <a:off x="5969876" y="3845662"/>
            <a:ext cx="2288230" cy="800219"/>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Análisis histórico de comportamiento del personal</a:t>
            </a:r>
            <a:r>
              <a:rPr lang="es-CO" dirty="0">
                <a:solidFill>
                  <a:srgbClr val="000000"/>
                </a:solidFill>
                <a:latin typeface="Century Gothic" panose="020B0502020202020204" pitchFamily="34" charset="0"/>
              </a:rPr>
              <a:t>. </a:t>
            </a:r>
          </a:p>
        </p:txBody>
      </p:sp>
      <p:sp>
        <p:nvSpPr>
          <p:cNvPr id="15" name="Rectángulo 14"/>
          <p:cNvSpPr/>
          <p:nvPr/>
        </p:nvSpPr>
        <p:spPr>
          <a:xfrm>
            <a:off x="6013088" y="2841764"/>
            <a:ext cx="2245018" cy="584775"/>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Efectos posibles y daño potencial</a:t>
            </a:r>
            <a:r>
              <a:rPr lang="es-CO" dirty="0">
                <a:solidFill>
                  <a:srgbClr val="000000"/>
                </a:solidFill>
                <a:latin typeface="Century Gothic" panose="020B0502020202020204" pitchFamily="34" charset="0"/>
              </a:rPr>
              <a:t>.</a:t>
            </a:r>
          </a:p>
        </p:txBody>
      </p:sp>
      <p:sp>
        <p:nvSpPr>
          <p:cNvPr id="16" name="Rectángulo 15"/>
          <p:cNvSpPr/>
          <p:nvPr/>
        </p:nvSpPr>
        <p:spPr>
          <a:xfrm>
            <a:off x="4492555" y="1872878"/>
            <a:ext cx="3041066" cy="738664"/>
          </a:xfrm>
          <a:prstGeom prst="rect">
            <a:avLst/>
          </a:prstGeom>
        </p:spPr>
        <p:txBody>
          <a:bodyPr wrap="square">
            <a:spAutoFit/>
          </a:bodyPr>
          <a:lstStyle/>
          <a:p>
            <a:pPr marL="285750" indent="-285750" algn="just">
              <a:buClr>
                <a:srgbClr val="0070C0"/>
              </a:buClr>
              <a:buFont typeface="Wingdings" panose="05000000000000000000" pitchFamily="2" charset="2"/>
              <a:buChar char="v"/>
            </a:pPr>
            <a:r>
              <a:rPr lang="es-CO" sz="1400" dirty="0">
                <a:solidFill>
                  <a:srgbClr val="000000"/>
                </a:solidFill>
                <a:latin typeface="Century Gothic" panose="020B0502020202020204" pitchFamily="34" charset="0"/>
              </a:rPr>
              <a:t>Requisitos legales y de otro tipo aplicables y su grado de cumplimiento. </a:t>
            </a:r>
          </a:p>
        </p:txBody>
      </p:sp>
    </p:spTree>
    <p:extLst>
      <p:ext uri="{BB962C8B-B14F-4D97-AF65-F5344CB8AC3E}">
        <p14:creationId xmlns:p14="http://schemas.microsoft.com/office/powerpoint/2010/main" val="23233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descr="http://thewebpeeps.com/wp-content/uploads/2014/10/services_monito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30" y="897152"/>
            <a:ext cx="2016880" cy="1248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31208" y="1367998"/>
            <a:ext cx="5598366" cy="738664"/>
          </a:xfrm>
          <a:prstGeom prst="rect">
            <a:avLst/>
          </a:prstGeom>
        </p:spPr>
        <p:txBody>
          <a:bodyPr wrap="square">
            <a:spAutoFit/>
          </a:bodyPr>
          <a:lstStyle/>
          <a:p>
            <a:pPr algn="just"/>
            <a:r>
              <a:rPr lang="es-CO" sz="1400" dirty="0">
                <a:solidFill>
                  <a:srgbClr val="000000"/>
                </a:solidFill>
                <a:latin typeface="Century Gothic" panose="020B0502020202020204" pitchFamily="34" charset="0"/>
              </a:rPr>
              <a:t>Proceso para determinar el nivel de riesgo asociado al nivel de probabilidad de que dicho riesgo se concrete y al nivel de severidad de las consecuencias de esa concreción.</a:t>
            </a:r>
          </a:p>
        </p:txBody>
      </p:sp>
      <p:sp>
        <p:nvSpPr>
          <p:cNvPr id="3" name="Rectángulo 2"/>
          <p:cNvSpPr/>
          <p:nvPr/>
        </p:nvSpPr>
        <p:spPr>
          <a:xfrm>
            <a:off x="1119673" y="2147768"/>
            <a:ext cx="7091266" cy="523220"/>
          </a:xfrm>
          <a:prstGeom prst="rect">
            <a:avLst/>
          </a:prstGeom>
        </p:spPr>
        <p:txBody>
          <a:bodyPr wrap="square">
            <a:spAutoFit/>
          </a:bodyPr>
          <a:lstStyle/>
          <a:p>
            <a:pPr algn="just"/>
            <a:r>
              <a:rPr lang="es-CO" sz="1400" dirty="0">
                <a:solidFill>
                  <a:srgbClr val="000000"/>
                </a:solidFill>
                <a:latin typeface="Century Gothic" panose="020B0502020202020204" pitchFamily="34" charset="0"/>
              </a:rPr>
              <a:t>Evaluar el riesgo es por tanto el resultado de una combinación cualitativa o cuantitativa basada en la siguiente formulación:</a:t>
            </a:r>
          </a:p>
        </p:txBody>
      </p:sp>
      <p:sp>
        <p:nvSpPr>
          <p:cNvPr id="6" name="Rectángulo 5"/>
          <p:cNvSpPr/>
          <p:nvPr/>
        </p:nvSpPr>
        <p:spPr>
          <a:xfrm>
            <a:off x="2203208" y="2810561"/>
            <a:ext cx="4177747"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s-CO" sz="1600" dirty="0">
                <a:solidFill>
                  <a:srgbClr val="00B050"/>
                </a:solidFill>
                <a:effectLst>
                  <a:outerShdw blurRad="38100" dist="38100" dir="2700000" algn="tl">
                    <a:srgbClr val="000000">
                      <a:alpha val="43137"/>
                    </a:srgbClr>
                  </a:outerShdw>
                </a:effectLst>
                <a:latin typeface="Century Gothic" panose="020B0502020202020204" pitchFamily="34" charset="0"/>
              </a:rPr>
              <a:t>Riesgo =  Consecuencia X Probabilidad </a:t>
            </a:r>
          </a:p>
        </p:txBody>
      </p:sp>
      <p:sp>
        <p:nvSpPr>
          <p:cNvPr id="9" name="Rectángulo 8"/>
          <p:cNvSpPr/>
          <p:nvPr/>
        </p:nvSpPr>
        <p:spPr>
          <a:xfrm>
            <a:off x="1286587" y="3771642"/>
            <a:ext cx="3285412" cy="18466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O" sz="1600" dirty="0">
                <a:solidFill>
                  <a:srgbClr val="00B050"/>
                </a:solidFill>
                <a:effectLst>
                  <a:outerShdw blurRad="38100" dist="38100" dir="2700000" algn="tl">
                    <a:srgbClr val="000000">
                      <a:alpha val="43137"/>
                    </a:srgbClr>
                  </a:outerShdw>
                </a:effectLst>
                <a:latin typeface="Century Gothic" panose="020B0502020202020204" pitchFamily="34" charset="0"/>
              </a:rPr>
              <a:t>Consecuencias </a:t>
            </a:r>
          </a:p>
          <a:p>
            <a:r>
              <a:rPr lang="es-CO" sz="1400" dirty="0">
                <a:solidFill>
                  <a:srgbClr val="000000"/>
                </a:solidFill>
                <a:latin typeface="Century Gothic" panose="020B0502020202020204" pitchFamily="34" charset="0"/>
              </a:rPr>
              <a:t>Efectos posibles de la exposición a un peligro. Las consecuencias pueden ser en: </a:t>
            </a:r>
          </a:p>
          <a:p>
            <a:endParaRPr lang="es-CO" sz="1400" dirty="0">
              <a:solidFill>
                <a:srgbClr val="000000"/>
              </a:solidFill>
              <a:latin typeface="Century Gothic" panose="020B0502020202020204" pitchFamily="34" charset="0"/>
            </a:endParaRPr>
          </a:p>
          <a:p>
            <a:r>
              <a:rPr lang="es-CO" sz="1400" dirty="0">
                <a:solidFill>
                  <a:srgbClr val="00B050"/>
                </a:solidFill>
                <a:latin typeface="Century Gothic" panose="020B0502020202020204" pitchFamily="34" charset="0"/>
              </a:rPr>
              <a:t>a</a:t>
            </a:r>
            <a:r>
              <a:rPr lang="es-CO" sz="1400" dirty="0">
                <a:solidFill>
                  <a:srgbClr val="0070C0"/>
                </a:solidFill>
                <a:latin typeface="Century Gothic" panose="020B0502020202020204" pitchFamily="34" charset="0"/>
              </a:rPr>
              <a:t>. </a:t>
            </a:r>
            <a:r>
              <a:rPr lang="es-CO" sz="1400" dirty="0">
                <a:solidFill>
                  <a:srgbClr val="000000"/>
                </a:solidFill>
                <a:latin typeface="Century Gothic" panose="020B0502020202020204" pitchFamily="34" charset="0"/>
              </a:rPr>
              <a:t>Salud</a:t>
            </a:r>
          </a:p>
          <a:p>
            <a:r>
              <a:rPr lang="es-CO" sz="1400" dirty="0">
                <a:solidFill>
                  <a:srgbClr val="00B050"/>
                </a:solidFill>
                <a:latin typeface="Century Gothic" panose="020B0502020202020204" pitchFamily="34" charset="0"/>
              </a:rPr>
              <a:t>b</a:t>
            </a:r>
            <a:r>
              <a:rPr lang="es-CO" sz="1400" dirty="0">
                <a:solidFill>
                  <a:srgbClr val="0070C0"/>
                </a:solidFill>
                <a:latin typeface="Century Gothic" panose="020B0502020202020204" pitchFamily="34" charset="0"/>
              </a:rPr>
              <a:t>. </a:t>
            </a:r>
            <a:r>
              <a:rPr lang="es-CO" sz="1400" dirty="0">
                <a:solidFill>
                  <a:srgbClr val="000000"/>
                </a:solidFill>
                <a:latin typeface="Century Gothic" panose="020B0502020202020204" pitchFamily="34" charset="0"/>
              </a:rPr>
              <a:t>finanzas</a:t>
            </a:r>
          </a:p>
          <a:p>
            <a:r>
              <a:rPr lang="es-CO" sz="1400" dirty="0">
                <a:solidFill>
                  <a:srgbClr val="00B050"/>
                </a:solidFill>
                <a:latin typeface="Century Gothic" panose="020B0502020202020204" pitchFamily="34" charset="0"/>
              </a:rPr>
              <a:t>c. </a:t>
            </a:r>
            <a:r>
              <a:rPr lang="es-CO" sz="1400" dirty="0">
                <a:solidFill>
                  <a:srgbClr val="000000"/>
                </a:solidFill>
                <a:latin typeface="Century Gothic" panose="020B0502020202020204" pitchFamily="34" charset="0"/>
              </a:rPr>
              <a:t>Productividad </a:t>
            </a:r>
          </a:p>
        </p:txBody>
      </p:sp>
      <p:sp>
        <p:nvSpPr>
          <p:cNvPr id="10" name="Rectángulo 9"/>
          <p:cNvSpPr/>
          <p:nvPr/>
        </p:nvSpPr>
        <p:spPr>
          <a:xfrm>
            <a:off x="4785835" y="3273518"/>
            <a:ext cx="3190240"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600" dirty="0">
                <a:solidFill>
                  <a:srgbClr val="00B050"/>
                </a:solidFill>
                <a:effectLst>
                  <a:outerShdw blurRad="38100" dist="38100" dir="2700000" algn="tl">
                    <a:srgbClr val="000000">
                      <a:alpha val="43137"/>
                    </a:srgbClr>
                  </a:outerShdw>
                </a:effectLst>
                <a:latin typeface="Century Gothic" panose="020B0502020202020204" pitchFamily="34" charset="0"/>
              </a:rPr>
              <a:t>Probabilidad </a:t>
            </a:r>
          </a:p>
          <a:p>
            <a:r>
              <a:rPr lang="es-CO" sz="1400" dirty="0">
                <a:solidFill>
                  <a:srgbClr val="000000"/>
                </a:solidFill>
                <a:latin typeface="Century Gothic" panose="020B0502020202020204" pitchFamily="34" charset="0"/>
              </a:rPr>
              <a:t>Factibilidad de que la consecuencia se materialice en un tiempo determinado. La probabilidad estará determinada por: </a:t>
            </a:r>
          </a:p>
          <a:p>
            <a:endParaRPr lang="es-CO" sz="1400" dirty="0">
              <a:solidFill>
                <a:srgbClr val="000000"/>
              </a:solidFill>
              <a:latin typeface="Century Gothic" panose="020B0502020202020204" pitchFamily="34" charset="0"/>
            </a:endParaRPr>
          </a:p>
          <a:p>
            <a:pPr algn="just"/>
            <a:r>
              <a:rPr lang="es-CO" sz="1400" dirty="0">
                <a:solidFill>
                  <a:srgbClr val="00B050"/>
                </a:solidFill>
                <a:latin typeface="Century Gothic" panose="020B0502020202020204" pitchFamily="34" charset="0"/>
              </a:rPr>
              <a:t>a</a:t>
            </a:r>
            <a:r>
              <a:rPr lang="es-CO" sz="1400" dirty="0">
                <a:solidFill>
                  <a:srgbClr val="0070C0"/>
                </a:solidFill>
                <a:latin typeface="Century Gothic" panose="020B0502020202020204" pitchFamily="34" charset="0"/>
              </a:rPr>
              <a:t>. </a:t>
            </a:r>
            <a:r>
              <a:rPr lang="es-CO" sz="1400" dirty="0">
                <a:solidFill>
                  <a:srgbClr val="000000"/>
                </a:solidFill>
                <a:latin typeface="Century Gothic" panose="020B0502020202020204" pitchFamily="34" charset="0"/>
              </a:rPr>
              <a:t>Tiempo de exposición </a:t>
            </a:r>
          </a:p>
          <a:p>
            <a:pPr algn="just"/>
            <a:r>
              <a:rPr lang="es-CO" sz="1400" dirty="0">
                <a:solidFill>
                  <a:srgbClr val="00B050"/>
                </a:solidFill>
                <a:latin typeface="Century Gothic" panose="020B0502020202020204" pitchFamily="34" charset="0"/>
              </a:rPr>
              <a:t>b</a:t>
            </a:r>
            <a:r>
              <a:rPr lang="es-CO" sz="1400" dirty="0">
                <a:solidFill>
                  <a:srgbClr val="0070C0"/>
                </a:solidFill>
                <a:latin typeface="Century Gothic" panose="020B0502020202020204" pitchFamily="34" charset="0"/>
              </a:rPr>
              <a:t>. </a:t>
            </a:r>
            <a:r>
              <a:rPr lang="es-CO" sz="1400" dirty="0">
                <a:solidFill>
                  <a:srgbClr val="000000"/>
                </a:solidFill>
                <a:latin typeface="Century Gothic" panose="020B0502020202020204" pitchFamily="34" charset="0"/>
              </a:rPr>
              <a:t>Número de expuestos </a:t>
            </a:r>
          </a:p>
          <a:p>
            <a:pPr algn="just"/>
            <a:r>
              <a:rPr lang="es-CO" sz="1400" dirty="0">
                <a:solidFill>
                  <a:srgbClr val="00B050"/>
                </a:solidFill>
                <a:latin typeface="Century Gothic" panose="020B0502020202020204" pitchFamily="34" charset="0"/>
              </a:rPr>
              <a:t>c. </a:t>
            </a:r>
            <a:r>
              <a:rPr lang="es-CO" sz="1400" dirty="0">
                <a:solidFill>
                  <a:srgbClr val="000000"/>
                </a:solidFill>
                <a:latin typeface="Century Gothic" panose="020B0502020202020204" pitchFamily="34" charset="0"/>
              </a:rPr>
              <a:t>Frecuencia riesgo expresado </a:t>
            </a:r>
          </a:p>
          <a:p>
            <a:pPr algn="just"/>
            <a:r>
              <a:rPr lang="es-CO" sz="1400" dirty="0">
                <a:solidFill>
                  <a:srgbClr val="00B050"/>
                </a:solidFill>
                <a:latin typeface="Century Gothic" panose="020B0502020202020204" pitchFamily="34" charset="0"/>
              </a:rPr>
              <a:t>d. </a:t>
            </a:r>
            <a:r>
              <a:rPr lang="es-CO" sz="1400" dirty="0">
                <a:solidFill>
                  <a:srgbClr val="000000"/>
                </a:solidFill>
                <a:latin typeface="Century Gothic" panose="020B0502020202020204" pitchFamily="34" charset="0"/>
              </a:rPr>
              <a:t>Métodos de control utilizados </a:t>
            </a:r>
            <a:endParaRPr lang="es-CO" sz="1400" dirty="0">
              <a:latin typeface="Century Gothic" panose="020B0502020202020204" pitchFamily="34" charset="0"/>
            </a:endParaRPr>
          </a:p>
        </p:txBody>
      </p:sp>
      <p:pic>
        <p:nvPicPr>
          <p:cNvPr id="11" name="Picture 2" descr="Resultado de imagen para icono volve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04263">
            <a:off x="8115376" y="940474"/>
            <a:ext cx="484346" cy="48434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422688" y="973697"/>
            <a:ext cx="2363147" cy="338554"/>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s-CO" sz="1600" dirty="0">
                <a:solidFill>
                  <a:schemeClr val="tx1"/>
                </a:solidFill>
                <a:effectLst>
                  <a:outerShdw blurRad="38100" dist="38100" dir="2700000" algn="tl">
                    <a:srgbClr val="000000">
                      <a:alpha val="43137"/>
                    </a:srgbClr>
                  </a:outerShdw>
                </a:effectLst>
                <a:latin typeface="Century Gothic" panose="020B0502020202020204" pitchFamily="34" charset="0"/>
              </a:rPr>
              <a:t>Evaluación del riesgo</a:t>
            </a:r>
            <a:endParaRPr lang="es-CO" sz="1600" dirty="0">
              <a:solidFill>
                <a:srgbClr val="00B05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2524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4776</TotalTime>
  <Words>1817</Words>
  <Application>Microsoft Office PowerPoint</Application>
  <PresentationFormat>Presentación en pantalla (4:3)</PresentationFormat>
  <Paragraphs>129</Paragraphs>
  <Slides>23</Slides>
  <Notes>11</Notes>
  <HiddenSlides>5</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Century Gothic</vt:lpstr>
      <vt:lpstr>DIN</vt:lpstr>
      <vt:lpstr>DIN-Light</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¿Al identificar peligros y riesgos contribuyo a generar desarrollo sostenible?  </vt:lpstr>
      <vt:lpstr>Presentación de PowerPoint</vt:lpstr>
      <vt:lpstr>Presentación de PowerPoint</vt:lpstr>
      <vt:lpstr>Presentación de PowerPoint</vt:lpstr>
      <vt:lpstr>Mapa mental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Aguirre</dc:creator>
  <cp:lastModifiedBy>Ruby Maria Tapasco Henao</cp:lastModifiedBy>
  <cp:revision>144</cp:revision>
  <dcterms:created xsi:type="dcterms:W3CDTF">2015-12-16T17:27:55Z</dcterms:created>
  <dcterms:modified xsi:type="dcterms:W3CDTF">2022-05-25T13:06:08Z</dcterms:modified>
</cp:coreProperties>
</file>