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68" r:id="rId5"/>
    <p:sldId id="264" r:id="rId6"/>
    <p:sldId id="266" r:id="rId7"/>
    <p:sldId id="269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7" r:id="rId3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57C4A4D5-1C91-4292-A0BB-536441BD04BA}">
          <p14:sldIdLst>
            <p14:sldId id="268"/>
            <p14:sldId id="264"/>
            <p14:sldId id="266"/>
            <p14:sldId id="269"/>
            <p14:sldId id="265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14" autoAdjust="0"/>
  </p:normalViewPr>
  <p:slideViewPr>
    <p:cSldViewPr snapToGrid="0" snapToObjects="1">
      <p:cViewPr varScale="1">
        <p:scale>
          <a:sx n="106" d="100"/>
          <a:sy n="106" d="100"/>
        </p:scale>
        <p:origin x="36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7F278-AD02-46BE-9598-C62EF17D9663}" type="datetimeFigureOut">
              <a:rPr lang="es-CO" smtClean="0"/>
              <a:t>2022/03/24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B07F-2392-4656-B1E7-CC3BB506B0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5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B07F-2392-4656-B1E7-CC3BB506B00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74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B07F-2392-4656-B1E7-CC3BB506B007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22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na con ti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na con tigre opc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3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tern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E66C-B70E-4C40-9E0C-B515132AB614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5DC5-F03D-DD41-9B2C-80CA0548A8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46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 Proceso de la Inspección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9333" y="1608957"/>
            <a:ext cx="5249334" cy="21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7. Generar plan de acción y responsables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8. Hacer seguimiento al plan de acción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9. Consolidar la información y calcular indicadores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69" y="1411109"/>
            <a:ext cx="3135231" cy="25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4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6. Responsables de la Inspección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158602"/>
            <a:ext cx="7964311" cy="2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Los Supervisores</a:t>
            </a:r>
          </a:p>
          <a:p>
            <a:pPr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Los Comités Paritarios de SST</a:t>
            </a:r>
          </a:p>
          <a:p>
            <a:pPr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Las Brigadas de Emergencia</a:t>
            </a:r>
          </a:p>
          <a:p>
            <a:pPr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Los Encargados de los SGSST</a:t>
            </a:r>
          </a:p>
          <a:p>
            <a:pPr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Los Trabajadores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457200" y="3378669"/>
            <a:ext cx="8316913" cy="1295400"/>
          </a:xfrm>
          <a:prstGeom prst="foldedCorner">
            <a:avLst>
              <a:gd name="adj" fmla="val 150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2000" b="1" dirty="0">
                <a:solidFill>
                  <a:srgbClr val="000066"/>
                </a:solidFill>
              </a:rPr>
              <a:t>Todas las personas de la organización tienen responsabilidad con la seguridad</a:t>
            </a:r>
          </a:p>
        </p:txBody>
      </p:sp>
    </p:spTree>
    <p:extLst>
      <p:ext uri="{BB962C8B-B14F-4D97-AF65-F5344CB8AC3E}">
        <p14:creationId xmlns:p14="http://schemas.microsoft.com/office/powerpoint/2010/main" val="301783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7. Periodicidad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2695399" y="957769"/>
            <a:ext cx="3276600" cy="838200"/>
          </a:xfrm>
          <a:prstGeom prst="downArrowCallout">
            <a:avLst>
              <a:gd name="adj1" fmla="val 84082"/>
              <a:gd name="adj2" fmla="val 81819"/>
              <a:gd name="adj3" fmla="val 22435"/>
              <a:gd name="adj4" fmla="val 6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O" sz="2800" b="1" dirty="0">
                <a:solidFill>
                  <a:srgbClr val="202F78"/>
                </a:solidFill>
              </a:rPr>
              <a:t>Depende de: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1795968"/>
            <a:ext cx="5096933" cy="195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La política preventiva de la empresa</a:t>
            </a:r>
          </a:p>
          <a:p>
            <a:pPr marL="180975" indent="-180975" algn="just" eaLnBrk="1" hangingPunct="1">
              <a:spcBef>
                <a:spcPct val="35000"/>
              </a:spcBef>
              <a:buClr>
                <a:srgbClr val="FF9933"/>
              </a:buClr>
              <a:tabLst>
                <a:tab pos="180975" algn="l"/>
                <a:tab pos="361950" algn="l"/>
              </a:tabLst>
            </a:pPr>
            <a:r>
              <a:rPr lang="es-ES_tradnl" altLang="es-CO" sz="2000" b="1" dirty="0">
                <a:solidFill>
                  <a:srgbClr val="000066"/>
                </a:solidFill>
              </a:rPr>
              <a:t>- La peligrosidad de los factores de riesgo</a:t>
            </a:r>
          </a:p>
          <a:p>
            <a:pPr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Tipo de tarea</a:t>
            </a:r>
          </a:p>
          <a:p>
            <a:pPr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Objetivos y metas del sistema SGSST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65" y="1536777"/>
            <a:ext cx="2668388" cy="25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9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8. En que momento se hace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095023" y="1140178"/>
            <a:ext cx="7109178" cy="29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Cada que ocurre un siniestro</a:t>
            </a:r>
          </a:p>
          <a:p>
            <a:pPr marL="180975" indent="-180975"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Dentro de los sistemas de permiso para tareas de alto riesgo</a:t>
            </a:r>
          </a:p>
          <a:p>
            <a:pPr algn="just" eaLnBrk="1" hangingPunct="1">
              <a:spcBef>
                <a:spcPct val="35000"/>
              </a:spcBef>
              <a:buClr>
                <a:srgbClr val="FF9933"/>
              </a:buClr>
            </a:pPr>
            <a:r>
              <a:rPr lang="es-ES_tradnl" altLang="es-CO" sz="2000" b="1" dirty="0">
                <a:solidFill>
                  <a:srgbClr val="000066"/>
                </a:solidFill>
              </a:rPr>
              <a:t>- Al comienzo de una tarea calificada de alto riesgo</a:t>
            </a:r>
          </a:p>
          <a:p>
            <a:pPr marL="90488" indent="-90488" algn="just" eaLnBrk="1" hangingPunct="1">
              <a:spcBef>
                <a:spcPct val="35000"/>
              </a:spcBef>
              <a:buClr>
                <a:srgbClr val="FF9933"/>
              </a:buClr>
              <a:tabLst>
                <a:tab pos="180975" algn="l"/>
                <a:tab pos="450850" algn="l"/>
              </a:tabLst>
            </a:pPr>
            <a:r>
              <a:rPr lang="es-ES_tradnl" altLang="es-CO" sz="2000" b="1" dirty="0">
                <a:solidFill>
                  <a:srgbClr val="000066"/>
                </a:solidFill>
              </a:rPr>
              <a:t>-Periódicamente para verificar el estado de las instalaciones</a:t>
            </a:r>
          </a:p>
          <a:p>
            <a:pPr marL="180975" indent="-180975" algn="just" eaLnBrk="1" hangingPunct="1">
              <a:spcBef>
                <a:spcPct val="35000"/>
              </a:spcBef>
              <a:buClr>
                <a:srgbClr val="FF9933"/>
              </a:buClr>
              <a:tabLst>
                <a:tab pos="722313" algn="l"/>
              </a:tabLst>
            </a:pPr>
            <a:r>
              <a:rPr lang="es-ES_tradnl" altLang="es-CO" sz="2000" b="1" dirty="0">
                <a:solidFill>
                  <a:srgbClr val="000066"/>
                </a:solidFill>
              </a:rPr>
              <a:t>- Periódicamente para verificar condiciones generales de seguridad, orden y limpieza, entre otras</a:t>
            </a:r>
          </a:p>
        </p:txBody>
      </p:sp>
    </p:spTree>
    <p:extLst>
      <p:ext uri="{BB962C8B-B14F-4D97-AF65-F5344CB8AC3E}">
        <p14:creationId xmlns:p14="http://schemas.microsoft.com/office/powerpoint/2010/main" val="409606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9. Plan de Acción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2444" y="1071211"/>
            <a:ext cx="7087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O" sz="1800" b="1" dirty="0">
                <a:solidFill>
                  <a:srgbClr val="000099"/>
                </a:solidFill>
              </a:rPr>
              <a:t>FORMATO PARA EL SEGUIMIENTO DEL PLAN DE ACCIÓN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33572"/>
              </p:ext>
            </p:extLst>
          </p:nvPr>
        </p:nvGraphicFramePr>
        <p:xfrm>
          <a:off x="1314220" y="1779097"/>
          <a:ext cx="6604284" cy="291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721480" imgH="2524680" progId="Word.Document.8">
                  <p:embed/>
                </p:oleObj>
              </mc:Choice>
              <mc:Fallback>
                <p:oleObj name="Documento" r:id="rId2" imgW="5721480" imgH="2524680" progId="Word.Document.8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220" y="1779097"/>
                        <a:ext cx="6604284" cy="2913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1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6025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10. Ejemplo matriz de inspección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339800"/>
              </p:ext>
            </p:extLst>
          </p:nvPr>
        </p:nvGraphicFramePr>
        <p:xfrm>
          <a:off x="457200" y="1719766"/>
          <a:ext cx="8229600" cy="296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3644" imgH="3975340" progId="Word.Document.8">
                  <p:embed/>
                </p:oleObj>
              </mc:Choice>
              <mc:Fallback>
                <p:oleObj name="Document" r:id="rId2" imgW="7923644" imgH="3975340" progId="Word.Document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r="5074" b="21523"/>
                      <a:stretch>
                        <a:fillRect/>
                      </a:stretch>
                    </p:blipFill>
                    <p:spPr bwMode="auto">
                      <a:xfrm>
                        <a:off x="457200" y="1719766"/>
                        <a:ext cx="8229600" cy="296423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1C2F79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82244" y="921797"/>
            <a:ext cx="69342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CO" sz="1600" dirty="0">
                <a:solidFill>
                  <a:srgbClr val="000099"/>
                </a:solidFill>
              </a:rPr>
              <a:t>Una empresa de producción de alimentos, con 250 trabajadores y equipo en Seguridad y Salud en el Trabajo</a:t>
            </a:r>
            <a:r>
              <a:rPr lang="es-ES_tradnl" altLang="es-CO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550334" y="1012342"/>
            <a:ext cx="1447800" cy="533400"/>
          </a:xfrm>
          <a:prstGeom prst="homePlate">
            <a:avLst>
              <a:gd name="adj" fmla="val 67857"/>
            </a:avLst>
          </a:prstGeom>
          <a:solidFill>
            <a:srgbClr val="000066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O" sz="1600" b="1" dirty="0">
                <a:solidFill>
                  <a:schemeClr val="bg1"/>
                </a:solidFill>
              </a:rPr>
              <a:t>CASO</a:t>
            </a:r>
          </a:p>
        </p:txBody>
      </p:sp>
    </p:spTree>
    <p:extLst>
      <p:ext uri="{BB962C8B-B14F-4D97-AF65-F5344CB8AC3E}">
        <p14:creationId xmlns:p14="http://schemas.microsoft.com/office/powerpoint/2010/main" val="208374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10.Ejemplo matriz de inspección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57200" y="186025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10. Ejemplo matriz de inspección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34352"/>
              </p:ext>
            </p:extLst>
          </p:nvPr>
        </p:nvGraphicFramePr>
        <p:xfrm>
          <a:off x="1090613" y="1035029"/>
          <a:ext cx="7059965" cy="365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7364160" imgH="3765600" progId="Word.Document.8">
                  <p:embed/>
                </p:oleObj>
              </mc:Choice>
              <mc:Fallback>
                <p:oleObj name="Documento" r:id="rId2" imgW="7364160" imgH="3765600" progId="Word.Documen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1035029"/>
                        <a:ext cx="7059965" cy="3650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21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11. Listas de Chequeo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56053"/>
            <a:ext cx="4395415" cy="30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s-ES_tradnl" altLang="es-CO" sz="2000" b="1" dirty="0">
                <a:solidFill>
                  <a:srgbClr val="202F78"/>
                </a:solidFill>
              </a:rPr>
              <a:t>Son formatos preestablecidos, que sirven para dirigir la visión de quien inspecciona hacia los factores de riesgo específicos, que interesa mantener bajo control.</a:t>
            </a:r>
          </a:p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s-ES_tradnl" altLang="es-CO" sz="2000" b="1" dirty="0">
                <a:solidFill>
                  <a:srgbClr val="202F78"/>
                </a:solidFill>
              </a:rPr>
              <a:t>Marcan la pauta, de hacia dónde dirigir la atención.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524" y="1360117"/>
            <a:ext cx="355427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11. Listas de Chequeo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1302632" y="1148115"/>
            <a:ext cx="5791200" cy="838200"/>
          </a:xfrm>
          <a:prstGeom prst="downArrowCallout">
            <a:avLst>
              <a:gd name="adj1" fmla="val 148609"/>
              <a:gd name="adj2" fmla="val 144611"/>
              <a:gd name="adj3" fmla="val 22435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O" sz="2000" b="1" dirty="0">
                <a:solidFill>
                  <a:srgbClr val="202F78"/>
                </a:solidFill>
              </a:rPr>
              <a:t>Información para su elaboración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698449"/>
            <a:ext cx="8915400" cy="2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Retomar la matriz de riesgos de la empresa.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Consultar los análisis de riesgos por oficio.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Conocer las estadísticas de accidentes de trabajo.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Revisar los manuales técnicos, hojas de seguridad y reportes de mantenimiento mecánico.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202F78"/>
                </a:solidFill>
              </a:rPr>
              <a:t>Consultar la experiencia y conocimiento de los supervisores, los trabajadores y otro personal especializado.</a:t>
            </a:r>
          </a:p>
        </p:txBody>
      </p:sp>
    </p:spTree>
    <p:extLst>
      <p:ext uri="{BB962C8B-B14F-4D97-AF65-F5344CB8AC3E}">
        <p14:creationId xmlns:p14="http://schemas.microsoft.com/office/powerpoint/2010/main" val="129086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35195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tabLst>
                <a:tab pos="4030663" algn="l"/>
              </a:tabLst>
            </a:pPr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11. Listas de Chequeo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91017" y="986986"/>
            <a:ext cx="3314700" cy="838200"/>
          </a:xfrm>
          <a:prstGeom prst="downArrowCallout">
            <a:avLst>
              <a:gd name="adj1" fmla="val 85059"/>
              <a:gd name="adj2" fmla="val 82771"/>
              <a:gd name="adj3" fmla="val 22435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O" sz="3600" b="1">
                <a:solidFill>
                  <a:srgbClr val="202F78"/>
                </a:solidFill>
              </a:rPr>
              <a:t>Ventajas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1791849"/>
            <a:ext cx="7543800" cy="25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000066"/>
                </a:solidFill>
              </a:rPr>
              <a:t>Evitan pasar por alto situaciones de riesgo importantes.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000066"/>
                </a:solidFill>
              </a:rPr>
              <a:t>Aseguran mayor confiabilidad.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000066"/>
                </a:solidFill>
              </a:rPr>
              <a:t>Posibilitan la estandarización del proceso, permitiendo llegar a resultados similares, independientemente de la persona que inspeccione.</a:t>
            </a:r>
          </a:p>
          <a:p>
            <a:pPr algn="just" eaLnBrk="1" hangingPunct="1">
              <a:spcBef>
                <a:spcPct val="25000"/>
              </a:spcBef>
              <a:buClr>
                <a:srgbClr val="FF9933"/>
              </a:buClr>
              <a:buFont typeface="Wingdings" panose="05000000000000000000" pitchFamily="2" charset="2"/>
              <a:buChar char="è"/>
            </a:pPr>
            <a:r>
              <a:rPr lang="es-ES_tradnl" altLang="es-CO" sz="2000" b="1" dirty="0">
                <a:solidFill>
                  <a:srgbClr val="000066"/>
                </a:solidFill>
              </a:rPr>
              <a:t>Permite focalizar la inspección por áreas y tipo de riesgos</a:t>
            </a:r>
            <a:r>
              <a:rPr lang="es-ES_tradnl" altLang="es-CO" sz="2600" b="1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61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08173" y="156214"/>
            <a:ext cx="8229600" cy="857250"/>
          </a:xfrm>
          <a:solidFill>
            <a:srgbClr val="92D050"/>
          </a:solidFill>
        </p:spPr>
        <p:txBody>
          <a:bodyPr/>
          <a:lstStyle/>
          <a:p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>INSPECCIONES DE SEGURIDAD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62756"/>
            <a:ext cx="4165773" cy="310444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2974" y="1063228"/>
            <a:ext cx="3504040" cy="32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tabLst>
                <a:tab pos="4030663" algn="l"/>
              </a:tabLst>
            </a:pPr>
            <a:r>
              <a:rPr lang="es-CO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12. Etapas de la Inspección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227491"/>
            <a:ext cx="4816475" cy="317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000066"/>
                </a:solidFill>
              </a:rPr>
              <a:t>1. Preparar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000066"/>
                </a:solidFill>
              </a:rPr>
              <a:t>2. Inspeccionar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000066"/>
                </a:solidFill>
              </a:rPr>
              <a:t>3. Analizar la información y priorizar los problemas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000066"/>
                </a:solidFill>
              </a:rPr>
              <a:t>4. Definir las acciones correctivas y preventivas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000066"/>
                </a:solidFill>
              </a:rPr>
              <a:t>5. Hacer seguimiento a la ejecución de las acciones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100431"/>
              </p:ext>
            </p:extLst>
          </p:nvPr>
        </p:nvGraphicFramePr>
        <p:xfrm>
          <a:off x="6201128" y="1136461"/>
          <a:ext cx="197326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87200" imgH="1848600" progId="MS_ClipArt_Gallery.5">
                  <p:embed/>
                </p:oleObj>
              </mc:Choice>
              <mc:Fallback>
                <p:oleObj name="Clip" r:id="rId2" imgW="1087200" imgH="1848600" progId="MS_ClipArt_Gallery.5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128" y="1136461"/>
                        <a:ext cx="197326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28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19288" y="97533"/>
            <a:ext cx="8167511" cy="510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50000"/>
              </a:spcBef>
            </a:pPr>
            <a:r>
              <a:rPr lang="es-ES_tradnl" altLang="es-CO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13. Plan de Acción</a:t>
            </a:r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293510" y="634603"/>
            <a:ext cx="85231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El plan de acción debe contener todas las actividades necesarias para eliminar las causas raíces e intermedias.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Un buen plan debe tener: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- Acciones detalladas  	        		QUE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- Responsables                           	        QUIEN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000066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- Plazos                                       	        CUANDO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990033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202F78"/>
                </a:solidFill>
              </a:rPr>
              <a:t>IMPORTANTE:</a:t>
            </a:r>
          </a:p>
          <a:p>
            <a:pPr algn="just">
              <a:buFont typeface="Wingdings" panose="05000000000000000000" pitchFamily="2" charset="2"/>
              <a:buNone/>
            </a:pPr>
            <a:endParaRPr lang="es-ES" altLang="es-CO" sz="1600" b="1" dirty="0">
              <a:solidFill>
                <a:srgbClr val="008000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s-ES" altLang="es-CO" sz="1600" b="1" dirty="0">
                <a:solidFill>
                  <a:srgbClr val="000066"/>
                </a:solidFill>
              </a:rPr>
              <a:t>Todas las acciones detalladas en el plan debe estar relacionada con el análisis efectuado o sea, no se deben tener acciones que no fueron contempladas en el análisis.</a:t>
            </a:r>
          </a:p>
        </p:txBody>
      </p:sp>
      <p:sp>
        <p:nvSpPr>
          <p:cNvPr id="11" name="AutoShape 1043"/>
          <p:cNvSpPr>
            <a:spLocks noChangeArrowheads="1"/>
          </p:cNvSpPr>
          <p:nvPr/>
        </p:nvSpPr>
        <p:spPr bwMode="auto">
          <a:xfrm>
            <a:off x="3175000" y="1880018"/>
            <a:ext cx="520700" cy="274638"/>
          </a:xfrm>
          <a:prstGeom prst="rightArrow">
            <a:avLst>
              <a:gd name="adj1" fmla="val 50000"/>
              <a:gd name="adj2" fmla="val 4739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12" name="AutoShape 1043"/>
          <p:cNvSpPr>
            <a:spLocks noChangeArrowheads="1"/>
          </p:cNvSpPr>
          <p:nvPr/>
        </p:nvSpPr>
        <p:spPr bwMode="auto">
          <a:xfrm>
            <a:off x="3175000" y="2392343"/>
            <a:ext cx="520700" cy="274638"/>
          </a:xfrm>
          <a:prstGeom prst="rightArrow">
            <a:avLst>
              <a:gd name="adj1" fmla="val 50000"/>
              <a:gd name="adj2" fmla="val 4739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13" name="AutoShape 1043"/>
          <p:cNvSpPr>
            <a:spLocks noChangeArrowheads="1"/>
          </p:cNvSpPr>
          <p:nvPr/>
        </p:nvSpPr>
        <p:spPr bwMode="auto">
          <a:xfrm>
            <a:off x="3175000" y="2879765"/>
            <a:ext cx="520700" cy="274638"/>
          </a:xfrm>
          <a:prstGeom prst="rightArrow">
            <a:avLst>
              <a:gd name="adj1" fmla="val 50000"/>
              <a:gd name="adj2" fmla="val 47399"/>
            </a:avLst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8654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63667"/>
            <a:ext cx="8229600" cy="510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50000"/>
              </a:spcBef>
              <a:tabLst>
                <a:tab pos="4030663" algn="l"/>
              </a:tabLst>
            </a:pPr>
            <a:r>
              <a:rPr lang="es-ES_tradnl" altLang="es-CO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13. Plan de Acción </a:t>
            </a:r>
            <a:r>
              <a:rPr lang="es-ES_tradnl" altLang="es-CO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(Implementación</a:t>
            </a:r>
            <a:endParaRPr lang="es-ES_tradnl" altLang="es-CO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33400" y="965157"/>
            <a:ext cx="8229600" cy="34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2300" indent="-1651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30000"/>
              </a:spcBef>
              <a:buClr>
                <a:schemeClr val="accent2"/>
              </a:buClr>
              <a:buFontTx/>
              <a:buChar char="•"/>
            </a:pPr>
            <a:r>
              <a:rPr lang="es-ES" altLang="es-CO" sz="1800" dirty="0">
                <a:solidFill>
                  <a:srgbClr val="202F78"/>
                </a:solidFill>
                <a:latin typeface="Tahoma" panose="020B0604030504040204" pitchFamily="34" charset="0"/>
              </a:rPr>
              <a:t> </a:t>
            </a:r>
            <a:r>
              <a:rPr lang="es-ES" altLang="es-CO" sz="1600" b="1" dirty="0">
                <a:solidFill>
                  <a:srgbClr val="202F78"/>
                </a:solidFill>
              </a:rPr>
              <a:t>Antes de ejecutar las acciones, evalúe sus impactos:</a:t>
            </a:r>
          </a:p>
          <a:p>
            <a:pPr lvl="1"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Seguridad, Medio Ambiente, Salud (ergonomía): ¿Hay algún problema relacionado?</a:t>
            </a:r>
          </a:p>
          <a:p>
            <a:pPr lvl="1"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Calidad: ¿Hay alguna interferencia?</a:t>
            </a:r>
          </a:p>
          <a:p>
            <a:pPr lvl="1"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Operación del equipo: ¿La dificultará? ¿Los operarios aceptan la mejora?</a:t>
            </a:r>
          </a:p>
          <a:p>
            <a:pPr lvl="1"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Mantenimiento / confiabilidad: ¿Está seguro con la nueva condición?</a:t>
            </a:r>
          </a:p>
          <a:p>
            <a:pPr lvl="1" algn="just">
              <a:spcBef>
                <a:spcPct val="30000"/>
              </a:spcBef>
            </a:pPr>
            <a:endParaRPr lang="es-ES" altLang="es-CO" sz="1600" b="1" dirty="0">
              <a:solidFill>
                <a:srgbClr val="202F78"/>
              </a:solidFill>
            </a:endParaRPr>
          </a:p>
          <a:p>
            <a:pPr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Pregúntese: ¿Se lograrán los resultados Esperados?</a:t>
            </a:r>
          </a:p>
          <a:p>
            <a:pPr algn="just">
              <a:spcBef>
                <a:spcPct val="30000"/>
              </a:spcBef>
              <a:buFontTx/>
              <a:buChar char="•"/>
            </a:pPr>
            <a:endParaRPr lang="es-ES" altLang="es-CO" sz="1600" b="1" dirty="0">
              <a:solidFill>
                <a:srgbClr val="202F78"/>
              </a:solidFill>
            </a:endParaRPr>
          </a:p>
          <a:p>
            <a:pPr algn="just">
              <a:spcBef>
                <a:spcPct val="30000"/>
              </a:spcBef>
              <a:buFontTx/>
              <a:buChar char="•"/>
            </a:pPr>
            <a:r>
              <a:rPr lang="es-ES" altLang="es-CO" sz="1600" b="1" dirty="0">
                <a:solidFill>
                  <a:srgbClr val="202F78"/>
                </a:solidFill>
              </a:rPr>
              <a:t>Registre “el ANTES” y “el DESPUÉS” utilizando, por ejemplo, momentos sinceros.</a:t>
            </a:r>
          </a:p>
        </p:txBody>
      </p:sp>
    </p:spTree>
    <p:extLst>
      <p:ext uri="{BB962C8B-B14F-4D97-AF65-F5344CB8AC3E}">
        <p14:creationId xmlns:p14="http://schemas.microsoft.com/office/powerpoint/2010/main" val="249743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19894"/>
            <a:ext cx="8229600" cy="510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50000"/>
              </a:spcBef>
              <a:tabLst>
                <a:tab pos="4030663" algn="l"/>
              </a:tabLst>
            </a:pPr>
            <a:r>
              <a:rPr lang="es-ES_tradnl" altLang="es-CO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13. Plan de Acción </a:t>
            </a:r>
            <a:r>
              <a:rPr lang="es-ES_tradnl" altLang="es-CO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(Estandarizar</a:t>
            </a:r>
            <a:endParaRPr lang="es-ES_tradnl" altLang="es-CO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4325" y="733083"/>
            <a:ext cx="851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s-CO" sz="2000" b="1" dirty="0">
                <a:solidFill>
                  <a:srgbClr val="202F78"/>
                </a:solidFill>
              </a:rPr>
              <a:t>Objetivo: Garantizar desempeño de la mejora continuamente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44475" y="1287463"/>
            <a:ext cx="83359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s-CO" sz="2000" b="1" dirty="0">
                <a:solidFill>
                  <a:srgbClr val="202F78"/>
                </a:solidFill>
              </a:rPr>
              <a:t> </a:t>
            </a:r>
            <a:r>
              <a:rPr lang="es-ES" altLang="es-CO" sz="1800" b="1" dirty="0">
                <a:solidFill>
                  <a:srgbClr val="202F78"/>
                </a:solidFill>
              </a:rPr>
              <a:t>Cómo:</a:t>
            </a:r>
            <a:endParaRPr lang="es-ES" altLang="es-CO" sz="1800" dirty="0">
              <a:solidFill>
                <a:srgbClr val="202F78"/>
              </a:solidFill>
            </a:endParaRPr>
          </a:p>
          <a:p>
            <a:pPr>
              <a:buFontTx/>
              <a:buChar char="•"/>
            </a:pPr>
            <a:r>
              <a:rPr lang="es-ES" altLang="es-CO" sz="1800" dirty="0">
                <a:solidFill>
                  <a:srgbClr val="202F78"/>
                </a:solidFill>
              </a:rPr>
              <a:t> </a:t>
            </a:r>
            <a:r>
              <a:rPr lang="es-ES" altLang="es-CO" sz="1800" b="1" dirty="0">
                <a:solidFill>
                  <a:srgbClr val="202F78"/>
                </a:solidFill>
              </a:rPr>
              <a:t>Modificando los estándares de operación y mantenimiento.</a:t>
            </a:r>
          </a:p>
          <a:p>
            <a:pPr>
              <a:buFontTx/>
              <a:buChar char="•"/>
            </a:pPr>
            <a:r>
              <a:rPr lang="es-ES" altLang="es-CO" sz="1800" b="1" dirty="0">
                <a:solidFill>
                  <a:srgbClr val="202F78"/>
                </a:solidFill>
              </a:rPr>
              <a:t> Entrenando y educando a los involucrados.</a:t>
            </a:r>
          </a:p>
          <a:p>
            <a:pPr>
              <a:buFontTx/>
              <a:buChar char="•"/>
            </a:pPr>
            <a:r>
              <a:rPr lang="es-ES" altLang="es-CO" sz="1800" b="1" dirty="0">
                <a:solidFill>
                  <a:srgbClr val="202F78"/>
                </a:solidFill>
              </a:rPr>
              <a:t> Monitoreando todas las soluciones implementadas.</a:t>
            </a:r>
          </a:p>
          <a:p>
            <a:pPr>
              <a:buFontTx/>
              <a:buChar char="•"/>
            </a:pPr>
            <a:r>
              <a:rPr lang="es-ES" altLang="es-CO" sz="1800" b="1" dirty="0">
                <a:solidFill>
                  <a:srgbClr val="202F78"/>
                </a:solidFill>
              </a:rPr>
              <a:t> Revisando todo el proceso de mejoramiento</a:t>
            </a:r>
          </a:p>
          <a:p>
            <a:pPr>
              <a:buFontTx/>
              <a:buChar char="•"/>
            </a:pPr>
            <a:r>
              <a:rPr lang="es-ES" altLang="es-CO" sz="1800" b="1" dirty="0">
                <a:solidFill>
                  <a:srgbClr val="202F78"/>
                </a:solidFill>
              </a:rPr>
              <a:t> Revisando otras líneas que tengan problemas similares</a:t>
            </a:r>
          </a:p>
          <a:p>
            <a:pPr>
              <a:buFontTx/>
              <a:buChar char="•"/>
            </a:pPr>
            <a:r>
              <a:rPr lang="es-ES" altLang="es-CO" sz="1800" b="1" dirty="0">
                <a:solidFill>
                  <a:srgbClr val="202F78"/>
                </a:solidFill>
              </a:rPr>
              <a:t>Documentando y archivando todo el trabajo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957108" y="3500585"/>
            <a:ext cx="2940050" cy="1006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s-CO" sz="2000" b="1" dirty="0"/>
              <a:t>Resultados</a:t>
            </a:r>
            <a:endParaRPr lang="es-ES" altLang="es-CO" sz="2000" dirty="0"/>
          </a:p>
          <a:p>
            <a:pPr>
              <a:buFontTx/>
              <a:buChar char="•"/>
            </a:pPr>
            <a:r>
              <a:rPr lang="es-ES" altLang="es-CO" sz="2000" dirty="0"/>
              <a:t> Mejora sustentada</a:t>
            </a:r>
          </a:p>
          <a:p>
            <a:pPr>
              <a:buFontTx/>
              <a:buChar char="•"/>
            </a:pPr>
            <a:r>
              <a:rPr lang="es-ES" altLang="es-CO" sz="2000" dirty="0"/>
              <a:t> Cambios en el proceso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5400000">
            <a:off x="2688521" y="3572023"/>
            <a:ext cx="792162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31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47511" y="186940"/>
            <a:ext cx="8229600" cy="510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  <a:spcBef>
                <a:spcPct val="50000"/>
              </a:spcBef>
            </a:pPr>
            <a:r>
              <a:rPr lang="es-ES_tradnl" altLang="es-CO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14. Indicadores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50913" y="900288"/>
            <a:ext cx="2590800" cy="40075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DE PROCESO    </a:t>
            </a: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50913" y="2936169"/>
            <a:ext cx="2590800" cy="40075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DE IMPACTO</a:t>
            </a:r>
            <a:endParaRPr lang="es-ES_tradnl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74713" y="3903486"/>
            <a:ext cx="5105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98513" y="3910895"/>
            <a:ext cx="599757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CO" sz="2200" b="1" dirty="0">
                <a:solidFill>
                  <a:srgbClr val="000099"/>
                </a:solidFill>
              </a:rPr>
              <a:t>No. de  Factores de riesgo encontrados.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98513" y="3414174"/>
            <a:ext cx="5638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CO" sz="2200" b="1" dirty="0">
                <a:solidFill>
                  <a:srgbClr val="000099"/>
                </a:solidFill>
              </a:rPr>
              <a:t>No. de factores de riesgo corregidos.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46113" y="1388705"/>
            <a:ext cx="5638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altLang="es-CO" sz="2200" b="1" dirty="0">
                <a:solidFill>
                  <a:srgbClr val="000099"/>
                </a:solidFill>
              </a:rPr>
              <a:t>   No. de Inspecciones realizadas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altLang="es-CO" sz="2200" b="1" dirty="0">
                <a:solidFill>
                  <a:srgbClr val="000099"/>
                </a:solidFill>
              </a:rPr>
              <a:t>  No. de Inspecciones programadas 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874713" y="1845905"/>
            <a:ext cx="40386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57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13.Indicadores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2378" y="512938"/>
            <a:ext cx="7391400" cy="37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altLang="es-CO" sz="3600" b="1" dirty="0">
                <a:solidFill>
                  <a:srgbClr val="002060"/>
                </a:solidFill>
              </a:rPr>
              <a:t>“La </a:t>
            </a:r>
            <a:r>
              <a:rPr lang="es-ES_tradnl" altLang="es-CO" sz="3600" b="1" dirty="0">
                <a:solidFill>
                  <a:srgbClr val="000066"/>
                </a:solidFill>
              </a:rPr>
              <a:t>Seguridad y Salud en el Trabajo </a:t>
            </a:r>
            <a:r>
              <a:rPr lang="es-ES_tradnl" altLang="es-CO" sz="3600" b="1" dirty="0">
                <a:solidFill>
                  <a:srgbClr val="002060"/>
                </a:solidFill>
              </a:rPr>
              <a:t>debe ser administrada como cualquier otra función empresarial”.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s-ES_tradnl" altLang="es-CO" sz="4000" dirty="0">
                <a:solidFill>
                  <a:srgbClr val="002060"/>
                </a:solidFill>
              </a:rPr>
              <a:t>					     </a:t>
            </a:r>
            <a:r>
              <a:rPr lang="es-ES_tradnl" altLang="es-CO" b="1" dirty="0">
                <a:solidFill>
                  <a:srgbClr val="002060"/>
                </a:solidFill>
              </a:rPr>
              <a:t>DAN PETERSEN</a:t>
            </a:r>
            <a:endParaRPr lang="es-ES_tradnl" altLang="es-CO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0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59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78" y="1354662"/>
            <a:ext cx="5430097" cy="27319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0" y="134098"/>
            <a:ext cx="5444200" cy="96934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8011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2087076"/>
            <a:ext cx="8388823" cy="969348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7588" y="1212896"/>
            <a:ext cx="5052368" cy="3052577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0149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Definición de Inspección</a:t>
            </a:r>
            <a:endParaRPr lang="es-ES" altLang="es-CO" sz="3600" b="1" dirty="0">
              <a:solidFill>
                <a:schemeClr val="bg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228" y="1171621"/>
            <a:ext cx="2925572" cy="29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6794" y="1275644"/>
            <a:ext cx="3289401" cy="279964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199" y="1546579"/>
            <a:ext cx="4227689" cy="24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>
                <a:srgbClr val="FF9933"/>
              </a:buClr>
              <a:buSzPct val="120000"/>
            </a:pPr>
            <a:r>
              <a:rPr lang="es-ES_tradnl" altLang="es-CO" sz="2000" b="1" dirty="0">
                <a:solidFill>
                  <a:srgbClr val="202F78"/>
                </a:solidFill>
              </a:rPr>
              <a:t>Muestran el compromiso de la empresa por reconocer los riesgos propios del trabajo</a:t>
            </a:r>
          </a:p>
          <a:p>
            <a:pPr marL="0" indent="0" algn="just" eaLnBrk="1" hangingPunct="1">
              <a:spcBef>
                <a:spcPct val="50000"/>
              </a:spcBef>
              <a:buClr>
                <a:srgbClr val="FF9933"/>
              </a:buClr>
              <a:buSzPct val="120000"/>
            </a:pPr>
            <a:r>
              <a:rPr lang="es-ES_tradnl" altLang="es-CO" sz="2000" b="1" dirty="0">
                <a:solidFill>
                  <a:srgbClr val="202F78"/>
                </a:solidFill>
              </a:rPr>
              <a:t>Su visión integral facilita el     control de los costos,  la salud,   la protección del ambiente, la producción y la calidad.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Beneficios de la Inspección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8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Beneficios de la Inspección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333" y="1430726"/>
            <a:ext cx="4763911" cy="27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>
                <a:srgbClr val="FF9933"/>
              </a:buClr>
              <a:buSzPct val="120000"/>
            </a:pPr>
            <a:r>
              <a:rPr lang="es-ES_tradnl" altLang="es-CO" sz="2000" b="1" dirty="0">
                <a:solidFill>
                  <a:srgbClr val="000066"/>
                </a:solidFill>
              </a:rPr>
              <a:t>Generan información para la acción estratégica de seguridad y salud en el trabajo y crean interés y participación entre el grupo de trabajadores.</a:t>
            </a:r>
          </a:p>
          <a:p>
            <a:pPr marL="0" indent="0" algn="just" eaLnBrk="1" hangingPunct="1">
              <a:spcBef>
                <a:spcPct val="50000"/>
              </a:spcBef>
              <a:buClr>
                <a:srgbClr val="FF9933"/>
              </a:buClr>
              <a:buSzPct val="120000"/>
            </a:pPr>
            <a:r>
              <a:rPr lang="es-ES_tradnl" altLang="es-CO" sz="2000" b="1" dirty="0">
                <a:solidFill>
                  <a:srgbClr val="000066"/>
                </a:solidFill>
              </a:rPr>
              <a:t>Fomentan la interacción de seguridad y salud en el trabajo con otras áreas de la empresa.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1748"/>
            <a:ext cx="1845508" cy="30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Tipos de Inspecciones</a:t>
            </a:r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1170965" y="1132674"/>
            <a:ext cx="7171524" cy="3236126"/>
            <a:chOff x="912" y="1152"/>
            <a:chExt cx="4034" cy="2724"/>
          </a:xfrm>
        </p:grpSpPr>
        <p:sp>
          <p:nvSpPr>
            <p:cNvPr id="7" name="Rectangle 85"/>
            <p:cNvSpPr>
              <a:spLocks noChangeArrowheads="1"/>
            </p:cNvSpPr>
            <p:nvPr/>
          </p:nvSpPr>
          <p:spPr bwMode="auto">
            <a:xfrm>
              <a:off x="1188" y="3368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 sz="1800" dirty="0">
                <a:solidFill>
                  <a:srgbClr val="000066"/>
                </a:solidFill>
              </a:endParaRPr>
            </a:p>
          </p:txBody>
        </p:sp>
        <p:sp>
          <p:nvSpPr>
            <p:cNvPr id="8" name="Rectangle 86"/>
            <p:cNvSpPr>
              <a:spLocks noChangeArrowheads="1"/>
            </p:cNvSpPr>
            <p:nvPr/>
          </p:nvSpPr>
          <p:spPr bwMode="auto">
            <a:xfrm>
              <a:off x="1969" y="3553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415" y="1167"/>
              <a:ext cx="8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202F78"/>
                  </a:solidFill>
                  <a:latin typeface="Geometr212 Bk BT" pitchFamily="34" charset="0"/>
                </a:rPr>
                <a:t>SEGÚN SU </a:t>
              </a:r>
              <a:endParaRPr lang="es-ES" altLang="es-CO">
                <a:solidFill>
                  <a:srgbClr val="202F78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1319" y="1421"/>
              <a:ext cx="10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202F78"/>
                  </a:solidFill>
                  <a:latin typeface="Geometr212 Bk BT" pitchFamily="34" charset="0"/>
                </a:rPr>
                <a:t>PLANEACIÓN</a:t>
              </a:r>
              <a:endParaRPr lang="es-ES" altLang="es-CO">
                <a:solidFill>
                  <a:srgbClr val="202F78"/>
                </a:solidFill>
              </a:endParaRPr>
            </a:p>
          </p:txBody>
        </p:sp>
        <p:sp>
          <p:nvSpPr>
            <p:cNvPr id="11" name="Rectangle 34"/>
            <p:cNvSpPr>
              <a:spLocks noChangeArrowheads="1"/>
            </p:cNvSpPr>
            <p:nvPr/>
          </p:nvSpPr>
          <p:spPr bwMode="auto">
            <a:xfrm>
              <a:off x="2460" y="1421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2" name="Rectangle 35"/>
            <p:cNvSpPr>
              <a:spLocks noChangeArrowheads="1"/>
            </p:cNvSpPr>
            <p:nvPr/>
          </p:nvSpPr>
          <p:spPr bwMode="auto">
            <a:xfrm>
              <a:off x="3424" y="1167"/>
              <a:ext cx="8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202F78"/>
                  </a:solidFill>
                  <a:latin typeface="Geometr212 Bk BT" pitchFamily="34" charset="0"/>
                </a:rPr>
                <a:t>SEGÚN SU </a:t>
              </a:r>
              <a:endParaRPr lang="es-ES" altLang="es-CO">
                <a:solidFill>
                  <a:srgbClr val="202F78"/>
                </a:solidFill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3343" y="1421"/>
              <a:ext cx="11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202F78"/>
                  </a:solidFill>
                  <a:latin typeface="Geometr212 Bk BT" pitchFamily="34" charset="0"/>
                </a:rPr>
                <a:t>PERIODICIDAD</a:t>
              </a:r>
              <a:endParaRPr lang="es-ES" altLang="es-CO">
                <a:solidFill>
                  <a:srgbClr val="202F78"/>
                </a:solidFill>
              </a:endParaRPr>
            </a:p>
          </p:txBody>
        </p:sp>
        <p:sp>
          <p:nvSpPr>
            <p:cNvPr id="14" name="Rectangle 37"/>
            <p:cNvSpPr>
              <a:spLocks noChangeArrowheads="1"/>
            </p:cNvSpPr>
            <p:nvPr/>
          </p:nvSpPr>
          <p:spPr bwMode="auto">
            <a:xfrm>
              <a:off x="4551" y="1421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912" y="1152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912" y="1152"/>
              <a:ext cx="1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912" y="1152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912" y="115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>
              <a:off x="912" y="1152"/>
              <a:ext cx="1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0" name="Rectangle 43"/>
            <p:cNvSpPr>
              <a:spLocks noChangeArrowheads="1"/>
            </p:cNvSpPr>
            <p:nvPr/>
          </p:nvSpPr>
          <p:spPr bwMode="auto">
            <a:xfrm>
              <a:off x="927" y="1152"/>
              <a:ext cx="1920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927" y="1152"/>
              <a:ext cx="1920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2847" y="1167"/>
              <a:ext cx="15" cy="0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2847" y="1152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2847" y="115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2847" y="1152"/>
              <a:ext cx="1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862" y="1152"/>
              <a:ext cx="2069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2862" y="1152"/>
              <a:ext cx="2069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4931" y="1152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>
              <a:off x="4931" y="1152"/>
              <a:ext cx="0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4931" y="1152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4931" y="115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Line 56"/>
            <p:cNvSpPr>
              <a:spLocks noChangeShapeType="1"/>
            </p:cNvSpPr>
            <p:nvPr/>
          </p:nvSpPr>
          <p:spPr bwMode="auto">
            <a:xfrm>
              <a:off x="4931" y="1152"/>
              <a:ext cx="0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912" y="1167"/>
              <a:ext cx="15" cy="50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912" y="1167"/>
              <a:ext cx="1" cy="508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2847" y="1167"/>
              <a:ext cx="15" cy="50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>
              <a:off x="2847" y="1167"/>
              <a:ext cx="1" cy="508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4931" y="1167"/>
              <a:ext cx="15" cy="50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>
              <a:off x="4931" y="1167"/>
              <a:ext cx="0" cy="508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964" y="1724"/>
              <a:ext cx="1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Wingdings" panose="05000000000000000000" pitchFamily="2" charset="2"/>
                </a:rPr>
                <a:t>è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1113" y="1724"/>
              <a:ext cx="1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Wingdings" panose="05000000000000000000" pitchFamily="2" charset="2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1142" y="1690"/>
              <a:ext cx="9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 dirty="0">
                  <a:solidFill>
                    <a:srgbClr val="000066"/>
                  </a:solidFill>
                  <a:latin typeface="Geometr212 Bk BT" pitchFamily="34" charset="0"/>
                </a:rPr>
                <a:t>Informales o 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964" y="1944"/>
              <a:ext cx="9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espontáneas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3" name="Rectangle 67"/>
            <p:cNvSpPr>
              <a:spLocks noChangeArrowheads="1"/>
            </p:cNvSpPr>
            <p:nvPr/>
          </p:nvSpPr>
          <p:spPr bwMode="auto">
            <a:xfrm>
              <a:off x="1898" y="1944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964" y="2232"/>
              <a:ext cx="1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Wingdings" panose="05000000000000000000" pitchFamily="2" charset="2"/>
                </a:rPr>
                <a:t>è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1113" y="2232"/>
              <a:ext cx="1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Wingdings" panose="05000000000000000000" pitchFamily="2" charset="2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1142" y="2198"/>
              <a:ext cx="16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 dirty="0">
                  <a:solidFill>
                    <a:srgbClr val="000066"/>
                  </a:solidFill>
                  <a:latin typeface="Geometr212 Bk BT" pitchFamily="34" charset="0"/>
                </a:rPr>
                <a:t>Formales o  planeadas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47" name="Rectangle 72"/>
            <p:cNvSpPr>
              <a:spLocks noChangeArrowheads="1"/>
            </p:cNvSpPr>
            <p:nvPr/>
          </p:nvSpPr>
          <p:spPr bwMode="auto">
            <a:xfrm>
              <a:off x="1745" y="2452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48" name="Rectangle 73"/>
            <p:cNvSpPr>
              <a:spLocks noChangeArrowheads="1"/>
            </p:cNvSpPr>
            <p:nvPr/>
          </p:nvSpPr>
          <p:spPr bwMode="auto">
            <a:xfrm>
              <a:off x="1074" y="2638"/>
              <a:ext cx="2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dirty="0">
                  <a:solidFill>
                    <a:srgbClr val="000066"/>
                  </a:solidFill>
                  <a:latin typeface="Symbol" panose="05050102010706020507" pitchFamily="18" charset="2"/>
                </a:rPr>
                <a:t>¨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49" name="Rectangle 74"/>
            <p:cNvSpPr>
              <a:spLocks noChangeArrowheads="1"/>
            </p:cNvSpPr>
            <p:nvPr/>
          </p:nvSpPr>
          <p:spPr bwMode="auto">
            <a:xfrm>
              <a:off x="1169" y="2709"/>
              <a:ext cx="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dirty="0">
                  <a:solidFill>
                    <a:srgbClr val="000066"/>
                  </a:solidFill>
                  <a:latin typeface="Symbol" panose="05050102010706020507" pitchFamily="18" charset="2"/>
                </a:rPr>
                <a:t> 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50" name="Rectangle 75"/>
            <p:cNvSpPr>
              <a:spLocks noChangeArrowheads="1"/>
            </p:cNvSpPr>
            <p:nvPr/>
          </p:nvSpPr>
          <p:spPr bwMode="auto">
            <a:xfrm>
              <a:off x="1190" y="2521"/>
              <a:ext cx="57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1900" b="1" dirty="0">
                  <a:solidFill>
                    <a:srgbClr val="000066"/>
                  </a:solidFill>
                  <a:latin typeface="Geometr212 Bk BT" pitchFamily="34" charset="0"/>
                </a:rPr>
                <a:t>Generales</a:t>
              </a:r>
              <a:endParaRPr lang="es-ES" altLang="es-CO" sz="1900" dirty="0">
                <a:solidFill>
                  <a:srgbClr val="000066"/>
                </a:solidFill>
              </a:endParaRPr>
            </a:p>
          </p:txBody>
        </p:sp>
        <p:sp>
          <p:nvSpPr>
            <p:cNvPr id="51" name="Rectangle 76"/>
            <p:cNvSpPr>
              <a:spLocks noChangeArrowheads="1"/>
            </p:cNvSpPr>
            <p:nvPr/>
          </p:nvSpPr>
          <p:spPr bwMode="auto">
            <a:xfrm>
              <a:off x="1971" y="2706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52" name="Rectangle 77"/>
            <p:cNvSpPr>
              <a:spLocks noChangeArrowheads="1"/>
            </p:cNvSpPr>
            <p:nvPr/>
          </p:nvSpPr>
          <p:spPr bwMode="auto">
            <a:xfrm>
              <a:off x="1074" y="2920"/>
              <a:ext cx="7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dirty="0">
                  <a:solidFill>
                    <a:srgbClr val="000066"/>
                  </a:solidFill>
                  <a:latin typeface="Symbol" panose="05050102010706020507" pitchFamily="18" charset="2"/>
                </a:rPr>
                <a:t>¨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53" name="Rectangle 78"/>
            <p:cNvSpPr>
              <a:spLocks noChangeArrowheads="1"/>
            </p:cNvSpPr>
            <p:nvPr/>
          </p:nvSpPr>
          <p:spPr bwMode="auto">
            <a:xfrm>
              <a:off x="1169" y="2963"/>
              <a:ext cx="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Symbol" panose="05050102010706020507" pitchFamily="18" charset="2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54" name="Rectangle 79"/>
            <p:cNvSpPr>
              <a:spLocks noChangeArrowheads="1"/>
            </p:cNvSpPr>
            <p:nvPr/>
          </p:nvSpPr>
          <p:spPr bwMode="auto">
            <a:xfrm>
              <a:off x="1187" y="2823"/>
              <a:ext cx="105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1900" b="1" dirty="0">
                  <a:solidFill>
                    <a:srgbClr val="000066"/>
                  </a:solidFill>
                  <a:latin typeface="Geometr212 Bk BT" pitchFamily="34" charset="0"/>
                </a:rPr>
                <a:t>De partes críticas</a:t>
              </a:r>
              <a:endParaRPr lang="es-ES" altLang="es-CO" sz="1800" dirty="0">
                <a:solidFill>
                  <a:srgbClr val="000066"/>
                </a:solidFill>
              </a:endParaRPr>
            </a:p>
          </p:txBody>
        </p:sp>
        <p:sp>
          <p:nvSpPr>
            <p:cNvPr id="55" name="Rectangle 80"/>
            <p:cNvSpPr>
              <a:spLocks noChangeArrowheads="1"/>
            </p:cNvSpPr>
            <p:nvPr/>
          </p:nvSpPr>
          <p:spPr bwMode="auto">
            <a:xfrm>
              <a:off x="2557" y="2960"/>
              <a:ext cx="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1074" y="3162"/>
              <a:ext cx="6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 dirty="0">
                  <a:solidFill>
                    <a:srgbClr val="000066"/>
                  </a:solidFill>
                  <a:latin typeface="Symbol" panose="05050102010706020507" pitchFamily="18" charset="2"/>
                </a:rPr>
                <a:t>¨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57" name="Rectangle 82"/>
            <p:cNvSpPr>
              <a:spLocks noChangeArrowheads="1"/>
            </p:cNvSpPr>
            <p:nvPr/>
          </p:nvSpPr>
          <p:spPr bwMode="auto">
            <a:xfrm>
              <a:off x="1168" y="3216"/>
              <a:ext cx="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300">
                  <a:solidFill>
                    <a:srgbClr val="000066"/>
                  </a:solidFill>
                  <a:latin typeface="Symbol" panose="05050102010706020507" pitchFamily="18" charset="2"/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58" name="Rectangle 83"/>
            <p:cNvSpPr>
              <a:spLocks noChangeArrowheads="1"/>
            </p:cNvSpPr>
            <p:nvPr/>
          </p:nvSpPr>
          <p:spPr bwMode="auto">
            <a:xfrm>
              <a:off x="1188" y="3028"/>
              <a:ext cx="11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1900" b="1" dirty="0">
                  <a:solidFill>
                    <a:srgbClr val="000066"/>
                  </a:solidFill>
                  <a:latin typeface="Geometr212 Bk BT" pitchFamily="34" charset="0"/>
                </a:rPr>
                <a:t>Especiales   </a:t>
              </a:r>
              <a:r>
                <a:rPr lang="es-ES" altLang="es-CO" sz="2300" b="1" dirty="0">
                  <a:solidFill>
                    <a:srgbClr val="000066"/>
                  </a:solidFill>
                  <a:latin typeface="Geometr212 Bk BT" pitchFamily="34" charset="0"/>
                </a:rPr>
                <a:t>          </a:t>
              </a:r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59" name="Rectangle 84"/>
            <p:cNvSpPr>
              <a:spLocks noChangeArrowheads="1"/>
            </p:cNvSpPr>
            <p:nvPr/>
          </p:nvSpPr>
          <p:spPr bwMode="auto">
            <a:xfrm>
              <a:off x="1175" y="3281"/>
              <a:ext cx="147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1900" b="1" dirty="0">
                  <a:solidFill>
                    <a:srgbClr val="000066"/>
                  </a:solidFill>
                  <a:latin typeface="Geometr212 Bk BT" pitchFamily="34" charset="0"/>
                </a:rPr>
                <a:t>(Sistemas de permisos)</a:t>
              </a:r>
            </a:p>
            <a:p>
              <a:pPr eaLnBrk="1" hangingPunct="1"/>
              <a:endParaRPr lang="es-ES" altLang="es-CO" dirty="0">
                <a:solidFill>
                  <a:srgbClr val="000066"/>
                </a:solidFill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2899" y="1724"/>
              <a:ext cx="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dirty="0">
                  <a:solidFill>
                    <a:srgbClr val="000066"/>
                  </a:solidFill>
                  <a:latin typeface="Wingdings" panose="05000000000000000000" pitchFamily="2" charset="2"/>
                </a:rPr>
                <a:t>è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049" y="1724"/>
              <a:ext cx="1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dirty="0">
                  <a:solidFill>
                    <a:srgbClr val="000066"/>
                  </a:solidFill>
                  <a:latin typeface="Wingdings" panose="05000000000000000000" pitchFamily="2" charset="2"/>
                </a:rPr>
                <a:t> 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2" name="Rectangle 89"/>
            <p:cNvSpPr>
              <a:spLocks noChangeArrowheads="1"/>
            </p:cNvSpPr>
            <p:nvPr/>
          </p:nvSpPr>
          <p:spPr bwMode="auto">
            <a:xfrm>
              <a:off x="3103" y="1690"/>
              <a:ext cx="10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>
                  <a:solidFill>
                    <a:srgbClr val="000066"/>
                  </a:solidFill>
                  <a:latin typeface="Geometr212 Bk BT" pitchFamily="34" charset="0"/>
                </a:rPr>
                <a:t>De periodicidad </a:t>
              </a:r>
              <a:endParaRPr lang="es-ES" altLang="es-CO" sz="2000">
                <a:solidFill>
                  <a:srgbClr val="000066"/>
                </a:solidFill>
              </a:endParaRPr>
            </a:p>
          </p:txBody>
        </p:sp>
        <p:sp>
          <p:nvSpPr>
            <p:cNvPr id="63" name="Rectangle 90"/>
            <p:cNvSpPr>
              <a:spLocks noChangeArrowheads="1"/>
            </p:cNvSpPr>
            <p:nvPr/>
          </p:nvSpPr>
          <p:spPr bwMode="auto">
            <a:xfrm>
              <a:off x="3109" y="1935"/>
              <a:ext cx="82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 dirty="0">
                  <a:solidFill>
                    <a:srgbClr val="000066"/>
                  </a:solidFill>
                  <a:latin typeface="Geometr212 Bk BT" pitchFamily="34" charset="0"/>
                </a:rPr>
                <a:t>determinada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3884" y="1944"/>
              <a:ext cx="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 sz="2000">
                <a:solidFill>
                  <a:srgbClr val="000066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911" y="2390"/>
              <a:ext cx="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dirty="0">
                  <a:solidFill>
                    <a:srgbClr val="000066"/>
                  </a:solidFill>
                  <a:latin typeface="Wingdings" panose="05000000000000000000" pitchFamily="2" charset="2"/>
                </a:rPr>
                <a:t>è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049" y="2232"/>
              <a:ext cx="1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dirty="0">
                  <a:solidFill>
                    <a:srgbClr val="000066"/>
                  </a:solidFill>
                  <a:latin typeface="Wingdings" panose="05000000000000000000" pitchFamily="2" charset="2"/>
                </a:rPr>
                <a:t> 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7" name="Rectangle 94"/>
            <p:cNvSpPr>
              <a:spLocks noChangeArrowheads="1"/>
            </p:cNvSpPr>
            <p:nvPr/>
          </p:nvSpPr>
          <p:spPr bwMode="auto">
            <a:xfrm>
              <a:off x="3114" y="2388"/>
              <a:ext cx="87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 dirty="0">
                  <a:solidFill>
                    <a:srgbClr val="000066"/>
                  </a:solidFill>
                  <a:latin typeface="Geometr212 Bk BT" pitchFamily="34" charset="0"/>
                </a:rPr>
                <a:t>Intermitentes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4156" y="2198"/>
              <a:ext cx="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 sz="2000">
                <a:solidFill>
                  <a:srgbClr val="000066"/>
                </a:solidFill>
              </a:endParaRPr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2918" y="2792"/>
              <a:ext cx="1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dirty="0">
                  <a:solidFill>
                    <a:srgbClr val="000066"/>
                  </a:solidFill>
                  <a:latin typeface="Wingdings" panose="05000000000000000000" pitchFamily="2" charset="2"/>
                </a:rPr>
                <a:t>è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3049" y="2486"/>
              <a:ext cx="1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>
                  <a:solidFill>
                    <a:srgbClr val="000066"/>
                  </a:solidFill>
                  <a:latin typeface="Wingdings" panose="05000000000000000000" pitchFamily="2" charset="2"/>
                </a:rPr>
                <a:t> </a:t>
              </a:r>
              <a:endParaRPr lang="es-ES" altLang="es-CO" sz="2000">
                <a:solidFill>
                  <a:srgbClr val="000066"/>
                </a:solidFill>
              </a:endParaRPr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3099" y="2755"/>
              <a:ext cx="68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 dirty="0">
                  <a:solidFill>
                    <a:srgbClr val="000066"/>
                  </a:solidFill>
                  <a:latin typeface="Geometr212 Bk BT" pitchFamily="34" charset="0"/>
                </a:rPr>
                <a:t>Continuas</a:t>
              </a:r>
              <a:endParaRPr lang="es-ES" altLang="es-CO" sz="2000" dirty="0">
                <a:solidFill>
                  <a:srgbClr val="000066"/>
                </a:solidFill>
              </a:endParaRPr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3867" y="2452"/>
              <a:ext cx="3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2100" b="1">
                  <a:solidFill>
                    <a:srgbClr val="000066"/>
                  </a:solidFill>
                  <a:latin typeface="Geometr212 Bk BT" pitchFamily="34" charset="0"/>
                </a:rPr>
                <a:t> </a:t>
              </a:r>
              <a:endParaRPr lang="es-ES" altLang="es-CO" sz="2000">
                <a:solidFill>
                  <a:srgbClr val="000066"/>
                </a:solidFill>
              </a:endParaRPr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912" y="1675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74" name="Line 101"/>
            <p:cNvSpPr>
              <a:spLocks noChangeShapeType="1"/>
            </p:cNvSpPr>
            <p:nvPr/>
          </p:nvSpPr>
          <p:spPr bwMode="auto">
            <a:xfrm>
              <a:off x="912" y="1675"/>
              <a:ext cx="1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927" y="1675"/>
              <a:ext cx="1920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76" name="Line 103"/>
            <p:cNvSpPr>
              <a:spLocks noChangeShapeType="1"/>
            </p:cNvSpPr>
            <p:nvPr/>
          </p:nvSpPr>
          <p:spPr bwMode="auto">
            <a:xfrm>
              <a:off x="927" y="1675"/>
              <a:ext cx="1920" cy="0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2847" y="1675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>
              <a:off x="2847" y="1675"/>
              <a:ext cx="1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2862" y="1675"/>
              <a:ext cx="2069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80" name="Line 107"/>
            <p:cNvSpPr>
              <a:spLocks noChangeShapeType="1"/>
            </p:cNvSpPr>
            <p:nvPr/>
          </p:nvSpPr>
          <p:spPr bwMode="auto">
            <a:xfrm>
              <a:off x="2862" y="1675"/>
              <a:ext cx="2069" cy="0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4931" y="1675"/>
              <a:ext cx="15" cy="1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>
              <a:off x="4931" y="1675"/>
              <a:ext cx="0" cy="15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912" y="1690"/>
              <a:ext cx="15" cy="203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84" name="Line 111"/>
            <p:cNvSpPr>
              <a:spLocks noChangeShapeType="1"/>
            </p:cNvSpPr>
            <p:nvPr/>
          </p:nvSpPr>
          <p:spPr bwMode="auto">
            <a:xfrm>
              <a:off x="912" y="1690"/>
              <a:ext cx="1" cy="2032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912" y="3722"/>
              <a:ext cx="15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86" name="Line 113"/>
            <p:cNvSpPr>
              <a:spLocks noChangeShapeType="1"/>
            </p:cNvSpPr>
            <p:nvPr/>
          </p:nvSpPr>
          <p:spPr bwMode="auto">
            <a:xfrm>
              <a:off x="912" y="372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7" name="Line 114"/>
            <p:cNvSpPr>
              <a:spLocks noChangeShapeType="1"/>
            </p:cNvSpPr>
            <p:nvPr/>
          </p:nvSpPr>
          <p:spPr bwMode="auto">
            <a:xfrm>
              <a:off x="912" y="3722"/>
              <a:ext cx="1" cy="14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912" y="3722"/>
              <a:ext cx="15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89" name="Line 116"/>
            <p:cNvSpPr>
              <a:spLocks noChangeShapeType="1"/>
            </p:cNvSpPr>
            <p:nvPr/>
          </p:nvSpPr>
          <p:spPr bwMode="auto">
            <a:xfrm>
              <a:off x="912" y="372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0" name="Line 117"/>
            <p:cNvSpPr>
              <a:spLocks noChangeShapeType="1"/>
            </p:cNvSpPr>
            <p:nvPr/>
          </p:nvSpPr>
          <p:spPr bwMode="auto">
            <a:xfrm>
              <a:off x="912" y="3722"/>
              <a:ext cx="1" cy="14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927" y="3722"/>
              <a:ext cx="1920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92" name="Line 119"/>
            <p:cNvSpPr>
              <a:spLocks noChangeShapeType="1"/>
            </p:cNvSpPr>
            <p:nvPr/>
          </p:nvSpPr>
          <p:spPr bwMode="auto">
            <a:xfrm>
              <a:off x="927" y="3722"/>
              <a:ext cx="1920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3" name="Rectangle 120"/>
            <p:cNvSpPr>
              <a:spLocks noChangeArrowheads="1"/>
            </p:cNvSpPr>
            <p:nvPr/>
          </p:nvSpPr>
          <p:spPr bwMode="auto">
            <a:xfrm>
              <a:off x="2847" y="1690"/>
              <a:ext cx="15" cy="203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94" name="Rectangle 122"/>
            <p:cNvSpPr>
              <a:spLocks noChangeArrowheads="1"/>
            </p:cNvSpPr>
            <p:nvPr/>
          </p:nvSpPr>
          <p:spPr bwMode="auto">
            <a:xfrm>
              <a:off x="2847" y="3722"/>
              <a:ext cx="15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95" name="Line 123"/>
            <p:cNvSpPr>
              <a:spLocks noChangeShapeType="1"/>
            </p:cNvSpPr>
            <p:nvPr/>
          </p:nvSpPr>
          <p:spPr bwMode="auto">
            <a:xfrm>
              <a:off x="2847" y="372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6" name="Line 124"/>
            <p:cNvSpPr>
              <a:spLocks noChangeShapeType="1"/>
            </p:cNvSpPr>
            <p:nvPr/>
          </p:nvSpPr>
          <p:spPr bwMode="auto">
            <a:xfrm>
              <a:off x="2847" y="3722"/>
              <a:ext cx="1" cy="14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7" name="Rectangle 125"/>
            <p:cNvSpPr>
              <a:spLocks noChangeArrowheads="1"/>
            </p:cNvSpPr>
            <p:nvPr/>
          </p:nvSpPr>
          <p:spPr bwMode="auto">
            <a:xfrm>
              <a:off x="2862" y="3722"/>
              <a:ext cx="2069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98" name="Line 126"/>
            <p:cNvSpPr>
              <a:spLocks noChangeShapeType="1"/>
            </p:cNvSpPr>
            <p:nvPr/>
          </p:nvSpPr>
          <p:spPr bwMode="auto">
            <a:xfrm>
              <a:off x="2862" y="3722"/>
              <a:ext cx="2069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99" name="Rectangle 127"/>
            <p:cNvSpPr>
              <a:spLocks noChangeArrowheads="1"/>
            </p:cNvSpPr>
            <p:nvPr/>
          </p:nvSpPr>
          <p:spPr bwMode="auto">
            <a:xfrm>
              <a:off x="4931" y="1690"/>
              <a:ext cx="15" cy="203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00" name="Line 128"/>
            <p:cNvSpPr>
              <a:spLocks noChangeShapeType="1"/>
            </p:cNvSpPr>
            <p:nvPr/>
          </p:nvSpPr>
          <p:spPr bwMode="auto">
            <a:xfrm>
              <a:off x="4931" y="1690"/>
              <a:ext cx="0" cy="2032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1" name="Rectangle 129"/>
            <p:cNvSpPr>
              <a:spLocks noChangeArrowheads="1"/>
            </p:cNvSpPr>
            <p:nvPr/>
          </p:nvSpPr>
          <p:spPr bwMode="auto">
            <a:xfrm>
              <a:off x="4931" y="3722"/>
              <a:ext cx="15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02" name="Line 130"/>
            <p:cNvSpPr>
              <a:spLocks noChangeShapeType="1"/>
            </p:cNvSpPr>
            <p:nvPr/>
          </p:nvSpPr>
          <p:spPr bwMode="auto">
            <a:xfrm>
              <a:off x="4931" y="372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" name="Line 131"/>
            <p:cNvSpPr>
              <a:spLocks noChangeShapeType="1"/>
            </p:cNvSpPr>
            <p:nvPr/>
          </p:nvSpPr>
          <p:spPr bwMode="auto">
            <a:xfrm>
              <a:off x="4931" y="3722"/>
              <a:ext cx="0" cy="14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4" name="Rectangle 132"/>
            <p:cNvSpPr>
              <a:spLocks noChangeArrowheads="1"/>
            </p:cNvSpPr>
            <p:nvPr/>
          </p:nvSpPr>
          <p:spPr bwMode="auto">
            <a:xfrm>
              <a:off x="4931" y="3722"/>
              <a:ext cx="15" cy="1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s-ES" altLang="es-CO">
                <a:solidFill>
                  <a:srgbClr val="000066"/>
                </a:solidFill>
              </a:endParaRPr>
            </a:p>
          </p:txBody>
        </p:sp>
        <p:sp>
          <p:nvSpPr>
            <p:cNvPr id="105" name="Line 133"/>
            <p:cNvSpPr>
              <a:spLocks noChangeShapeType="1"/>
            </p:cNvSpPr>
            <p:nvPr/>
          </p:nvSpPr>
          <p:spPr bwMode="auto">
            <a:xfrm>
              <a:off x="4931" y="3722"/>
              <a:ext cx="15" cy="1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6" name="Line 134"/>
            <p:cNvSpPr>
              <a:spLocks noChangeShapeType="1"/>
            </p:cNvSpPr>
            <p:nvPr/>
          </p:nvSpPr>
          <p:spPr bwMode="auto">
            <a:xfrm>
              <a:off x="4931" y="3722"/>
              <a:ext cx="0" cy="14"/>
            </a:xfrm>
            <a:prstGeom prst="line">
              <a:avLst/>
            </a:prstGeom>
            <a:noFill/>
            <a:ln w="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7" name="Rectangle 135"/>
            <p:cNvSpPr>
              <a:spLocks noChangeArrowheads="1"/>
            </p:cNvSpPr>
            <p:nvPr/>
          </p:nvSpPr>
          <p:spPr bwMode="auto">
            <a:xfrm>
              <a:off x="919" y="3735"/>
              <a:ext cx="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CO" sz="1400">
                  <a:solidFill>
                    <a:srgbClr val="000066"/>
                  </a:solidFill>
                </a:rPr>
                <a:t> </a:t>
              </a:r>
              <a:endParaRPr lang="es-ES" altLang="es-CO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s-ES_tradnl" altLang="es-CO" sz="3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4.Tipos de Inspecciones</a:t>
            </a:r>
            <a:endParaRPr lang="es-ES" altLang="es-CO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0050" y="350838"/>
            <a:ext cx="7491413" cy="6461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 Proceso de la Inspección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6308" y="1224316"/>
            <a:ext cx="5169781" cy="30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61950" indent="-361950"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None/>
            </a:pPr>
            <a:r>
              <a:rPr lang="es-ES_tradnl" altLang="es-CO" sz="2800" b="1" dirty="0">
                <a:solidFill>
                  <a:srgbClr val="202F78"/>
                </a:solidFill>
              </a:rPr>
              <a:t>   </a:t>
            </a:r>
            <a:r>
              <a:rPr lang="es-ES_tradnl" altLang="es-CO" sz="2000" b="1" dirty="0">
                <a:solidFill>
                  <a:srgbClr val="202F78"/>
                </a:solidFill>
              </a:rPr>
              <a:t>1.  Definir los tipos de inspecciones que requieren el sistema de gestión de seguridad y salud en el trabajo</a:t>
            </a:r>
          </a:p>
          <a:p>
            <a:pPr marL="361950" indent="-271463"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None/>
            </a:pPr>
            <a:r>
              <a:rPr lang="es-ES_tradnl" altLang="es-CO" sz="2000" b="1" dirty="0">
                <a:solidFill>
                  <a:srgbClr val="202F78"/>
                </a:solidFill>
              </a:rPr>
              <a:t>   2. Definir responsables en cada una de las áreas</a:t>
            </a:r>
          </a:p>
          <a:p>
            <a:pPr indent="-19050" eaLnBrk="1" hangingPunct="1">
              <a:lnSpc>
                <a:spcPct val="115000"/>
              </a:lnSpc>
              <a:spcBef>
                <a:spcPct val="50000"/>
              </a:spcBef>
              <a:buClr>
                <a:srgbClr val="CCFFCC"/>
              </a:buClr>
              <a:buSzPct val="85000"/>
              <a:buFont typeface="Wingdings" panose="05000000000000000000" pitchFamily="2" charset="2"/>
              <a:buNone/>
              <a:tabLst>
                <a:tab pos="361950" algn="l"/>
              </a:tabLst>
            </a:pPr>
            <a:r>
              <a:rPr lang="es-ES_tradnl" altLang="es-CO" sz="2000" b="1" dirty="0">
                <a:solidFill>
                  <a:srgbClr val="202F78"/>
                </a:solidFill>
              </a:rPr>
              <a:t>3. Construir las listas de verificación o de chequeo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04" y="1482506"/>
            <a:ext cx="3580938" cy="26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438"/>
            <a:ext cx="8229600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 Proceso de la Inspección</a:t>
            </a:r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270934" y="1444978"/>
            <a:ext cx="5125155" cy="266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381000" indent="-381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61950" marR="0" lvl="0" indent="-361950" algn="just" defTabSz="631825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CCFFCC"/>
              </a:buClr>
              <a:buSzPct val="85000"/>
              <a:buFont typeface="Wingdings" panose="05000000000000000000" pitchFamily="2" charset="2"/>
              <a:buNone/>
              <a:tabLst>
                <a:tab pos="631825" algn="l"/>
              </a:tabLst>
              <a:defRPr/>
            </a:pPr>
            <a:r>
              <a:rPr kumimoji="0" lang="es-ES_tradnl" alt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</a:t>
            </a:r>
            <a:r>
              <a:rPr kumimoji="0" lang="es-ES_tradnl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  <a:r>
              <a:rPr kumimoji="0" lang="es-ES_tradnl" alt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kumimoji="0" lang="es-ES_tradnl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Determinar la periodicidad para cada una de las inspecciones</a:t>
            </a:r>
          </a:p>
          <a:p>
            <a:pPr marL="381000" marR="0" lvl="0" indent="-381000" algn="just" defTabSz="722313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CCFFCC"/>
              </a:buClr>
              <a:buSzPct val="85000"/>
              <a:buFont typeface="Wingdings" panose="05000000000000000000" pitchFamily="2" charset="2"/>
              <a:buNone/>
              <a:tabLst>
                <a:tab pos="722313" algn="l"/>
              </a:tabLst>
              <a:defRPr/>
            </a:pPr>
            <a:r>
              <a:rPr kumimoji="0" lang="es-ES_tradnl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 5. Ejecutar el proceso de inspección con la lista de verificación</a:t>
            </a:r>
          </a:p>
          <a:p>
            <a:pPr marL="381000" marR="0" lvl="0" indent="-381000" algn="just" defTabSz="762000" eaLnBrk="1" fontAlgn="base" latinLnBrk="0" hangingPunct="1">
              <a:lnSpc>
                <a:spcPct val="115000"/>
              </a:lnSpc>
              <a:spcBef>
                <a:spcPct val="50000"/>
              </a:spcBef>
              <a:spcAft>
                <a:spcPct val="0"/>
              </a:spcAft>
              <a:buClr>
                <a:srgbClr val="CCFFCC"/>
              </a:buClr>
              <a:buSzPct val="85000"/>
              <a:buFont typeface="Wingdings" panose="05000000000000000000" pitchFamily="2" charset="2"/>
              <a:buNone/>
              <a:tabLst>
                <a:tab pos="631825" algn="l"/>
                <a:tab pos="892175" algn="l"/>
              </a:tabLst>
              <a:defRPr/>
            </a:pPr>
            <a:r>
              <a:rPr kumimoji="0" lang="es-ES_tradnl" alt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202F7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 6. Evaluar el proceso y determinar prioridades</a:t>
            </a:r>
          </a:p>
        </p:txBody>
      </p:sp>
      <p:sp>
        <p:nvSpPr>
          <p:cNvPr id="9" name="Text Box 1048"/>
          <p:cNvSpPr txBox="1">
            <a:spLocks noChangeArrowheads="1"/>
          </p:cNvSpPr>
          <p:nvPr/>
        </p:nvSpPr>
        <p:spPr bwMode="auto">
          <a:xfrm>
            <a:off x="152400" y="3371850"/>
            <a:ext cx="19351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Char char="y"/>
            </a:pPr>
            <a:endParaRPr lang="es-ES_tradnl" altLang="es-CO" sz="7200" b="1" dirty="0">
              <a:solidFill>
                <a:srgbClr val="202F78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23" y="1511036"/>
            <a:ext cx="3521237" cy="24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14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3DB408781D9442A2226C4A1BC486EF" ma:contentTypeVersion="1" ma:contentTypeDescription="Crear nuevo documento." ma:contentTypeScope="" ma:versionID="a608a736c85286bc700dec10ef06a51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97EF64-AA89-4ABC-92CC-93DD76669E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69217-EF5B-442B-9651-BFAB86197B5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1DAD66-BEF9-419F-B560-AE7BD97F2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962</Words>
  <Application>Microsoft Office PowerPoint</Application>
  <PresentationFormat>Presentación en pantalla (16:9)</PresentationFormat>
  <Paragraphs>160</Paragraphs>
  <Slides>26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Aharoni</vt:lpstr>
      <vt:lpstr>Arial</vt:lpstr>
      <vt:lpstr>Calibri</vt:lpstr>
      <vt:lpstr>Geometr212 Bk BT</vt:lpstr>
      <vt:lpstr>Symbol</vt:lpstr>
      <vt:lpstr>Tahoma</vt:lpstr>
      <vt:lpstr>Wingdings</vt:lpstr>
      <vt:lpstr>Wingdings 2</vt:lpstr>
      <vt:lpstr>Tema de Office</vt:lpstr>
      <vt:lpstr>Documento</vt:lpstr>
      <vt:lpstr>Document</vt:lpstr>
      <vt:lpstr>Clip</vt:lpstr>
      <vt:lpstr>Presentación de PowerPoint</vt:lpstr>
      <vt:lpstr>INSPECCIONES DE SEGURIDAD</vt:lpstr>
      <vt:lpstr>Presentación de PowerPoint</vt:lpstr>
      <vt:lpstr>2. Definición de Inspección</vt:lpstr>
      <vt:lpstr>3. Beneficios de la Inspección</vt:lpstr>
      <vt:lpstr>3. Beneficios de la Inspección</vt:lpstr>
      <vt:lpstr>4. Tipos de Inspecciones</vt:lpstr>
      <vt:lpstr>4.Tipos de Inspecciones</vt:lpstr>
      <vt:lpstr>5. Proceso de la Inspección</vt:lpstr>
      <vt:lpstr>5. Proceso de la Inspección</vt:lpstr>
      <vt:lpstr>6. Responsables de la Inspección</vt:lpstr>
      <vt:lpstr>7. Periodicidad</vt:lpstr>
      <vt:lpstr>8. En que momento se hace</vt:lpstr>
      <vt:lpstr>9. Plan de Acción</vt:lpstr>
      <vt:lpstr>10. Ejemplo matriz de inspección</vt:lpstr>
      <vt:lpstr>10.Ejemplo matriz de inspección</vt:lpstr>
      <vt:lpstr>11. Listas de Chequeo</vt:lpstr>
      <vt:lpstr>11. Listas de Chequeo</vt:lpstr>
      <vt:lpstr>11. Listas de Chequeo</vt:lpstr>
      <vt:lpstr>12. Etapas de la Inspección</vt:lpstr>
      <vt:lpstr>13. Plan de Acción</vt:lpstr>
      <vt:lpstr>13. Plan de Acción (Implementación</vt:lpstr>
      <vt:lpstr>13. Plan de Acción (Estandarizar</vt:lpstr>
      <vt:lpstr>14. Indicadores</vt:lpstr>
      <vt:lpstr>13.Indicadores</vt:lpstr>
      <vt:lpstr>Presentación de PowerPoint</vt:lpstr>
    </vt:vector>
  </TitlesOfParts>
  <Company>Sura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Ruby Tapasco</dc:creator>
  <cp:lastModifiedBy>Ruby Maria Tapasco Henao</cp:lastModifiedBy>
  <cp:revision>56</cp:revision>
  <dcterms:created xsi:type="dcterms:W3CDTF">2015-04-29T15:30:13Z</dcterms:created>
  <dcterms:modified xsi:type="dcterms:W3CDTF">2022-03-24T13:26:47Z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0x010100D73DB408781D9442A2226C4A1BC486EF</vt:lpwstr>
  </property>
</Properties>
</file>