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7" r:id="rId5"/>
    <p:sldId id="355" r:id="rId6"/>
    <p:sldId id="327" r:id="rId7"/>
    <p:sldId id="328" r:id="rId8"/>
    <p:sldId id="344" r:id="rId9"/>
    <p:sldId id="263" r:id="rId10"/>
    <p:sldId id="341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2B0"/>
    <a:srgbClr val="0049AB"/>
    <a:srgbClr val="00208F"/>
    <a:srgbClr val="001C93"/>
    <a:srgbClr val="376092"/>
    <a:srgbClr val="0033A5"/>
    <a:srgbClr val="5B9BD5"/>
    <a:srgbClr val="26EB05"/>
    <a:srgbClr val="66FF66"/>
    <a:srgbClr val="14B2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62" autoAdjust="0"/>
    <p:restoredTop sz="94621"/>
  </p:normalViewPr>
  <p:slideViewPr>
    <p:cSldViewPr snapToGrid="0" snapToObjects="1">
      <p:cViewPr varScale="1">
        <p:scale>
          <a:sx n="115" d="100"/>
          <a:sy n="115" d="100"/>
        </p:scale>
        <p:origin x="-56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DFB7E-D63F-4492-9F10-EAF872D5AADD}" type="datetimeFigureOut">
              <a:rPr lang="es-CO" smtClean="0"/>
              <a:pPr/>
              <a:t>5/04/2022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E2252-EA93-4CBA-89CB-57510F2C1DC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23896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18803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78043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13821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83818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5002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2867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1644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507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344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278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4228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224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633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403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975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5523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sicologiaymente.com/psicologia/tipos-de-emociones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icologiaymente.com/inteligencia/teoria-inteligencias-multiples-gardner" TargetMode="External"/><Relationship Id="rId5" Type="http://schemas.openxmlformats.org/officeDocument/2006/relationships/hyperlink" Target="https://www.amazon.es/Inteligencia-emocional-Ensayo-Daniel-Goleman/dp/8472453715?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&amp;tag=psicyment-21" TargetMode="External"/><Relationship Id="rId4" Type="http://schemas.openxmlformats.org/officeDocument/2006/relationships/hyperlink" Target="https://psicologiaymente.com/biografias/daniel-golema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sicologiaymente.com/autores/juan-armando-corb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37526" cy="5143500"/>
          </a:xfrm>
          <a:prstGeom prst="rect">
            <a:avLst/>
          </a:prstGeom>
        </p:spPr>
      </p:pic>
      <p:pic>
        <p:nvPicPr>
          <p:cNvPr id="14" name="Imagen 13" descr="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048" y="10633"/>
            <a:ext cx="9144000" cy="5143500"/>
          </a:xfrm>
          <a:prstGeom prst="rect">
            <a:avLst/>
          </a:prstGeom>
        </p:spPr>
      </p:pic>
      <p:pic>
        <p:nvPicPr>
          <p:cNvPr id="7" name="Imagen 6" descr="VENTANA-SR-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3695" y="2091101"/>
            <a:ext cx="5049018" cy="305239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0864" y="3149165"/>
            <a:ext cx="435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latin typeface="Arial"/>
                <a:cs typeface="Arial"/>
              </a:rPr>
              <a:t>Autoconocimiento emocional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60863" y="2454091"/>
            <a:ext cx="5387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FFFF"/>
                </a:solidFill>
                <a:latin typeface="Arial"/>
                <a:cs typeface="Arial"/>
              </a:rPr>
              <a:t>MANEJO DE LAS EMOCIONES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60863" y="4184805"/>
            <a:ext cx="5387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FFFF"/>
                </a:solidFill>
                <a:latin typeface="Arial"/>
                <a:cs typeface="Arial"/>
              </a:rPr>
              <a:t>Emociones diseñadas para guiarte por la vida</a:t>
            </a:r>
          </a:p>
        </p:txBody>
      </p:sp>
    </p:spTree>
    <p:extLst>
      <p:ext uri="{BB962C8B-B14F-4D97-AF65-F5344CB8AC3E}">
        <p14:creationId xmlns:p14="http://schemas.microsoft.com/office/powerpoint/2010/main" xmlns="" val="413594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474938-1CE5-417C-905D-35DE8F48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EMOCIONES">
            <a:hlinkClick r:id="" action="ppaction://media"/>
            <a:extLst>
              <a:ext uri="{FF2B5EF4-FFF2-40B4-BE49-F238E27FC236}">
                <a16:creationId xmlns:a16="http://schemas.microsoft.com/office/drawing/2014/main" xmlns="" id="{E9AE20DC-3346-45A8-8B34-2E989BCB98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372" y="11603"/>
            <a:ext cx="8308428" cy="4694349"/>
          </a:xfrm>
        </p:spPr>
      </p:pic>
    </p:spTree>
    <p:extLst>
      <p:ext uri="{BB962C8B-B14F-4D97-AF65-F5344CB8AC3E}">
        <p14:creationId xmlns:p14="http://schemas.microsoft.com/office/powerpoint/2010/main" xmlns="" val="14448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95ED101-0EDC-4A93-B12F-420FCCEC4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8" t="55100" r="72982" b="26940"/>
          <a:stretch/>
        </p:blipFill>
        <p:spPr>
          <a:xfrm>
            <a:off x="0" y="937564"/>
            <a:ext cx="4186989" cy="4227883"/>
          </a:xfrm>
          <a:prstGeom prst="rect">
            <a:avLst/>
          </a:prstGeom>
        </p:spPr>
      </p:pic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GESTIÓN EMOCIONAL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2D04C59-3F8E-460C-8114-62A1C13AB23C}"/>
              </a:ext>
            </a:extLst>
          </p:cNvPr>
          <p:cNvSpPr txBox="1"/>
          <p:nvPr/>
        </p:nvSpPr>
        <p:spPr>
          <a:xfrm>
            <a:off x="287407" y="1002182"/>
            <a:ext cx="8423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Hace referencia a ser </a:t>
            </a:r>
            <a:r>
              <a:rPr lang="es-ES" sz="24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conscientes</a:t>
            </a:r>
            <a:r>
              <a:rPr lang="es-ES" sz="2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de las emociones que sentimos, aceptarlas y regularlas si es necesario.</a:t>
            </a:r>
            <a:endParaRPr lang="es-CO" sz="2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56EB4E0-FA9E-4278-B357-41F35FBA2389}"/>
              </a:ext>
            </a:extLst>
          </p:cNvPr>
          <p:cNvSpPr txBox="1"/>
          <p:nvPr/>
        </p:nvSpPr>
        <p:spPr>
          <a:xfrm>
            <a:off x="4403835" y="2042058"/>
            <a:ext cx="46455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Source Sans Pro" panose="020B0503030403020204" pitchFamily="34" charset="0"/>
              </a:rPr>
              <a:t>P</a:t>
            </a:r>
            <a:r>
              <a:rPr lang="es-ES" sz="2000" b="0" i="0" dirty="0">
                <a:effectLst/>
                <a:latin typeface="Source Sans Pro" panose="020B0503030403020204" pitchFamily="34" charset="0"/>
              </a:rPr>
              <a:t>or desgracia,</a:t>
            </a:r>
            <a:r>
              <a:rPr lang="es-ES" sz="2000" i="0" dirty="0">
                <a:effectLst/>
                <a:latin typeface="Source Sans Pro" panose="020B0503030403020204" pitchFamily="34" charset="0"/>
              </a:rPr>
              <a:t> vivimos en una sociedad que considera a las </a:t>
            </a:r>
            <a:r>
              <a:rPr lang="es-ES" sz="2000" b="1" i="0" dirty="0">
                <a:effectLst/>
                <a:latin typeface="Source Sans Pro" panose="020B0503030403020204" pitchFamily="34" charset="0"/>
              </a:rPr>
              <a:t>emociones irracionales y son prácticamente enemigas de la razón</a:t>
            </a:r>
            <a:r>
              <a:rPr lang="es-ES" sz="2000" b="0" i="0" dirty="0">
                <a:effectLst/>
                <a:latin typeface="Source Sans Pro" panose="020B0503030403020204" pitchFamily="34" charset="0"/>
              </a:rPr>
              <a:t>. Pero lo cierto es que</a:t>
            </a:r>
            <a:r>
              <a:rPr lang="es-ES" sz="2000" b="0" i="0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s-ES" sz="2000" b="1" i="0" u="none" strike="noStrike" dirty="0">
                <a:solidFill>
                  <a:srgbClr val="0070C0"/>
                </a:solidFill>
                <a:effectLst/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las emociones</a:t>
            </a:r>
            <a:r>
              <a:rPr lang="es-ES" sz="2000" b="0" i="0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s-ES" sz="2000" b="0" i="0" dirty="0">
                <a:effectLst/>
                <a:latin typeface="Source Sans Pro" panose="020B0503030403020204" pitchFamily="34" charset="0"/>
              </a:rPr>
              <a:t>forman parte de nosotros y tienen una función adaptativa importante Por lo que hay que aprender a aceptarlas y llevarse con ellas lo mejor posible.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xmlns="" val="31767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INTELIGENCIA EMOCIONAL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A439DB5-C47B-47E9-AB4B-032AA5726088}"/>
              </a:ext>
            </a:extLst>
          </p:cNvPr>
          <p:cNvSpPr txBox="1"/>
          <p:nvPr/>
        </p:nvSpPr>
        <p:spPr>
          <a:xfrm>
            <a:off x="83450" y="1080132"/>
            <a:ext cx="89322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La inteligencia emocional es un concepto que popularizó </a:t>
            </a:r>
            <a:r>
              <a:rPr lang="es-ES" sz="2400" b="1" i="0" u="none" strike="noStrike" dirty="0">
                <a:solidFill>
                  <a:srgbClr val="4929BC"/>
                </a:solidFill>
                <a:effectLst/>
                <a:latin typeface="Source Sans Pro" panose="020B0503030403020204" pitchFamily="34" charset="0"/>
                <a:hlinkClick r:id="rId4"/>
              </a:rPr>
              <a:t>Daniel Goleman</a:t>
            </a:r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, un reconocido psicólogo norteamericano, que hizo que la inteligencia emocional se conociera en todo el mundo gracias a su </a:t>
            </a:r>
            <a:r>
              <a:rPr lang="es-ES" sz="2400" b="0" i="0" dirty="0" err="1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best-seller</a:t>
            </a:r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: </a:t>
            </a:r>
            <a:r>
              <a:rPr lang="es-ES" sz="2400" b="1" i="0" u="none" strike="noStrike" dirty="0">
                <a:solidFill>
                  <a:srgbClr val="4929BC"/>
                </a:solidFill>
                <a:effectLst/>
                <a:latin typeface="Source Sans Pro" panose="020B0503030403020204" pitchFamily="34" charset="0"/>
                <a:hlinkClick r:id="rId5"/>
              </a:rPr>
              <a:t>Inteligencia Emocional</a:t>
            </a:r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 (1995).</a:t>
            </a:r>
          </a:p>
          <a:p>
            <a:pPr algn="l"/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En realidad, pero, la idea de inteligencia emocional ya aparecía en la literatura gracias a otros autores, y deriva de la </a:t>
            </a:r>
            <a:r>
              <a:rPr lang="es-ES" sz="2400" b="1" i="0" u="none" strike="noStrike" dirty="0">
                <a:solidFill>
                  <a:srgbClr val="4929BC"/>
                </a:solidFill>
                <a:effectLst/>
                <a:latin typeface="Source Sans Pro" panose="020B0503030403020204" pitchFamily="34" charset="0"/>
                <a:hlinkClick r:id="rId6"/>
              </a:rPr>
              <a:t>teoría de las inteligencias múltiples de Howard Gardner</a:t>
            </a:r>
            <a:r>
              <a:rPr lang="es-ES" sz="2400" b="0" i="0" dirty="0">
                <a:solidFill>
                  <a:srgbClr val="524D66"/>
                </a:solidFill>
                <a:effectLst/>
                <a:latin typeface="Source Sans Pro" panose="020B0503030403020204" pitchFamily="34" charset="0"/>
              </a:rPr>
              <a:t>. Gardner, tras sus investigaciones, concluyó que existen distintos tipo de inteligencias, entre ellas las inteligencias intrapersonal y la inteligencia interpersonal. Ambas forman parte de la inteligencia emocional.</a:t>
            </a:r>
          </a:p>
        </p:txBody>
      </p:sp>
      <p:pic>
        <p:nvPicPr>
          <p:cNvPr id="1026" name="Picture 2" descr="Que Es La Gestión De Emociones? | Soy emprendedor">
            <a:extLst>
              <a:ext uri="{FF2B5EF4-FFF2-40B4-BE49-F238E27FC236}">
                <a16:creationId xmlns:a16="http://schemas.microsoft.com/office/drawing/2014/main" xmlns="" id="{5FDC2698-F96F-4486-B5D0-737AAE14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9444"/>
            <a:ext cx="9144000" cy="421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0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7509056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INTELIGENCIA EMOCIONAL VS COEFICIENTE INTELECTUAL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10E97E1-2268-4E94-B044-AD93759B5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" t="20215" r="66071" b="27039"/>
          <a:stretch/>
        </p:blipFill>
        <p:spPr>
          <a:xfrm>
            <a:off x="8410" y="911741"/>
            <a:ext cx="4571999" cy="4328306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xmlns="" id="{045411DD-11CD-4FF5-AA3C-DAA2590D81E9}"/>
              </a:ext>
            </a:extLst>
          </p:cNvPr>
          <p:cNvSpPr/>
          <p:nvPr/>
        </p:nvSpPr>
        <p:spPr>
          <a:xfrm>
            <a:off x="1135118" y="2047665"/>
            <a:ext cx="2259724" cy="1250731"/>
          </a:xfrm>
          <a:prstGeom prst="downArrow">
            <a:avLst>
              <a:gd name="adj1" fmla="val 50000"/>
              <a:gd name="adj2" fmla="val 50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Izquierdo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C182080-6AAD-4B50-943B-FA8EF4F0E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29" t="20215" r="35287" b="27039"/>
          <a:stretch/>
        </p:blipFill>
        <p:spPr>
          <a:xfrm>
            <a:off x="4580409" y="912380"/>
            <a:ext cx="4572001" cy="43283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9FF6013-16AA-407C-BF75-88527F14FADE}"/>
              </a:ext>
            </a:extLst>
          </p:cNvPr>
          <p:cNvSpPr txBox="1"/>
          <p:nvPr/>
        </p:nvSpPr>
        <p:spPr>
          <a:xfrm>
            <a:off x="517293" y="1055650"/>
            <a:ext cx="827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Cada uno de nosotros tiene dos tipos de mente que habita nuestro cerebro </a:t>
            </a:r>
            <a:endParaRPr lang="es-CO" sz="2000" b="1" dirty="0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xmlns="" id="{C5D0D1D0-9293-4288-BA09-8229AE0C884F}"/>
              </a:ext>
            </a:extLst>
          </p:cNvPr>
          <p:cNvSpPr/>
          <p:nvPr/>
        </p:nvSpPr>
        <p:spPr>
          <a:xfrm>
            <a:off x="5770181" y="2030047"/>
            <a:ext cx="2259724" cy="1250731"/>
          </a:xfrm>
          <a:prstGeom prst="downArrow">
            <a:avLst>
              <a:gd name="adj1" fmla="val 50000"/>
              <a:gd name="adj2" fmla="val 50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Derecho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1F18CAD-33D7-4D13-83A9-AA31FEAAC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" t="20215" r="35287" b="27039"/>
          <a:stretch/>
        </p:blipFill>
        <p:spPr>
          <a:xfrm>
            <a:off x="-8410" y="911102"/>
            <a:ext cx="9144000" cy="432830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4556C8-4660-4D43-A13D-B71EEAF73059}"/>
              </a:ext>
            </a:extLst>
          </p:cNvPr>
          <p:cNvSpPr txBox="1"/>
          <p:nvPr/>
        </p:nvSpPr>
        <p:spPr>
          <a:xfrm>
            <a:off x="400211" y="1651407"/>
            <a:ext cx="848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Nuestra sociedad se ha concentrado en que lo más importante es el intelecto racional</a:t>
            </a:r>
            <a:endParaRPr lang="es-CO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704344A-E31B-4AA3-BF6E-65494A630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" t="22374" r="43104" b="32306"/>
          <a:stretch/>
        </p:blipFill>
        <p:spPr>
          <a:xfrm>
            <a:off x="4356" y="912380"/>
            <a:ext cx="9118467" cy="434441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8986609-9ED7-4476-8704-770E6ED03B2F}"/>
              </a:ext>
            </a:extLst>
          </p:cNvPr>
          <p:cNvSpPr txBox="1"/>
          <p:nvPr/>
        </p:nvSpPr>
        <p:spPr>
          <a:xfrm>
            <a:off x="531507" y="2204696"/>
            <a:ext cx="3058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La inteligencia emocional es muy importante para una vida exitosa y que es un gran complemento al coeficiente intelectual</a:t>
            </a:r>
            <a:endParaRPr lang="es-CO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9DF1AF1-95DF-416D-BF56-463E34D69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8" t="22374" r="42779" b="32306"/>
          <a:stretch/>
        </p:blipFill>
        <p:spPr>
          <a:xfrm>
            <a:off x="4356" y="917602"/>
            <a:ext cx="9098200" cy="43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37526" cy="5143500"/>
          </a:xfrm>
          <a:prstGeom prst="rect">
            <a:avLst/>
          </a:prstGeom>
        </p:spPr>
      </p:pic>
      <p:pic>
        <p:nvPicPr>
          <p:cNvPr id="5" name="Imagen 4" descr="plantilla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2549" y="2298008"/>
            <a:ext cx="4670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Arial"/>
                <a:cs typeface="Arial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xmlns="" val="153027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F0790DA-114F-49EA-958D-6D43AE762EF1}"/>
              </a:ext>
            </a:extLst>
          </p:cNvPr>
          <p:cNvSpPr txBox="1"/>
          <p:nvPr/>
        </p:nvSpPr>
        <p:spPr>
          <a:xfrm>
            <a:off x="162910" y="118478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u="none" strike="noStrike" dirty="0">
                <a:solidFill>
                  <a:srgbClr val="392092"/>
                </a:solidFill>
                <a:effectLst/>
                <a:hlinkClick r:id="rId4" tooltip="Perfil de Juan Armando Corbin en Psicología y Mente"/>
              </a:rPr>
              <a:t>Juan Armando </a:t>
            </a:r>
            <a:r>
              <a:rPr lang="es-ES" b="1" u="none" strike="noStrike" dirty="0" err="1">
                <a:solidFill>
                  <a:srgbClr val="392092"/>
                </a:solidFill>
                <a:effectLst/>
                <a:hlinkClick r:id="rId4" tooltip="Perfil de Juan Armando Corbin en Psicología y Mente"/>
              </a:rPr>
              <a:t>Corbin</a:t>
            </a:r>
            <a:endParaRPr lang="es-ES" b="1" dirty="0">
              <a:solidFill>
                <a:srgbClr val="433281"/>
              </a:solidFill>
              <a:effectLst/>
            </a:endParaRPr>
          </a:p>
          <a:p>
            <a:r>
              <a:rPr lang="es-ES" b="0" dirty="0">
                <a:solidFill>
                  <a:srgbClr val="868198"/>
                </a:solidFill>
                <a:effectLst/>
              </a:rPr>
              <a:t>Psicólogo de las organizaciones</a:t>
            </a:r>
          </a:p>
          <a:p>
            <a:pPr algn="l"/>
            <a:r>
              <a:rPr lang="es-ES" b="0" i="0" dirty="0">
                <a:solidFill>
                  <a:srgbClr val="868198"/>
                </a:solidFill>
                <a:effectLst/>
                <a:latin typeface="Source Sans Pro" panose="020B0503030403020204" pitchFamily="34" charset="0"/>
              </a:rPr>
              <a:t>Licenciado en Psicología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162D701-6ED1-4ADE-A28C-9A25D21DA3FB}"/>
              </a:ext>
            </a:extLst>
          </p:cNvPr>
          <p:cNvSpPr txBox="1"/>
          <p:nvPr/>
        </p:nvSpPr>
        <p:spPr>
          <a:xfrm>
            <a:off x="3867807" y="2768062"/>
            <a:ext cx="46455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868198"/>
                </a:solidFill>
                <a:effectLst/>
                <a:latin typeface="Source Sans Pro" panose="020B0503030403020204" pitchFamily="34" charset="0"/>
              </a:rPr>
              <a:t>Licenciado en Psicología por la Universidad de Buenos Aires. Máster en Recursos humanos y experto en comunicación empresarial y coaching. Posgrado en Nutrición y Alimentación Sanitaria y Social por la UOC. Especialmente interesado en el bienestar y el deporte.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2682958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FCF1D9C575543907B601649799F92" ma:contentTypeVersion="12" ma:contentTypeDescription="Create a new document." ma:contentTypeScope="" ma:versionID="f7232c6529cae89a5b9b54860687c4d6">
  <xsd:schema xmlns:xsd="http://www.w3.org/2001/XMLSchema" xmlns:xs="http://www.w3.org/2001/XMLSchema" xmlns:p="http://schemas.microsoft.com/office/2006/metadata/properties" xmlns:ns3="2a64215c-eb21-470d-852f-db9fc60a1311" xmlns:ns4="1c65f6ce-aca7-4909-b6ba-98ecff88dfcd" targetNamespace="http://schemas.microsoft.com/office/2006/metadata/properties" ma:root="true" ma:fieldsID="51f62b52f89df44322720fde9481b27f" ns3:_="" ns4:_="">
    <xsd:import namespace="2a64215c-eb21-470d-852f-db9fc60a1311"/>
    <xsd:import namespace="1c65f6ce-aca7-4909-b6ba-98ecff88df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4215c-eb21-470d-852f-db9fc60a1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5f6ce-aca7-4909-b6ba-98ecff88dfc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D92019-663E-4A2E-BB01-DDD11B297E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4215c-eb21-470d-852f-db9fc60a1311"/>
    <ds:schemaRef ds:uri="1c65f6ce-aca7-4909-b6ba-98ecff88df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8AE709-62F2-4A58-843E-5983B4FDED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17BDF5-4737-4E2F-A82F-F24A589D0F59}">
  <ds:schemaRefs>
    <ds:schemaRef ds:uri="2a64215c-eb21-470d-852f-db9fc60a131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1c65f6ce-aca7-4909-b6ba-98ecff88dfcd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8139</TotalTime>
  <Words>185</Words>
  <Application>Microsoft Office PowerPoint</Application>
  <PresentationFormat>Presentación en pantalla (16:9)</PresentationFormat>
  <Paragraphs>28</Paragraphs>
  <Slides>7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Diapositiva 1</vt:lpstr>
      <vt:lpstr>Diapositiva 2</vt:lpstr>
      <vt:lpstr>GESTIÓN EMOCIONAL</vt:lpstr>
      <vt:lpstr>INTELIGENCIA EMOCIONAL</vt:lpstr>
      <vt:lpstr>INTELIGENCIA EMOCIONAL VS COEFICIENTE INTELECTUAL</vt:lpstr>
      <vt:lpstr>Diapositiva 6</vt:lpstr>
      <vt:lpstr>Diapositiva 7</vt:lpstr>
    </vt:vector>
  </TitlesOfParts>
  <Company>SERVICIOS DE SALUD IPS SURAMERICANA S 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Stiven Hoyos Roldan</dc:creator>
  <cp:lastModifiedBy>43079638</cp:lastModifiedBy>
  <cp:revision>280</cp:revision>
  <dcterms:created xsi:type="dcterms:W3CDTF">2017-04-04T19:52:18Z</dcterms:created>
  <dcterms:modified xsi:type="dcterms:W3CDTF">2022-04-05T16:02:31Z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0x010100032FCF1D9C575543907B601649799F92</vt:lpwstr>
  </property>
</Properties>
</file>