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4" r:id="rId3"/>
    <p:sldId id="261" r:id="rId4"/>
    <p:sldId id="262" r:id="rId5"/>
    <p:sldId id="263" r:id="rId6"/>
    <p:sldId id="346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82" r:id="rId17"/>
    <p:sldId id="283" r:id="rId18"/>
    <p:sldId id="284" r:id="rId19"/>
    <p:sldId id="285" r:id="rId20"/>
    <p:sldId id="287" r:id="rId21"/>
    <p:sldId id="288" r:id="rId22"/>
    <p:sldId id="347" r:id="rId23"/>
    <p:sldId id="290" r:id="rId24"/>
    <p:sldId id="292" r:id="rId25"/>
    <p:sldId id="293" r:id="rId26"/>
    <p:sldId id="294" r:id="rId27"/>
    <p:sldId id="297" r:id="rId28"/>
    <p:sldId id="311" r:id="rId29"/>
    <p:sldId id="345" r:id="rId30"/>
    <p:sldId id="344" r:id="rId31"/>
    <p:sldId id="340" r:id="rId3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4FF"/>
    <a:srgbClr val="15ACFF"/>
    <a:srgbClr val="77C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0B3AD-749B-4BED-9173-17851408CAA4}" v="2" dt="2022-02-08T23:13:46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y Maria Tapasco Henao" userId="1be5c29b-b1fe-4aae-bcfc-7607fefe2633" providerId="ADAL" clId="{FF80B3AD-749B-4BED-9173-17851408CAA4}"/>
    <pc:docChg chg="custSel delSld modSld">
      <pc:chgData name="Ruby Maria Tapasco Henao" userId="1be5c29b-b1fe-4aae-bcfc-7607fefe2633" providerId="ADAL" clId="{FF80B3AD-749B-4BED-9173-17851408CAA4}" dt="2022-02-08T23:13:15.459" v="8" actId="27636"/>
      <pc:docMkLst>
        <pc:docMk/>
      </pc:docMkLst>
      <pc:sldChg chg="delSp mod">
        <pc:chgData name="Ruby Maria Tapasco Henao" userId="1be5c29b-b1fe-4aae-bcfc-7607fefe2633" providerId="ADAL" clId="{FF80B3AD-749B-4BED-9173-17851408CAA4}" dt="2022-02-08T21:44:02.036" v="1" actId="478"/>
        <pc:sldMkLst>
          <pc:docMk/>
          <pc:sldMk cId="2014496139" sldId="264"/>
        </pc:sldMkLst>
        <pc:spChg chg="del">
          <ac:chgData name="Ruby Maria Tapasco Henao" userId="1be5c29b-b1fe-4aae-bcfc-7607fefe2633" providerId="ADAL" clId="{FF80B3AD-749B-4BED-9173-17851408CAA4}" dt="2022-02-08T21:44:02.036" v="1" actId="478"/>
          <ac:spMkLst>
            <pc:docMk/>
            <pc:sldMk cId="2014496139" sldId="264"/>
            <ac:spMk id="4" creationId="{00000000-0000-0000-0000-000000000000}"/>
          </ac:spMkLst>
        </pc:spChg>
        <pc:picChg chg="del">
          <ac:chgData name="Ruby Maria Tapasco Henao" userId="1be5c29b-b1fe-4aae-bcfc-7607fefe2633" providerId="ADAL" clId="{FF80B3AD-749B-4BED-9173-17851408CAA4}" dt="2022-02-08T21:36:31.283" v="0" actId="478"/>
          <ac:picMkLst>
            <pc:docMk/>
            <pc:sldMk cId="2014496139" sldId="264"/>
            <ac:picMk id="2" creationId="{00000000-0000-0000-0000-000000000000}"/>
          </ac:picMkLst>
        </pc:picChg>
      </pc:sldChg>
      <pc:sldChg chg="del">
        <pc:chgData name="Ruby Maria Tapasco Henao" userId="1be5c29b-b1fe-4aae-bcfc-7607fefe2633" providerId="ADAL" clId="{FF80B3AD-749B-4BED-9173-17851408CAA4}" dt="2022-02-08T22:43:45.318" v="2" actId="47"/>
        <pc:sldMkLst>
          <pc:docMk/>
          <pc:sldMk cId="1274230637" sldId="280"/>
        </pc:sldMkLst>
      </pc:sldChg>
      <pc:sldChg chg="del">
        <pc:chgData name="Ruby Maria Tapasco Henao" userId="1be5c29b-b1fe-4aae-bcfc-7607fefe2633" providerId="ADAL" clId="{FF80B3AD-749B-4BED-9173-17851408CAA4}" dt="2022-02-08T22:43:51.699" v="3" actId="47"/>
        <pc:sldMkLst>
          <pc:docMk/>
          <pc:sldMk cId="1021708566" sldId="281"/>
        </pc:sldMkLst>
      </pc:sldChg>
      <pc:sldChg chg="modSp mod">
        <pc:chgData name="Ruby Maria Tapasco Henao" userId="1be5c29b-b1fe-4aae-bcfc-7607fefe2633" providerId="ADAL" clId="{FF80B3AD-749B-4BED-9173-17851408CAA4}" dt="2022-02-08T22:44:22.731" v="4" actId="6549"/>
        <pc:sldMkLst>
          <pc:docMk/>
          <pc:sldMk cId="775744496" sldId="282"/>
        </pc:sldMkLst>
        <pc:spChg chg="mod">
          <ac:chgData name="Ruby Maria Tapasco Henao" userId="1be5c29b-b1fe-4aae-bcfc-7607fefe2633" providerId="ADAL" clId="{FF80B3AD-749B-4BED-9173-17851408CAA4}" dt="2022-02-08T22:44:22.731" v="4" actId="6549"/>
          <ac:spMkLst>
            <pc:docMk/>
            <pc:sldMk cId="775744496" sldId="282"/>
            <ac:spMk id="3" creationId="{00000000-0000-0000-0000-000000000000}"/>
          </ac:spMkLst>
        </pc:spChg>
      </pc:sldChg>
      <pc:sldChg chg="modSp mod">
        <pc:chgData name="Ruby Maria Tapasco Henao" userId="1be5c29b-b1fe-4aae-bcfc-7607fefe2633" providerId="ADAL" clId="{FF80B3AD-749B-4BED-9173-17851408CAA4}" dt="2022-02-08T23:13:15.459" v="8" actId="27636"/>
        <pc:sldMkLst>
          <pc:docMk/>
          <pc:sldMk cId="485679440" sldId="292"/>
        </pc:sldMkLst>
        <pc:spChg chg="mod">
          <ac:chgData name="Ruby Maria Tapasco Henao" userId="1be5c29b-b1fe-4aae-bcfc-7607fefe2633" providerId="ADAL" clId="{FF80B3AD-749B-4BED-9173-17851408CAA4}" dt="2022-02-08T23:13:15.459" v="8" actId="27636"/>
          <ac:spMkLst>
            <pc:docMk/>
            <pc:sldMk cId="485679440" sldId="292"/>
            <ac:spMk id="3" creationId="{00000000-0000-0000-0000-000000000000}"/>
          </ac:spMkLst>
        </pc:spChg>
      </pc:sldChg>
      <pc:sldChg chg="del">
        <pc:chgData name="Ruby Maria Tapasco Henao" userId="1be5c29b-b1fe-4aae-bcfc-7607fefe2633" providerId="ADAL" clId="{FF80B3AD-749B-4BED-9173-17851408CAA4}" dt="2022-02-08T22:52:31.273" v="5" actId="47"/>
        <pc:sldMkLst>
          <pc:docMk/>
          <pc:sldMk cId="1698090534" sldId="295"/>
        </pc:sldMkLst>
      </pc:sldChg>
      <pc:sldChg chg="del">
        <pc:chgData name="Ruby Maria Tapasco Henao" userId="1be5c29b-b1fe-4aae-bcfc-7607fefe2633" providerId="ADAL" clId="{FF80B3AD-749B-4BED-9173-17851408CAA4}" dt="2022-02-08T23:12:20.408" v="6" actId="47"/>
        <pc:sldMkLst>
          <pc:docMk/>
          <pc:sldMk cId="533699051" sldId="337"/>
        </pc:sldMkLst>
      </pc:sldChg>
      <pc:sldChg chg="modSp">
        <pc:chgData name="Ruby Maria Tapasco Henao" userId="1be5c29b-b1fe-4aae-bcfc-7607fefe2633" providerId="ADAL" clId="{FF80B3AD-749B-4BED-9173-17851408CAA4}" dt="2022-02-08T23:13:15.355" v="7"/>
        <pc:sldMkLst>
          <pc:docMk/>
          <pc:sldMk cId="2174725655" sldId="340"/>
        </pc:sldMkLst>
        <pc:spChg chg="mod">
          <ac:chgData name="Ruby Maria Tapasco Henao" userId="1be5c29b-b1fe-4aae-bcfc-7607fefe2633" providerId="ADAL" clId="{FF80B3AD-749B-4BED-9173-17851408CAA4}" dt="2022-02-08T23:13:15.355" v="7"/>
          <ac:spMkLst>
            <pc:docMk/>
            <pc:sldMk cId="2174725655" sldId="340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14747-5A74-4181-AB18-6B766D722C1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56098AB-2D3B-4988-962C-57D2C33F67D3}">
      <dgm:prSet phldrT="[Texto]" custT="1"/>
      <dgm:spPr/>
      <dgm:t>
        <a:bodyPr/>
        <a:lstStyle/>
        <a:p>
          <a:r>
            <a:rPr lang="es-CO" sz="2000" b="1" dirty="0"/>
            <a:t>¿QUÉ INVESTIGAN?</a:t>
          </a:r>
        </a:p>
      </dgm:t>
    </dgm:pt>
    <dgm:pt modelId="{9B92795B-BD85-49CB-81F8-CB27F78B8B8E}" type="parTrans" cxnId="{8FEF0B74-19A2-4581-82D1-7948D3ADACE2}">
      <dgm:prSet/>
      <dgm:spPr/>
      <dgm:t>
        <a:bodyPr/>
        <a:lstStyle/>
        <a:p>
          <a:endParaRPr lang="es-CO" b="1"/>
        </a:p>
      </dgm:t>
    </dgm:pt>
    <dgm:pt modelId="{112BB501-194E-41D0-96C0-6FF87514D25A}" type="sibTrans" cxnId="{8FEF0B74-19A2-4581-82D1-7948D3ADACE2}">
      <dgm:prSet/>
      <dgm:spPr/>
      <dgm:t>
        <a:bodyPr/>
        <a:lstStyle/>
        <a:p>
          <a:endParaRPr lang="es-CO" b="1"/>
        </a:p>
      </dgm:t>
    </dgm:pt>
    <dgm:pt modelId="{577EC399-8D05-46AE-81AD-1C520B724016}">
      <dgm:prSet phldrT="[Texto]" custT="1"/>
      <dgm:spPr/>
      <dgm:t>
        <a:bodyPr/>
        <a:lstStyle/>
        <a:p>
          <a:r>
            <a:rPr lang="es-CO" sz="2000" b="1" dirty="0"/>
            <a:t>¿QUIÉN LO HACE?</a:t>
          </a:r>
        </a:p>
      </dgm:t>
    </dgm:pt>
    <dgm:pt modelId="{BDE1FC86-9EA6-4E95-A036-867436B294DF}" type="parTrans" cxnId="{F298F4C7-C764-4280-97A0-57923E586E33}">
      <dgm:prSet/>
      <dgm:spPr/>
      <dgm:t>
        <a:bodyPr/>
        <a:lstStyle/>
        <a:p>
          <a:endParaRPr lang="es-CO" b="1"/>
        </a:p>
      </dgm:t>
    </dgm:pt>
    <dgm:pt modelId="{533BA4AA-96BD-40E9-84F5-D172DD203E82}" type="sibTrans" cxnId="{F298F4C7-C764-4280-97A0-57923E586E33}">
      <dgm:prSet/>
      <dgm:spPr/>
      <dgm:t>
        <a:bodyPr/>
        <a:lstStyle/>
        <a:p>
          <a:endParaRPr lang="es-CO" b="1"/>
        </a:p>
      </dgm:t>
    </dgm:pt>
    <dgm:pt modelId="{414213DB-DE14-4E91-82F9-CCD2E31BE0F7}">
      <dgm:prSet phldrT="[Texto]" custT="1"/>
      <dgm:spPr/>
      <dgm:t>
        <a:bodyPr/>
        <a:lstStyle/>
        <a:p>
          <a:r>
            <a:rPr lang="es-CO" sz="2000" b="1" dirty="0"/>
            <a:t>¿QUÉ HACEN CON ESA INFORMACIÓN?</a:t>
          </a:r>
        </a:p>
      </dgm:t>
    </dgm:pt>
    <dgm:pt modelId="{CDD162C1-850B-4EC0-8223-570B87F36664}" type="parTrans" cxnId="{0C537D27-2EE5-4B6A-82D5-FEDD49123169}">
      <dgm:prSet/>
      <dgm:spPr/>
      <dgm:t>
        <a:bodyPr/>
        <a:lstStyle/>
        <a:p>
          <a:endParaRPr lang="es-CO" b="1"/>
        </a:p>
      </dgm:t>
    </dgm:pt>
    <dgm:pt modelId="{CF7E9FBD-F2BB-43C4-9D50-24D45D843DC6}" type="sibTrans" cxnId="{0C537D27-2EE5-4B6A-82D5-FEDD49123169}">
      <dgm:prSet/>
      <dgm:spPr/>
      <dgm:t>
        <a:bodyPr/>
        <a:lstStyle/>
        <a:p>
          <a:endParaRPr lang="es-CO" b="1"/>
        </a:p>
      </dgm:t>
    </dgm:pt>
    <dgm:pt modelId="{E2221B07-E861-4877-BFAF-B31726B8E1CC}">
      <dgm:prSet phldrT="[Texto]" custT="1"/>
      <dgm:spPr/>
      <dgm:t>
        <a:bodyPr/>
        <a:lstStyle/>
        <a:p>
          <a:r>
            <a:rPr lang="es-CO" sz="2000" b="1" dirty="0"/>
            <a:t>¿CÓMO LO HACEN?</a:t>
          </a:r>
        </a:p>
      </dgm:t>
    </dgm:pt>
    <dgm:pt modelId="{DF1CD202-F0AA-4764-AA3A-6E13CC005E54}" type="parTrans" cxnId="{E2BAB630-8EAF-4B03-8A7D-CB9659DE1053}">
      <dgm:prSet/>
      <dgm:spPr/>
      <dgm:t>
        <a:bodyPr/>
        <a:lstStyle/>
        <a:p>
          <a:endParaRPr lang="es-CO" b="1"/>
        </a:p>
      </dgm:t>
    </dgm:pt>
    <dgm:pt modelId="{3FA604AE-E3B7-430C-BA5C-87D48B36C283}" type="sibTrans" cxnId="{E2BAB630-8EAF-4B03-8A7D-CB9659DE1053}">
      <dgm:prSet/>
      <dgm:spPr/>
      <dgm:t>
        <a:bodyPr/>
        <a:lstStyle/>
        <a:p>
          <a:endParaRPr lang="es-CO" b="1"/>
        </a:p>
      </dgm:t>
    </dgm:pt>
    <dgm:pt modelId="{34ACFDE0-CC6A-4B0C-841A-189937F1B431}" type="pres">
      <dgm:prSet presAssocID="{76814747-5A74-4181-AB18-6B766D722C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F7DC4D-8EBF-469E-8F4C-CCDFE5882D69}" type="pres">
      <dgm:prSet presAssocID="{B56098AB-2D3B-4988-962C-57D2C33F67D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03A4B-9CB4-4CD8-9192-672CE4922529}" type="pres">
      <dgm:prSet presAssocID="{112BB501-194E-41D0-96C0-6FF87514D25A}" presName="space" presStyleCnt="0"/>
      <dgm:spPr/>
    </dgm:pt>
    <dgm:pt modelId="{71FB7C3E-2319-456C-B46D-CEB5C5B0BCB5}" type="pres">
      <dgm:prSet presAssocID="{577EC399-8D05-46AE-81AD-1C520B72401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62503B-8F71-49D1-A21D-151EB5F557EF}" type="pres">
      <dgm:prSet presAssocID="{533BA4AA-96BD-40E9-84F5-D172DD203E82}" presName="space" presStyleCnt="0"/>
      <dgm:spPr/>
    </dgm:pt>
    <dgm:pt modelId="{46A50EFC-5E95-456D-9013-074AC6343785}" type="pres">
      <dgm:prSet presAssocID="{414213DB-DE14-4E91-82F9-CCD2E31BE0F7}" presName="Name5" presStyleLbl="vennNode1" presStyleIdx="2" presStyleCnt="4" custScaleX="120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9A3C15-E611-4E1A-AA41-D92A8B745BEA}" type="pres">
      <dgm:prSet presAssocID="{CF7E9FBD-F2BB-43C4-9D50-24D45D843DC6}" presName="space" presStyleCnt="0"/>
      <dgm:spPr/>
    </dgm:pt>
    <dgm:pt modelId="{4AAE5BA2-A9FC-45C7-9F89-C7376D7494CC}" type="pres">
      <dgm:prSet presAssocID="{E2221B07-E861-4877-BFAF-B31726B8E1C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C6F4C4-A34B-4D20-B2FF-87F1B895870C}" type="presOf" srcId="{414213DB-DE14-4E91-82F9-CCD2E31BE0F7}" destId="{46A50EFC-5E95-456D-9013-074AC6343785}" srcOrd="0" destOrd="0" presId="urn:microsoft.com/office/officeart/2005/8/layout/venn3"/>
    <dgm:cxn modelId="{F298F4C7-C764-4280-97A0-57923E586E33}" srcId="{76814747-5A74-4181-AB18-6B766D722C19}" destId="{577EC399-8D05-46AE-81AD-1C520B724016}" srcOrd="1" destOrd="0" parTransId="{BDE1FC86-9EA6-4E95-A036-867436B294DF}" sibTransId="{533BA4AA-96BD-40E9-84F5-D172DD203E82}"/>
    <dgm:cxn modelId="{BA839112-5319-4E7F-9F98-95EEFA5908DD}" type="presOf" srcId="{E2221B07-E861-4877-BFAF-B31726B8E1CC}" destId="{4AAE5BA2-A9FC-45C7-9F89-C7376D7494CC}" srcOrd="0" destOrd="0" presId="urn:microsoft.com/office/officeart/2005/8/layout/venn3"/>
    <dgm:cxn modelId="{7E2DFA1E-49D8-4911-B40C-431956D55609}" type="presOf" srcId="{B56098AB-2D3B-4988-962C-57D2C33F67D3}" destId="{7CF7DC4D-8EBF-469E-8F4C-CCDFE5882D69}" srcOrd="0" destOrd="0" presId="urn:microsoft.com/office/officeart/2005/8/layout/venn3"/>
    <dgm:cxn modelId="{4155877B-F3A5-4C05-9A54-9B6AD8A525A3}" type="presOf" srcId="{577EC399-8D05-46AE-81AD-1C520B724016}" destId="{71FB7C3E-2319-456C-B46D-CEB5C5B0BCB5}" srcOrd="0" destOrd="0" presId="urn:microsoft.com/office/officeart/2005/8/layout/venn3"/>
    <dgm:cxn modelId="{0C537D27-2EE5-4B6A-82D5-FEDD49123169}" srcId="{76814747-5A74-4181-AB18-6B766D722C19}" destId="{414213DB-DE14-4E91-82F9-CCD2E31BE0F7}" srcOrd="2" destOrd="0" parTransId="{CDD162C1-850B-4EC0-8223-570B87F36664}" sibTransId="{CF7E9FBD-F2BB-43C4-9D50-24D45D843DC6}"/>
    <dgm:cxn modelId="{E0641306-54E8-433D-8AEA-53047D8A95D9}" type="presOf" srcId="{76814747-5A74-4181-AB18-6B766D722C19}" destId="{34ACFDE0-CC6A-4B0C-841A-189937F1B431}" srcOrd="0" destOrd="0" presId="urn:microsoft.com/office/officeart/2005/8/layout/venn3"/>
    <dgm:cxn modelId="{8FEF0B74-19A2-4581-82D1-7948D3ADACE2}" srcId="{76814747-5A74-4181-AB18-6B766D722C19}" destId="{B56098AB-2D3B-4988-962C-57D2C33F67D3}" srcOrd="0" destOrd="0" parTransId="{9B92795B-BD85-49CB-81F8-CB27F78B8B8E}" sibTransId="{112BB501-194E-41D0-96C0-6FF87514D25A}"/>
    <dgm:cxn modelId="{E2BAB630-8EAF-4B03-8A7D-CB9659DE1053}" srcId="{76814747-5A74-4181-AB18-6B766D722C19}" destId="{E2221B07-E861-4877-BFAF-B31726B8E1CC}" srcOrd="3" destOrd="0" parTransId="{DF1CD202-F0AA-4764-AA3A-6E13CC005E54}" sibTransId="{3FA604AE-E3B7-430C-BA5C-87D48B36C283}"/>
    <dgm:cxn modelId="{788EC8DF-CD92-4472-AD9E-935288FC70F4}" type="presParOf" srcId="{34ACFDE0-CC6A-4B0C-841A-189937F1B431}" destId="{7CF7DC4D-8EBF-469E-8F4C-CCDFE5882D69}" srcOrd="0" destOrd="0" presId="urn:microsoft.com/office/officeart/2005/8/layout/venn3"/>
    <dgm:cxn modelId="{F3614C8A-73BF-490E-BB52-16FBF46D953C}" type="presParOf" srcId="{34ACFDE0-CC6A-4B0C-841A-189937F1B431}" destId="{6E303A4B-9CB4-4CD8-9192-672CE4922529}" srcOrd="1" destOrd="0" presId="urn:microsoft.com/office/officeart/2005/8/layout/venn3"/>
    <dgm:cxn modelId="{189D5A7E-AB19-4059-9958-44C71FD00FBE}" type="presParOf" srcId="{34ACFDE0-CC6A-4B0C-841A-189937F1B431}" destId="{71FB7C3E-2319-456C-B46D-CEB5C5B0BCB5}" srcOrd="2" destOrd="0" presId="urn:microsoft.com/office/officeart/2005/8/layout/venn3"/>
    <dgm:cxn modelId="{56A0FAF1-6C41-4F7F-B622-06C35D71D7FF}" type="presParOf" srcId="{34ACFDE0-CC6A-4B0C-841A-189937F1B431}" destId="{8462503B-8F71-49D1-A21D-151EB5F557EF}" srcOrd="3" destOrd="0" presId="urn:microsoft.com/office/officeart/2005/8/layout/venn3"/>
    <dgm:cxn modelId="{DB8EDDD4-0746-4AC2-A74E-8D004E761A15}" type="presParOf" srcId="{34ACFDE0-CC6A-4B0C-841A-189937F1B431}" destId="{46A50EFC-5E95-456D-9013-074AC6343785}" srcOrd="4" destOrd="0" presId="urn:microsoft.com/office/officeart/2005/8/layout/venn3"/>
    <dgm:cxn modelId="{B1339EA8-22E7-474B-BA27-06AA5CA08DBE}" type="presParOf" srcId="{34ACFDE0-CC6A-4B0C-841A-189937F1B431}" destId="{239A3C15-E611-4E1A-AA41-D92A8B745BEA}" srcOrd="5" destOrd="0" presId="urn:microsoft.com/office/officeart/2005/8/layout/venn3"/>
    <dgm:cxn modelId="{0A7EF904-CF38-461D-A5B9-3DB8283B88BF}" type="presParOf" srcId="{34ACFDE0-CC6A-4B0C-841A-189937F1B431}" destId="{4AAE5BA2-A9FC-45C7-9F89-C7376D7494C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DC4D-8EBF-469E-8F4C-CCDFE5882D69}">
      <dsp:nvSpPr>
        <dsp:cNvPr id="0" name=""/>
        <dsp:cNvSpPr/>
      </dsp:nvSpPr>
      <dsp:spPr>
        <a:xfrm>
          <a:off x="2522" y="1489269"/>
          <a:ext cx="2422060" cy="2422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294" tIns="25400" rIns="13329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¿QUÉ INVESTIGAN?</a:t>
          </a:r>
        </a:p>
      </dsp:txBody>
      <dsp:txXfrm>
        <a:off x="357224" y="1843971"/>
        <a:ext cx="1712656" cy="1712656"/>
      </dsp:txXfrm>
    </dsp:sp>
    <dsp:sp modelId="{71FB7C3E-2319-456C-B46D-CEB5C5B0BCB5}">
      <dsp:nvSpPr>
        <dsp:cNvPr id="0" name=""/>
        <dsp:cNvSpPr/>
      </dsp:nvSpPr>
      <dsp:spPr>
        <a:xfrm>
          <a:off x="1940170" y="1489269"/>
          <a:ext cx="2422060" cy="2422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294" tIns="25400" rIns="13329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¿QUIÉN LO HACE?</a:t>
          </a:r>
        </a:p>
      </dsp:txBody>
      <dsp:txXfrm>
        <a:off x="2294872" y="1843971"/>
        <a:ext cx="1712656" cy="1712656"/>
      </dsp:txXfrm>
    </dsp:sp>
    <dsp:sp modelId="{46A50EFC-5E95-456D-9013-074AC6343785}">
      <dsp:nvSpPr>
        <dsp:cNvPr id="0" name=""/>
        <dsp:cNvSpPr/>
      </dsp:nvSpPr>
      <dsp:spPr>
        <a:xfrm>
          <a:off x="3877818" y="1489269"/>
          <a:ext cx="2930474" cy="2422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294" tIns="25400" rIns="13329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¿QUÉ HACEN CON ESA INFORMACIÓN?</a:t>
          </a:r>
        </a:p>
      </dsp:txBody>
      <dsp:txXfrm>
        <a:off x="4306976" y="1843971"/>
        <a:ext cx="2072158" cy="1712656"/>
      </dsp:txXfrm>
    </dsp:sp>
    <dsp:sp modelId="{4AAE5BA2-A9FC-45C7-9F89-C7376D7494CC}">
      <dsp:nvSpPr>
        <dsp:cNvPr id="0" name=""/>
        <dsp:cNvSpPr/>
      </dsp:nvSpPr>
      <dsp:spPr>
        <a:xfrm>
          <a:off x="6323881" y="1489269"/>
          <a:ext cx="2422060" cy="2422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294" tIns="25400" rIns="13329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¿CÓMO LO HACEN?</a:t>
          </a:r>
        </a:p>
      </dsp:txBody>
      <dsp:txXfrm>
        <a:off x="6678583" y="1843971"/>
        <a:ext cx="1712656" cy="171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B3B19-9D21-4304-855B-7CA8BEC8F2DA}" type="datetimeFigureOut">
              <a:rPr lang="es-CO" smtClean="0"/>
              <a:pPr/>
              <a:t>27/04/2022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0CA6-9BEA-4C13-BE88-2F6AB36E85F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9186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527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744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212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09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95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07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15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98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722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81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860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24B2-ABB5-014F-A6E2-40296137E319}" type="datetimeFigureOut">
              <a:rPr lang="es-ES" smtClean="0"/>
              <a:pPr/>
              <a:t>27/04/2022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3129-0687-2747-B23B-08220C9A17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 descr="Presentacio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70" y="411163"/>
            <a:ext cx="8833502" cy="64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H:\INVESTIGACI&#211;N%20Y%20ANALISIS%20DE%20ACCIDENTES%20E%20INCIDENTES\Lecci&#243;n%20Aprendida%20Trabajo_pulidora-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suramericana-my.sharepoint.com/personal/rtapasco_sura_com_co/Documents/Documentos/ARL%20SURA/capacitaciones/INV.%20AT/ANEXO%206.%20EVALUACI&#211;N.doc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1725" y="203200"/>
            <a:ext cx="6400800" cy="1752600"/>
          </a:xfrm>
        </p:spPr>
        <p:txBody>
          <a:bodyPr/>
          <a:lstStyle/>
          <a:p>
            <a:pPr lvl="0"/>
            <a:endParaRPr lang="es-CO" dirty="0">
              <a:solidFill>
                <a:srgbClr val="0070C0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s-CO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    </a:t>
            </a:r>
            <a:r>
              <a:rPr lang="es-CO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PRIMEROS AUXILIOS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3" y="1209869"/>
            <a:ext cx="4407825" cy="440782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899545" y="2130425"/>
            <a:ext cx="3971499" cy="3055724"/>
          </a:xfrm>
        </p:spPr>
        <p:txBody>
          <a:bodyPr>
            <a:normAutofit/>
          </a:bodyPr>
          <a:lstStyle/>
          <a:p>
            <a:r>
              <a:rPr lang="es-CO" dirty="0"/>
              <a:t>INVESTIGACIÓN DE ACCIDENTES DE 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43852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4719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Proporcionar asesoría</a:t>
            </a:r>
          </a:p>
          <a:p>
            <a:r>
              <a:rPr lang="es-CO" dirty="0"/>
              <a:t>Desarrollar metodología y suministrarla</a:t>
            </a:r>
          </a:p>
          <a:p>
            <a:r>
              <a:rPr lang="es-CO" dirty="0"/>
              <a:t>Remitir al ministerio de trabajo formatos para su aprobación.</a:t>
            </a:r>
          </a:p>
          <a:p>
            <a:r>
              <a:rPr lang="es-CO" dirty="0"/>
              <a:t>Analizar las investigaciones remitidas por los aportantes, profundizar o complementar.</a:t>
            </a:r>
          </a:p>
          <a:p>
            <a:r>
              <a:rPr lang="es-CO" dirty="0"/>
              <a:t>Capacitar al aportante.</a:t>
            </a:r>
          </a:p>
          <a:p>
            <a:r>
              <a:rPr lang="es-CO" dirty="0"/>
              <a:t>Participar cuando lo estime necesario en la investigación.</a:t>
            </a:r>
          </a:p>
          <a:p>
            <a:r>
              <a:rPr lang="es-CO" dirty="0"/>
              <a:t>Emitir un concepto técnico.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79512" y="-26513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OBLIGACIONES DE LA ARL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79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aportante deberá utilizar la metodología de investigación que más se ajuste a sus necesidades y requerimientos…</a:t>
            </a:r>
          </a:p>
          <a:p>
            <a:r>
              <a:rPr lang="es-CO" dirty="0"/>
              <a:t>Cuando el accidente sea grave o mortal en la investigación deberá participar un profesional con licencia de seguridad y salud en el trabajo (salud ocupacional).</a:t>
            </a: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07504" y="-26059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INVESTIGACIÓN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9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Función: </a:t>
            </a:r>
          </a:p>
          <a:p>
            <a:r>
              <a:rPr lang="es-CO" dirty="0"/>
              <a:t>Investigar todos los accidentes e incidentes.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Miembros:</a:t>
            </a:r>
          </a:p>
          <a:p>
            <a:r>
              <a:rPr lang="es-CO" dirty="0"/>
              <a:t>Jefe inmediato o supervisor del trabajador accidentado.</a:t>
            </a:r>
          </a:p>
          <a:p>
            <a:r>
              <a:rPr lang="es-CO" dirty="0"/>
              <a:t>Un representante del comité paritario o vigía de seguridad y salud en el trabajo (salud ocupacional).</a:t>
            </a:r>
          </a:p>
          <a:p>
            <a:r>
              <a:rPr lang="es-CO" dirty="0"/>
              <a:t>Encargado de seguridad y salud en el trabajo (salud ocupacional).</a:t>
            </a: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INVESTIGADOR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24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 Investigación de accidentes e incidentes ocurridos a trabajadores no vinculados mediante contrato de trabajo: cuando el accidentado sea un trabajador en misión, o trabajador asociado o cooperativo, o trabajador independiente, la responsabilidad de la investigación será tanto de la empresa de servicios temporales como de la empresa usuaria. </a:t>
            </a:r>
          </a:p>
        </p:txBody>
      </p:sp>
    </p:spTree>
    <p:extLst>
      <p:ext uri="{BB962C8B-B14F-4D97-AF65-F5344CB8AC3E}">
        <p14:creationId xmlns:p14="http://schemas.microsoft.com/office/powerpoint/2010/main" xmlns="" val="103633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5856" y="980728"/>
            <a:ext cx="5410944" cy="525658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Relato completo y detallado de los hechos</a:t>
            </a:r>
          </a:p>
          <a:p>
            <a:r>
              <a:rPr lang="es-CO" dirty="0"/>
              <a:t>Variables y códigos del informe de AT (res 156/05).</a:t>
            </a:r>
          </a:p>
          <a:p>
            <a:pPr marL="0" indent="0">
              <a:buNone/>
            </a:pPr>
            <a:r>
              <a:rPr lang="es-CO" dirty="0"/>
              <a:t>Características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Tipo de lesión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Agente de la lesión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Mecanismo del accidente</a:t>
            </a:r>
          </a:p>
          <a:p>
            <a:r>
              <a:rPr lang="es-CO" dirty="0"/>
              <a:t>Causas del accidente o incidente</a:t>
            </a:r>
          </a:p>
          <a:p>
            <a:r>
              <a:rPr lang="es-CO" dirty="0"/>
              <a:t>Compromiso de adopción de medidas de intervención.</a:t>
            </a: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31594" y="0"/>
            <a:ext cx="8229600" cy="734291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DEL INFORME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261366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76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7180" y="0"/>
            <a:ext cx="8229600" cy="836712"/>
          </a:xfrm>
        </p:spPr>
        <p:txBody>
          <a:bodyPr vert="horz" lIns="91430" tIns="45715" rIns="91430" bIns="45715" rtlCol="0" anchor="ctr">
            <a:normAutofit fontScale="92500"/>
          </a:bodyPr>
          <a:lstStyle/>
          <a:p>
            <a:pPr defTabSz="914305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¡PREGUNTÉMONOS!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79512" y="836712"/>
          <a:ext cx="8748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165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936" y="928263"/>
            <a:ext cx="8229600" cy="5184576"/>
          </a:xfrm>
        </p:spPr>
        <p:txBody>
          <a:bodyPr>
            <a:normAutofit/>
          </a:bodyPr>
          <a:lstStyle/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recoger las evidencias, se sugiere utilizar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método de las cuatro 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 sea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osición,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ersonas,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artes y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apeles (documentos),  y en inglés es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position, people, parts, 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defPPr>
              <a:defRPr lang="es-ES"/>
            </a:defPPr>
            <a:lvl1pPr algn="ctr" defTabSz="914305"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INVESTIGACIÓN: RECOGER EVIDENCIAS E INFORMACIÓN SOBRE  LOS HECHOS.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658368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74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4765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>
                <a:solidFill>
                  <a:schemeClr val="bg1"/>
                </a:solidFill>
              </a:rPr>
              <a:t>LA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INVESTIGACIÓN: RECOGER EVIDENCIAS E  	INFORMACIÓN SOBRE  LOS HECHOS.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042132"/>
            <a:ext cx="864870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CAUSALIDAD DE LOS ACCIDENTES</a:t>
            </a:r>
            <a:r>
              <a:rPr lang="es-CO" sz="3600" b="1" dirty="0">
                <a:solidFill>
                  <a:schemeClr val="bg1"/>
                </a:solidFill>
              </a:rPr>
              <a:t>.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" y="1268760"/>
            <a:ext cx="903732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8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7" y="908720"/>
            <a:ext cx="8229600" cy="72008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Más adelante en 1997, el investigador James </a:t>
            </a:r>
            <a:r>
              <a:rPr lang="es-ES" dirty="0" err="1"/>
              <a:t>Reason</a:t>
            </a:r>
            <a:r>
              <a:rPr lang="es-ES" dirty="0"/>
              <a:t> propuso el modelo del “Queso Suizo”</a:t>
            </a:r>
            <a:endParaRPr lang="es-CO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CAUSALIDAD DE LOS ACCIDENTES</a:t>
            </a:r>
            <a:r>
              <a:rPr lang="es-CO" sz="3600" b="1" dirty="0">
                <a:solidFill>
                  <a:schemeClr val="bg1"/>
                </a:solidFill>
              </a:rPr>
              <a:t>.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60" y="1732475"/>
            <a:ext cx="6370320" cy="41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1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40765" y="3947993"/>
            <a:ext cx="6643734" cy="12654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>
              <a:solidFill>
                <a:srgbClr val="002060"/>
              </a:solidFill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570283" y="2621942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 del contenido técnico en seguridad y salud en el trabajo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158" y="-1276307"/>
            <a:ext cx="430547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kumimoji="0" lang="es-CO" sz="320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aprendizaje</a:t>
            </a:r>
            <a:endParaRPr kumimoji="0" lang="es-CO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3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0004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380597" y="3986671"/>
            <a:ext cx="6380429" cy="14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Calibri" pitchFamily="34" charset="0"/>
                <a:cs typeface="Calibri" pitchFamily="34" charset="0"/>
              </a:rPr>
              <a:t>Brindar herramientas técnicas y metodológicas que favorezcan la contextualización, investigación  y análisis de los accidentes e incidentes laborales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55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LAS CAUSAS DE LOS ACCIDENTES E INCIDENTES.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286"/>
            <a:ext cx="9014460" cy="48996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53531" y="3167048"/>
            <a:ext cx="138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Estas causas son necesarias para que se presente el accidente?</a:t>
            </a:r>
          </a:p>
        </p:txBody>
      </p:sp>
    </p:spTree>
    <p:extLst>
      <p:ext uri="{BB962C8B-B14F-4D97-AF65-F5344CB8AC3E}">
        <p14:creationId xmlns:p14="http://schemas.microsoft.com/office/powerpoint/2010/main" xmlns="" val="235342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LAS CAUSAS DE LOS ACCIDENTES E INCIDENTES.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" y="1052736"/>
            <a:ext cx="9052560" cy="48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81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/>
              <a:t>METODOLOGIAS DE INVESTIGACIÓN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88" y="1719618"/>
            <a:ext cx="5936776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41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ESQUEMÁTICO DEL ÁRBOL CAUSAL </a:t>
            </a:r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 sugiere el árbol de los 5 por que?)</a:t>
            </a:r>
            <a:endParaRPr lang="es-CO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27" name="Picture 7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9" r="52802" b="22595"/>
          <a:stretch/>
        </p:blipFill>
        <p:spPr bwMode="auto">
          <a:xfrm>
            <a:off x="827584" y="862964"/>
            <a:ext cx="7848872" cy="59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698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00485"/>
            <a:ext cx="8280920" cy="481346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b="1" dirty="0"/>
              <a:t>RECUERDE QUE:</a:t>
            </a:r>
            <a:endParaRPr lang="es-CO" dirty="0"/>
          </a:p>
          <a:p>
            <a:pPr lvl="0" algn="just"/>
            <a:r>
              <a:rPr lang="es-ES" sz="2900" dirty="0"/>
              <a:t>La investigación de los accidentes e incidentes críticos se debe realizar tan pronto como ocurra para poder localizar, rápidamente, todos los elementos que intervinieron en el suceso y contar con toda la evidencia necesaria para determinar las causas. La tardanza origina variación en las condiciones existentes y variación en las opiniones de los testigos.</a:t>
            </a:r>
          </a:p>
          <a:p>
            <a:pPr marL="0" indent="0" algn="just">
              <a:buNone/>
            </a:pPr>
            <a:endParaRPr lang="es-CO" sz="2900" dirty="0"/>
          </a:p>
          <a:p>
            <a:pPr lvl="0" algn="just"/>
            <a:r>
              <a:rPr lang="es-ES" sz="2900" dirty="0"/>
              <a:t>La investigación se debe realizar en el sitio del evento.</a:t>
            </a:r>
          </a:p>
          <a:p>
            <a:pPr marL="0" indent="0" algn="just">
              <a:buNone/>
            </a:pPr>
            <a:endParaRPr lang="es-CO" sz="2900" dirty="0"/>
          </a:p>
          <a:p>
            <a:pPr lvl="0" algn="just"/>
            <a:r>
              <a:rPr lang="es-ES" sz="2900" dirty="0"/>
              <a:t>Los investigadores han de evitar los prejuicios en la toma de datos: su visión de la realidad debe ser imparcial.</a:t>
            </a:r>
          </a:p>
          <a:p>
            <a:pPr lvl="0" algn="just"/>
            <a:endParaRPr lang="es-ES" sz="2900" dirty="0"/>
          </a:p>
          <a:p>
            <a:pPr lvl="0" algn="just"/>
            <a:r>
              <a:rPr lang="es-ES" sz="2900" dirty="0"/>
              <a:t>El objetivo de la investigación es recolectar toda la evidencia, evitar asignar responsables, para no perderse en acusaciones mutuas.</a:t>
            </a:r>
          </a:p>
          <a:p>
            <a:pPr lvl="0" algn="just"/>
            <a:endParaRPr lang="es-CO" sz="2900" dirty="0"/>
          </a:p>
          <a:p>
            <a:pPr lvl="0" algn="just"/>
            <a:r>
              <a:rPr lang="es-ES" sz="2900" dirty="0"/>
              <a:t>Se deben aceptar como causas inmediatas o factor causal los hechos demostrados, nunca los que se apoyan en suposiciones.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</a:rPr>
              <a:t>4.  </a:t>
            </a:r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LAS CAUSAS DE LOS ACCIDENTES E INCIDENTES.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48567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76262"/>
            <a:ext cx="8280920" cy="4901457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ES" dirty="0"/>
              <a:t>En la consignación de los datos de la investigación debe distinguirse entre los hechos observados, los que se obtuvieron por declaraciones y los que se basaron en deducciones.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lvl="0" algn="just"/>
            <a:r>
              <a:rPr lang="es-ES" dirty="0"/>
              <a:t>En algunos casos es necesario realizar el interrogatorio individual para evitar influencias de los compañeros o jefes. Sin embargo, es más conveniente efectuar aclaraciones colectivas en especial cuando se presentan divergencias en los testimonios. Las opiniones de personas experimentadas resultan de gran utilidad para aclarar puntos dudosos.</a:t>
            </a:r>
          </a:p>
          <a:p>
            <a:pPr lvl="0" algn="just"/>
            <a:endParaRPr lang="es-ES" dirty="0"/>
          </a:p>
          <a:p>
            <a:pPr algn="just"/>
            <a:r>
              <a:rPr lang="es-ES" dirty="0"/>
              <a:t>El análisis permite la identificación de las causas básicas o causa raíz a través de la evidencia que se consiga durante la investigación</a:t>
            </a:r>
            <a:endParaRPr lang="es-CO" dirty="0"/>
          </a:p>
          <a:p>
            <a:pPr lvl="0" algn="just"/>
            <a:endParaRPr lang="es-CO" dirty="0"/>
          </a:p>
          <a:p>
            <a:pPr lvl="0" algn="just"/>
            <a:r>
              <a:rPr lang="es-ES" dirty="0"/>
              <a:t>Se debe evitar iniciar con las listas que tienen los métodos la búsqueda de las posibles causas, esto lleva a que el proceso no sea correcto y se dejen de identificar elementos muy importantes.  Una vez determinadas las causas a través del análisis, se puede proceder a buscar las categorías a las que corresponde.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</a:rPr>
              <a:t>4.  </a:t>
            </a:r>
            <a:r>
              <a:rPr lang="es-CO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LAS CAUSAS DE LOS ACCIDENTES E INCIDENTES.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758307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9681885"/>
              </p:ext>
            </p:extLst>
          </p:nvPr>
        </p:nvGraphicFramePr>
        <p:xfrm>
          <a:off x="639763" y="1697831"/>
          <a:ext cx="7886700" cy="3622675"/>
        </p:xfrm>
        <a:graphic>
          <a:graphicData uri="http://schemas.openxmlformats.org/drawingml/2006/table">
            <a:tbl>
              <a:tblPr firstRow="1" firstCol="1" bandRow="1"/>
              <a:tblGrid>
                <a:gridCol w="2304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8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8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89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3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845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5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CONTROLES A IMPLEMENTAR SEGÚN LISTA PRIORIZADA DE CAUSAS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TIPO DE CONTROL </a:t>
                      </a:r>
                      <a:r>
                        <a:rPr lang="es-CO" sz="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(Señalar con una X en donde aplica)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FECHA EJECUCION</a:t>
                      </a:r>
                      <a:b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DD/MM/AA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FECHA VERIFICACION</a:t>
                      </a:r>
                      <a:b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DD/MM/AA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AREA O PERSONA RESPONSABLE DE VERIFICACION DE LA EMPRESA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FUENTE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MEDIO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PERSONA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Revisar y actualizar la matriz de peligros y valoración de los riesgos, incluyendo el riesgo de trabajo en alturas como prioritario.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12/11/2015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15/11/2015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Coordinadora de Seguridad y Salud en el Trabajo.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Elaborar la lección aprendida del accidente socializando las causas y las medidas de control a implementar, a todos los trabajadores que realizan trabajos en alturas.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12/11/2015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15/11/2015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Coordinadora de Seguridad y Salud en el Trabajo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Elaborar, implementar y divulgar  a todos los niveles de la empresa, un protocolo de seguridad para la ejecución de tareas de alto riesgo esporádica o no rutinaria, que incluya los análisis de riesgos y procedimiento seguro previos a la ejecución de la tarea con aprobación de la coordinación de seguridad y salud en el trabajo.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30/11/2015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10/12/2015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Coordinadora de Seguridad y Salud en el Trabajo 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51520" y="0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>
                <a:solidFill>
                  <a:schemeClr val="bg1"/>
                </a:solidFill>
              </a:rPr>
              <a:t>5.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LOS PLANES DE ACCIÓN</a:t>
            </a:r>
            <a:r>
              <a:rPr lang="es-CO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449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8702" y="1135368"/>
            <a:ext cx="2479619" cy="37154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s-ES_tradnl" b="1" dirty="0"/>
              <a:t>Indicadores de proceso.</a:t>
            </a:r>
            <a:endParaRPr lang="es-CO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-13648"/>
            <a:ext cx="8229600" cy="83671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>
                <a:solidFill>
                  <a:schemeClr val="bg1"/>
                </a:solidFill>
              </a:rPr>
              <a:t>4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PROCESO</a:t>
            </a:r>
            <a:r>
              <a:rPr lang="es-CO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1562355"/>
            <a:ext cx="5976664" cy="36933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Proporción de accidentes e incidentes investigados.</a:t>
            </a:r>
            <a:endParaRPr lang="es-CO" u="sng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89083" y="2070141"/>
          <a:ext cx="6652320" cy="365760"/>
        </p:xfrm>
        <a:graphic>
          <a:graphicData uri="http://schemas.openxmlformats.org/drawingml/2006/table">
            <a:tbl>
              <a:tblPr/>
              <a:tblGrid>
                <a:gridCol w="2167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5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AT investigados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AT investigados en un período de tiempo   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  100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Número de AT reportados durante el mismo período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60" y="2492896"/>
          <a:ext cx="7344816" cy="36576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% Incidentes  investigados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Incidentes investigados en un período de tiempo  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  100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Número de Incidentes reportados durante el mismo período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611560" y="3105863"/>
            <a:ext cx="6195120" cy="36933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Proporción de informes de investigación bien diligenciados. </a:t>
            </a:r>
            <a:endParaRPr lang="es-CO" u="sng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27584" y="3645025"/>
          <a:ext cx="7883258" cy="365760"/>
        </p:xfrm>
        <a:graphic>
          <a:graphicData uri="http://schemas.openxmlformats.org/drawingml/2006/table">
            <a:tbl>
              <a:tblPr/>
              <a:tblGrid>
                <a:gridCol w="2550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2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de reportes bien diligenciados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u="sng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reportes bien diligenciados en un período de tiempo </a:t>
                      </a: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  100</a:t>
                      </a:r>
                      <a:endParaRPr lang="es-CO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reportes elaborados durante el mismo periodo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611561" y="4365104"/>
            <a:ext cx="7869560" cy="6463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Proporción de acciones correctivas y preventivas (ACP) realizadas </a:t>
            </a:r>
            <a:r>
              <a:rPr lang="es-ES" u="sng" dirty="0"/>
              <a:t>(se puede calcular para accidentes e incidentes).</a:t>
            </a:r>
            <a:endParaRPr lang="es-CO" u="sng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108547" y="5157192"/>
          <a:ext cx="6515546" cy="365760"/>
        </p:xfrm>
        <a:graphic>
          <a:graphicData uri="http://schemas.openxmlformats.org/drawingml/2006/table">
            <a:tbl>
              <a:tblPr/>
              <a:tblGrid>
                <a:gridCol w="16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6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de ACP 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ACP realizadas en un período de tiempo 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  100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Número de ACP reportados durante el mismo período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062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27296"/>
            <a:ext cx="7618040" cy="713484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chemeClr val="bg1"/>
                </a:solidFill>
              </a:rPr>
              <a:t>4.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RESULTADO</a:t>
            </a:r>
            <a:r>
              <a:rPr lang="es-CO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1" y="1165394"/>
            <a:ext cx="2502012" cy="37154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s-ES_tradnl" b="1" dirty="0"/>
              <a:t>Indicadores de impacto.</a:t>
            </a:r>
            <a:endParaRPr lang="es-CO" b="1" dirty="0"/>
          </a:p>
        </p:txBody>
      </p:sp>
      <p:sp>
        <p:nvSpPr>
          <p:cNvPr id="27" name="26 Rectángulo"/>
          <p:cNvSpPr/>
          <p:nvPr/>
        </p:nvSpPr>
        <p:spPr>
          <a:xfrm>
            <a:off x="611561" y="1700808"/>
            <a:ext cx="4765985" cy="36933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Índice de frecuencia de Accidentes de Trabajo.</a:t>
            </a:r>
            <a:endParaRPr lang="es-CO" dirty="0"/>
          </a:p>
        </p:txBody>
      </p:sp>
      <p:sp>
        <p:nvSpPr>
          <p:cNvPr id="28" name="27 Rectángulo"/>
          <p:cNvSpPr/>
          <p:nvPr/>
        </p:nvSpPr>
        <p:spPr>
          <a:xfrm>
            <a:off x="611561" y="2840108"/>
            <a:ext cx="4655313" cy="36933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Índice de severidad de accidentes de trabajo.</a:t>
            </a:r>
            <a:endParaRPr lang="es-CO" dirty="0"/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1043609" y="2090763"/>
          <a:ext cx="4772025" cy="548640"/>
        </p:xfrm>
        <a:graphic>
          <a:graphicData uri="http://schemas.openxmlformats.org/drawingml/2006/table">
            <a:tbl>
              <a:tblPr/>
              <a:tblGrid>
                <a:gridCol w="1170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1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IF AT      = 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total de AT en el año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x    K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HHT año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123" name="5122 Tabla"/>
          <p:cNvGraphicFramePr>
            <a:graphicFrameLocks noGrp="1"/>
          </p:cNvGraphicFramePr>
          <p:nvPr/>
        </p:nvGraphicFramePr>
        <p:xfrm>
          <a:off x="1030409" y="3356993"/>
          <a:ext cx="5328592" cy="385798"/>
        </p:xfrm>
        <a:graphic>
          <a:graphicData uri="http://schemas.openxmlformats.org/drawingml/2006/table">
            <a:tbl>
              <a:tblPr/>
              <a:tblGrid>
                <a:gridCol w="1307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1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 AT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días perdidos y cargados por AT en el año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x  K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HHT año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24" name="5123 Rectángulo"/>
          <p:cNvSpPr/>
          <p:nvPr/>
        </p:nvSpPr>
        <p:spPr>
          <a:xfrm>
            <a:off x="611560" y="4005687"/>
            <a:ext cx="4474430" cy="36933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Índice Medio de días perdidos por lesiones.</a:t>
            </a:r>
            <a:endParaRPr lang="es-CO" dirty="0"/>
          </a:p>
        </p:txBody>
      </p:sp>
      <p:graphicFrame>
        <p:nvGraphicFramePr>
          <p:cNvPr id="5127" name="5126 Tabla"/>
          <p:cNvGraphicFramePr>
            <a:graphicFrameLocks noGrp="1"/>
          </p:cNvGraphicFramePr>
          <p:nvPr/>
        </p:nvGraphicFramePr>
        <p:xfrm>
          <a:off x="1043608" y="4509121"/>
          <a:ext cx="6247610" cy="432048"/>
        </p:xfrm>
        <a:graphic>
          <a:graphicData uri="http://schemas.openxmlformats.org/drawingml/2006/table">
            <a:tbl>
              <a:tblPr/>
              <a:tblGrid>
                <a:gridCol w="1204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3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I.D.P  = 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días perdidos o cargados por causa de lesiones durante el periodo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9920" algn="l"/>
                          <a:tab pos="828040" algn="l"/>
                        </a:tabLs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de casos con tiempo perdido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28" name="5127 Rectángulo"/>
          <p:cNvSpPr/>
          <p:nvPr/>
        </p:nvSpPr>
        <p:spPr>
          <a:xfrm>
            <a:off x="611561" y="5197842"/>
            <a:ext cx="6166291" cy="36933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285720" indent="-285720">
              <a:buFont typeface="Arial" pitchFamily="34" charset="0"/>
              <a:buChar char="•"/>
            </a:pPr>
            <a:r>
              <a:rPr lang="es-ES" i="1" u="sng" dirty="0"/>
              <a:t>Índice de Lesiones incapacitantes de Accidentes de Trabajo.</a:t>
            </a:r>
            <a:endParaRPr lang="es-CO" dirty="0"/>
          </a:p>
        </p:txBody>
      </p:sp>
      <p:graphicFrame>
        <p:nvGraphicFramePr>
          <p:cNvPr id="5130" name="5129 Tabla"/>
          <p:cNvGraphicFramePr>
            <a:graphicFrameLocks noGrp="1"/>
          </p:cNvGraphicFramePr>
          <p:nvPr/>
        </p:nvGraphicFramePr>
        <p:xfrm>
          <a:off x="945791" y="5733257"/>
          <a:ext cx="4140200" cy="365760"/>
        </p:xfrm>
        <a:graphic>
          <a:graphicData uri="http://schemas.openxmlformats.org/drawingml/2006/table">
            <a:tbl>
              <a:tblPr/>
              <a:tblGrid>
                <a:gridCol w="1350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en-US" sz="12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ILI AT     =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en-US" sz="12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IFI AT x IS AT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01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1835" y="1460346"/>
            <a:ext cx="564705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b="1" dirty="0">
                <a:latin typeface="+mj-lt"/>
                <a:cs typeface="Arial" panose="020B0604020202020204" pitchFamily="34" charset="0"/>
              </a:rPr>
              <a:t>Resolución 1401 de 2007</a:t>
            </a:r>
          </a:p>
          <a:p>
            <a:pPr marL="0" indent="0" algn="just">
              <a:buNone/>
            </a:pPr>
            <a:endParaRPr lang="es-ES" sz="2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Por la cual se reglamenta la investigación de incidentes y accidentes de trabajo.</a:t>
            </a:r>
          </a:p>
          <a:p>
            <a:pPr marL="0" indent="0" algn="just">
              <a:buNone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Diario oficial 46638 del 24 de mayo de 2007.</a:t>
            </a: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chemeClr val="bg1"/>
                </a:solidFill>
              </a:rPr>
              <a:t>DEFINICIÓN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5" y="1814233"/>
            <a:ext cx="258318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250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23" t="22421" r="35014" b="9848"/>
          <a:stretch/>
        </p:blipFill>
        <p:spPr bwMode="auto">
          <a:xfrm>
            <a:off x="2286327" y="905163"/>
            <a:ext cx="3698837" cy="513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7466" y="97693"/>
            <a:ext cx="4606710" cy="646331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s-CO" sz="3600" dirty="0">
                <a:latin typeface="+mj-lt"/>
                <a:ea typeface="+mj-ea"/>
                <a:cs typeface="+mj-cs"/>
              </a:rPr>
              <a:t>LECCIÓN APRENDIDA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511637" y="554181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Ver Lección Aprendida</a:t>
            </a:r>
          </a:p>
        </p:txBody>
      </p:sp>
      <p:sp>
        <p:nvSpPr>
          <p:cNvPr id="4" name="3 Botón de acción: Hacia delante o Siguiente">
            <a:hlinkClick r:id="rId3" action="ppaction://hlinkfile" highlightClick="1"/>
          </p:cNvPr>
          <p:cNvSpPr/>
          <p:nvPr/>
        </p:nvSpPr>
        <p:spPr>
          <a:xfrm>
            <a:off x="8035637" y="5541818"/>
            <a:ext cx="290945" cy="13080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571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-2231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980728"/>
            <a:ext cx="6242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Apropiación del aprendizaje</a:t>
            </a:r>
          </a:p>
        </p:txBody>
      </p:sp>
      <p:sp>
        <p:nvSpPr>
          <p:cNvPr id="2" name="CuadroTexto 1">
            <a:hlinkClick r:id="rId2"/>
          </p:cNvPr>
          <p:cNvSpPr txBox="1"/>
          <p:nvPr/>
        </p:nvSpPr>
        <p:spPr>
          <a:xfrm>
            <a:off x="275582" y="3207224"/>
            <a:ext cx="569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VER ANEXO 6</a:t>
            </a:r>
            <a:endParaRPr lang="es-CO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52" y="1913540"/>
            <a:ext cx="4874244" cy="35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7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77120"/>
            <a:ext cx="8229600" cy="27397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Prevenir la ocurrencia de nuevos eventos, lo cual conlleva a mejorar la calidad de vida de los trabajadores y la productividad de las empresas.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37750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07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/>
              <a:t>CONCEPTOS BÁSICOS: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032819" y="1149816"/>
            <a:ext cx="5824577" cy="4827903"/>
          </a:xfrm>
        </p:spPr>
        <p:txBody>
          <a:bodyPr/>
          <a:lstStyle/>
          <a:p>
            <a:r>
              <a:rPr lang="es-CO" sz="2500" dirty="0">
                <a:solidFill>
                  <a:schemeClr val="accent1">
                    <a:lumMod val="75000"/>
                  </a:schemeClr>
                </a:solidFill>
              </a:rPr>
              <a:t>¿Qué es un Incidente de Trabajo? </a:t>
            </a:r>
          </a:p>
          <a:p>
            <a:pPr marL="0" indent="0" algn="just">
              <a:buNone/>
            </a:pPr>
            <a:r>
              <a:rPr lang="es-CO" sz="2000" dirty="0"/>
              <a:t>Según la Resolución 1401 de 2007: «Suceso acaecido en el curso del trabajo o en relación con este, que tuvo el potencial de ser un accidente, en el que hubo personas involucradas sin que sufrieran lesiones o se presentaran daños a la propiedad y/o pérdida en los procesos.»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s-CO" sz="2500" dirty="0">
                <a:solidFill>
                  <a:schemeClr val="accent1">
                    <a:lumMod val="75000"/>
                  </a:schemeClr>
                </a:solidFill>
              </a:rPr>
              <a:t>¿Qué es un Accidente de Trabajo?</a:t>
            </a:r>
          </a:p>
          <a:p>
            <a:pPr marL="0" indent="0">
              <a:buNone/>
            </a:pPr>
            <a:r>
              <a:rPr lang="es-CO" sz="2000" dirty="0"/>
              <a:t>Según la Ley 1562 de 2012, Artículo 3: «Es accidente de trabajo todo suceso repentino que sobrevenga por causa o con ocasión del trabajo, y que produzca en el trabajador una lesión orgánica, una perturbación funcional o psiquiátrica, una invalidez o la muerte.</a:t>
            </a:r>
            <a:endParaRPr lang="es-CO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2781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50071"/>
            <a:ext cx="8229600" cy="3708779"/>
          </a:xfrm>
        </p:spPr>
        <p:txBody>
          <a:bodyPr/>
          <a:lstStyle/>
          <a:p>
            <a:r>
              <a:rPr lang="es-CO" sz="2500" dirty="0">
                <a:solidFill>
                  <a:schemeClr val="accent1">
                    <a:lumMod val="75000"/>
                  </a:schemeClr>
                </a:solidFill>
              </a:rPr>
              <a:t>¿Que es un Accidente Grave?</a:t>
            </a:r>
          </a:p>
          <a:p>
            <a:pPr marL="0" indent="0" algn="just">
              <a:buNone/>
            </a:pPr>
            <a:r>
              <a:rPr lang="es-CO" sz="2000" dirty="0"/>
              <a:t>Aquel que trae como consecuencia amputación de cualquier segmento corporal; fractura de huesos largos (fémur, tibia, peroné, humero, radio y cubito); trauma craneoencefálico, quemaduras de segundo y tercer grado; lesiones severas de mano, tales como aplastamiento o quemaduras; lesiones severas de columna vertebral con compromiso de medula espinal; lesiones oculares que comprometa la agudeza o el campo visual o lesiones que comprometan la capacidad auditiva</a:t>
            </a:r>
            <a:r>
              <a:rPr lang="es-CO" sz="2700" dirty="0">
                <a:solidFill>
                  <a:prstClr val="black"/>
                </a:solidFill>
              </a:rPr>
              <a:t>.</a:t>
            </a:r>
          </a:p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CO" sz="2500" dirty="0">
                <a:solidFill>
                  <a:schemeClr val="accent1">
                    <a:lumMod val="75000"/>
                  </a:schemeClr>
                </a:solidFill>
              </a:rPr>
              <a:t>Que es un Accidente Severo?</a:t>
            </a:r>
          </a:p>
          <a:p>
            <a:pPr marL="0" indent="0">
              <a:buNone/>
            </a:pPr>
            <a:endParaRPr lang="es-CO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9116"/>
          </a:xfrm>
        </p:spPr>
        <p:txBody>
          <a:bodyPr>
            <a:normAutofit/>
          </a:bodyPr>
          <a:lstStyle/>
          <a:p>
            <a:pPr algn="l"/>
            <a:r>
              <a:rPr lang="es-CO" dirty="0"/>
              <a:t>CONCEPTOS BÁSICOS:</a:t>
            </a:r>
          </a:p>
        </p:txBody>
      </p:sp>
    </p:spTree>
    <p:extLst>
      <p:ext uri="{BB962C8B-B14F-4D97-AF65-F5344CB8AC3E}">
        <p14:creationId xmlns:p14="http://schemas.microsoft.com/office/powerpoint/2010/main" xmlns="" val="14886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337000"/>
            <a:ext cx="7077472" cy="369902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Investigación de accidente o incidente: </a:t>
            </a:r>
            <a:r>
              <a:rPr lang="es-CO" dirty="0"/>
              <a:t>Técnica de seguridad reactiva que tiene como propósito analizar los hechos y definir el conjunto de causas que directa o indirectamente intervinieron en el accidente, para priorizar y aplicar las acciones correctivas y preventivas más efectivas</a:t>
            </a:r>
          </a:p>
          <a:p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Causas básicas: </a:t>
            </a:r>
            <a:r>
              <a:rPr lang="es-CO" dirty="0"/>
              <a:t>Causas reales que se manifiestan detrás de los síntomas; razones por las cuales ocurren los actos y condiciones subestándar o inseguros; factores que una vez identificados permiten un control administrativo significativo.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Causas inmediatas</a:t>
            </a:r>
            <a:r>
              <a:rPr lang="es-CO" dirty="0"/>
              <a:t>: Circunstancias que se presentan justamente antes del contacto.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9116"/>
          </a:xfrm>
        </p:spPr>
        <p:txBody>
          <a:bodyPr>
            <a:normAutofit/>
          </a:bodyPr>
          <a:lstStyle/>
          <a:p>
            <a:pPr algn="l"/>
            <a:r>
              <a:rPr lang="es-CO" dirty="0"/>
              <a:t>CONCEPTOS BÁSICOS:</a:t>
            </a:r>
          </a:p>
        </p:txBody>
      </p:sp>
    </p:spTree>
    <p:extLst>
      <p:ext uri="{BB962C8B-B14F-4D97-AF65-F5344CB8AC3E}">
        <p14:creationId xmlns:p14="http://schemas.microsoft.com/office/powerpoint/2010/main" xmlns="" val="201449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4535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Empleadores públicos y privados contratantes de personal bajo la modalidad de contrato civil, comercial o administrativo…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¿Quién es el aportante?</a:t>
            </a:r>
          </a:p>
          <a:p>
            <a:r>
              <a:rPr lang="es-CO" dirty="0"/>
              <a:t>Empleadores públicos y privados </a:t>
            </a:r>
          </a:p>
          <a:p>
            <a:r>
              <a:rPr lang="es-CO" dirty="0"/>
              <a:t>Contratantes de personal</a:t>
            </a:r>
          </a:p>
          <a:p>
            <a:r>
              <a:rPr lang="es-CO" dirty="0"/>
              <a:t>Organizaciones de economía solidaria y del sector administrativo</a:t>
            </a:r>
          </a:p>
          <a:p>
            <a:r>
              <a:rPr lang="es-CO" dirty="0"/>
              <a:t>Agremiaciones y asociaciones (afiliación colectiva independientes).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APORTANTE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81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600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CO" dirty="0"/>
              <a:t>Conformar el equipo investigador.</a:t>
            </a:r>
          </a:p>
          <a:p>
            <a:r>
              <a:rPr lang="es-CO" dirty="0"/>
              <a:t>Investigar todos los accidentes e incidentes</a:t>
            </a:r>
          </a:p>
          <a:p>
            <a:r>
              <a:rPr lang="es-CO" dirty="0"/>
              <a:t>Adoptar una metodología de investigación y un formato.</a:t>
            </a:r>
          </a:p>
          <a:p>
            <a:r>
              <a:rPr lang="es-CO" dirty="0"/>
              <a:t>Implementar las medidas y acciones correctivas </a:t>
            </a:r>
          </a:p>
          <a:p>
            <a:r>
              <a:rPr lang="es-CO" dirty="0"/>
              <a:t>Proveer los recursos, elementos, bienes y servicios necesarios para implementar las medidas correctivas que resulten de la investigación.</a:t>
            </a:r>
          </a:p>
          <a:p>
            <a:r>
              <a:rPr lang="es-CO" dirty="0"/>
              <a:t>Implementar registro de seguimiento e indicadores de control.</a:t>
            </a:r>
          </a:p>
          <a:p>
            <a:r>
              <a:rPr lang="es-CO" dirty="0"/>
              <a:t>Remitir a la ARL las investigaciones de los accidentes graves y mortales dentro de los 15 días calendarios siguientes a la ocurrencia del evento.</a:t>
            </a:r>
          </a:p>
          <a:p>
            <a:pPr marL="0" indent="0">
              <a:buNone/>
            </a:pPr>
            <a:r>
              <a:rPr lang="es-CO" dirty="0"/>
              <a:t>			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												Formatos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OBLIGACIONES DEL APORTANTE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50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1708</Words>
  <Application>Microsoft Office PowerPoint</Application>
  <PresentationFormat>Presentación en pantalla 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INVESTIGACIÓN DE ACCIDENTES DE TRABAJO</vt:lpstr>
      <vt:lpstr>Diapositiva 2</vt:lpstr>
      <vt:lpstr>DEFINICIÓN</vt:lpstr>
      <vt:lpstr>OBJETIVO</vt:lpstr>
      <vt:lpstr>CONCEPTOS BÁSICOS:</vt:lpstr>
      <vt:lpstr>CONCEPTOS BÁSICOS:</vt:lpstr>
      <vt:lpstr>CONCEPTOS BÁSICOS:</vt:lpstr>
      <vt:lpstr>APORTANTE</vt:lpstr>
      <vt:lpstr>Diapositiva 9</vt:lpstr>
      <vt:lpstr>OBLIGACIONES DE LA ARL</vt:lpstr>
      <vt:lpstr>METODOLOGIA DE INVESTIGACIÓN</vt:lpstr>
      <vt:lpstr>EQUIPO INVESTIGADOR</vt:lpstr>
      <vt:lpstr>Diapositiva 13</vt:lpstr>
      <vt:lpstr>CONTENIDO DEL INFORME</vt:lpstr>
      <vt:lpstr>¡PREGUNTÉMONOS!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METODOLOGIAS DE INVESTIGACIÓN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Aguirre</dc:creator>
  <cp:lastModifiedBy>43079638</cp:lastModifiedBy>
  <cp:revision>117</cp:revision>
  <dcterms:created xsi:type="dcterms:W3CDTF">2015-01-22T21:04:18Z</dcterms:created>
  <dcterms:modified xsi:type="dcterms:W3CDTF">2022-04-27T15:25:14Z</dcterms:modified>
</cp:coreProperties>
</file>