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67" r:id="rId5"/>
    <p:sldId id="323" r:id="rId6"/>
    <p:sldId id="322" r:id="rId7"/>
    <p:sldId id="335" r:id="rId8"/>
    <p:sldId id="337" r:id="rId9"/>
    <p:sldId id="338" r:id="rId10"/>
    <p:sldId id="339" r:id="rId11"/>
    <p:sldId id="263" r:id="rId12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208F"/>
    <a:srgbClr val="001C93"/>
    <a:srgbClr val="376092"/>
    <a:srgbClr val="0033A5"/>
    <a:srgbClr val="5B9BD5"/>
    <a:srgbClr val="0022B0"/>
    <a:srgbClr val="26EB05"/>
    <a:srgbClr val="0049AB"/>
    <a:srgbClr val="66FF66"/>
    <a:srgbClr val="14B2D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044" autoAdjust="0"/>
    <p:restoredTop sz="94621"/>
  </p:normalViewPr>
  <p:slideViewPr>
    <p:cSldViewPr snapToGrid="0" snapToObjects="1">
      <p:cViewPr varScale="1">
        <p:scale>
          <a:sx n="115" d="100"/>
          <a:sy n="115" d="100"/>
        </p:scale>
        <p:origin x="-762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DFB7E-D63F-4492-9F10-EAF872D5AADD}" type="datetimeFigureOut">
              <a:rPr lang="es-CO" smtClean="0"/>
              <a:pPr/>
              <a:t>5/04/2022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E2252-EA93-4CBA-89CB-57510F2C1DC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123896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E2252-EA93-4CBA-89CB-57510F2C1DC7}" type="slidenum">
              <a:rPr lang="es-CO" smtClean="0"/>
              <a:pPr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1652358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E2252-EA93-4CBA-89CB-57510F2C1DC7}" type="slidenum">
              <a:rPr lang="es-CO" smtClean="0"/>
              <a:pPr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412684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E2252-EA93-4CBA-89CB-57510F2C1DC7}" type="slidenum">
              <a:rPr lang="es-CO" smtClean="0"/>
              <a:pPr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xmlns="" val="385706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5002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2867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1644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9507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4344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7278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42289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82249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6633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4403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5975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04F1F-8357-5648-8AB9-B8C9C03759B4}" type="datetimeFigureOut">
              <a:rPr lang="es-ES" smtClean="0"/>
              <a:pPr/>
              <a:t>05/04/2022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43E4-11CF-E247-98C3-900FF2FCA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5523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37526" cy="5143500"/>
          </a:xfrm>
          <a:prstGeom prst="rect">
            <a:avLst/>
          </a:prstGeom>
        </p:spPr>
      </p:pic>
      <p:pic>
        <p:nvPicPr>
          <p:cNvPr id="14" name="Imagen 13" descr="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9048" y="10633"/>
            <a:ext cx="9144000" cy="5143500"/>
          </a:xfrm>
          <a:prstGeom prst="rect">
            <a:avLst/>
          </a:prstGeom>
        </p:spPr>
      </p:pic>
      <p:pic>
        <p:nvPicPr>
          <p:cNvPr id="7" name="Imagen 6" descr="VENTANA-SR-0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3695" y="2091101"/>
            <a:ext cx="5049018" cy="305239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60864" y="3149165"/>
            <a:ext cx="435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FFFF"/>
                </a:solidFill>
                <a:latin typeface="Arial"/>
                <a:cs typeface="Arial"/>
              </a:rPr>
              <a:t>Tú siempre puedes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60863" y="2454091"/>
            <a:ext cx="5387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FFFFFF"/>
                </a:solidFill>
                <a:latin typeface="Arial"/>
                <a:cs typeface="Arial"/>
              </a:rPr>
              <a:t>RESILIENCIA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60863" y="4184805"/>
            <a:ext cx="5387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FFFFFF"/>
                </a:solidFill>
                <a:latin typeface="Arial"/>
                <a:cs typeface="Arial"/>
              </a:rPr>
              <a:t>Que no te hagan creer lo contrario</a:t>
            </a:r>
          </a:p>
        </p:txBody>
      </p:sp>
    </p:spTree>
    <p:extLst>
      <p:ext uri="{BB962C8B-B14F-4D97-AF65-F5344CB8AC3E}">
        <p14:creationId xmlns:p14="http://schemas.microsoft.com/office/powerpoint/2010/main" xmlns="" val="4135945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30369"/>
            <a:ext cx="9144000" cy="5143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3449" y="49039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SURA© 2017. Todos los derechos reservados.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67832" y="1034165"/>
            <a:ext cx="8486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«Resiliencia» </a:t>
            </a:r>
            <a:r>
              <a:rPr lang="es-ES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significa ‘poder adaptarse a las desgracias y a las dificultades de la vida’. </a:t>
            </a:r>
            <a:endParaRPr lang="es-CO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D0370AA6-8BDB-4CC5-BA03-6DADE30CFCEB}"/>
              </a:ext>
            </a:extLst>
          </p:cNvPr>
          <p:cNvSpPr txBox="1"/>
          <p:nvPr/>
        </p:nvSpPr>
        <p:spPr>
          <a:xfrm>
            <a:off x="467832" y="1771218"/>
            <a:ext cx="8318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Cuando algo sale mal, ¿tienes tendencia a recuperarte o a desmoronarte?</a:t>
            </a:r>
            <a:endParaRPr lang="es-CO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3C456D04-548C-46A0-B84C-D3859CE5DCAC}"/>
              </a:ext>
            </a:extLst>
          </p:cNvPr>
          <p:cNvSpPr txBox="1"/>
          <p:nvPr/>
        </p:nvSpPr>
        <p:spPr>
          <a:xfrm>
            <a:off x="467832" y="2571750"/>
            <a:ext cx="80404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Cuando tienes capacidad de resiliencia</a:t>
            </a:r>
            <a:r>
              <a:rPr lang="es-E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, aprovechas tu fuerza interior para reponerte de un contratiempo o un desafío, como la pérdida de un empleo, una enfermedad, un desastre o la muerte de un ser querido. </a:t>
            </a:r>
            <a:r>
              <a:rPr lang="es-ES" b="1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Si careces de resiliencia, </a:t>
            </a:r>
            <a:r>
              <a:rPr lang="es-ES" b="0" i="0" dirty="0">
                <a:solidFill>
                  <a:srgbClr val="111111"/>
                </a:solidFill>
                <a:effectLst/>
                <a:latin typeface="Helvetica" panose="020B0604020202020204" pitchFamily="34" charset="0"/>
              </a:rPr>
              <a:t>es posible que te obsesiones con los problemas, te sientas una víctima o te sientas abrumado, o recurras a mecanismos de afrontamiento poco saludables, como el abuso de sustancias.</a:t>
            </a:r>
            <a:endParaRPr lang="es-CO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E87D690B-0A54-4A60-AFAD-575C668DD60F}"/>
              </a:ext>
            </a:extLst>
          </p:cNvPr>
          <p:cNvSpPr txBox="1">
            <a:spLocks/>
          </p:cNvSpPr>
          <p:nvPr/>
        </p:nvSpPr>
        <p:spPr>
          <a:xfrm>
            <a:off x="439807" y="26280"/>
            <a:ext cx="687671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>
                <a:solidFill>
                  <a:srgbClr val="376092"/>
                </a:solidFill>
                <a:cs typeface="Arial"/>
              </a:rPr>
              <a:t>RESILIENCIA</a:t>
            </a:r>
          </a:p>
        </p:txBody>
      </p:sp>
    </p:spTree>
    <p:extLst>
      <p:ext uri="{BB962C8B-B14F-4D97-AF65-F5344CB8AC3E}">
        <p14:creationId xmlns:p14="http://schemas.microsoft.com/office/powerpoint/2010/main" xmlns="" val="170929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87407" y="0"/>
            <a:ext cx="6876717" cy="857250"/>
          </a:xfrm>
        </p:spPr>
        <p:txBody>
          <a:bodyPr>
            <a:noAutofit/>
          </a:bodyPr>
          <a:lstStyle/>
          <a:p>
            <a:pPr algn="l"/>
            <a:endParaRPr lang="es-ES" sz="2400" b="1" dirty="0">
              <a:solidFill>
                <a:srgbClr val="376092"/>
              </a:solidFill>
              <a:cs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3449" y="49039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SURA© 2017. Todos los derechos reservados.</a:t>
            </a:r>
          </a:p>
        </p:txBody>
      </p:sp>
      <p:pic>
        <p:nvPicPr>
          <p:cNvPr id="3" name="Cuando Te Digan _Tu No Puedes_ Mira Este Video">
            <a:hlinkClick r:id="" action="ppaction://media"/>
            <a:extLst>
              <a:ext uri="{FF2B5EF4-FFF2-40B4-BE49-F238E27FC236}">
                <a16:creationId xmlns:a16="http://schemas.microsoft.com/office/drawing/2014/main" xmlns="" id="{426A7D08-5324-4A47-890C-0F3BA8AFDC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07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87407" y="0"/>
            <a:ext cx="6876717" cy="857250"/>
          </a:xfrm>
        </p:spPr>
        <p:txBody>
          <a:bodyPr>
            <a:noAutofit/>
          </a:bodyPr>
          <a:lstStyle/>
          <a:p>
            <a:pPr algn="l"/>
            <a:r>
              <a:rPr lang="es-ES" sz="2400" b="1" dirty="0">
                <a:solidFill>
                  <a:srgbClr val="376092"/>
                </a:solidFill>
                <a:cs typeface="Arial"/>
              </a:rPr>
              <a:t>AUTOEVALUACIÓN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3449" y="49039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SURA© 2017. Todos los derechos reservados.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21F4B1A-E0EB-4FA0-AE96-D8A6A2544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7" t="20215" r="51494" b="28674"/>
          <a:stretch/>
        </p:blipFill>
        <p:spPr>
          <a:xfrm>
            <a:off x="63695" y="1334814"/>
            <a:ext cx="3949277" cy="27124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C03F902-F13B-4662-9879-A3C74690B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6" t="16152" r="37012" b="37207"/>
          <a:stretch/>
        </p:blipFill>
        <p:spPr>
          <a:xfrm>
            <a:off x="3431728" y="1502979"/>
            <a:ext cx="5648578" cy="26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015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87407" y="0"/>
            <a:ext cx="6876717" cy="857250"/>
          </a:xfrm>
        </p:spPr>
        <p:txBody>
          <a:bodyPr>
            <a:noAutofit/>
          </a:bodyPr>
          <a:lstStyle/>
          <a:p>
            <a:pPr algn="l"/>
            <a:r>
              <a:rPr lang="es-ES" sz="2400" b="1" dirty="0">
                <a:solidFill>
                  <a:srgbClr val="376092"/>
                </a:solidFill>
                <a:cs typeface="Arial"/>
              </a:rPr>
              <a:t>AUTOEVALUACIÓN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3449" y="49039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SURA© 2017. Todos los derechos reservados.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4A3120B-6A02-42CA-ABF2-12D789E27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2" t="46705" r="50019" b="17430"/>
          <a:stretch/>
        </p:blipFill>
        <p:spPr>
          <a:xfrm>
            <a:off x="4435367" y="3003799"/>
            <a:ext cx="4460444" cy="20600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F3BF701-AA33-4F74-9DC2-D7B381CC82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2" t="9379" r="23908" b="54756"/>
          <a:stretch/>
        </p:blipFill>
        <p:spPr>
          <a:xfrm>
            <a:off x="83449" y="957433"/>
            <a:ext cx="7331864" cy="211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701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87407" y="0"/>
            <a:ext cx="6876717" cy="857250"/>
          </a:xfrm>
        </p:spPr>
        <p:txBody>
          <a:bodyPr>
            <a:noAutofit/>
          </a:bodyPr>
          <a:lstStyle/>
          <a:p>
            <a:pPr algn="l"/>
            <a:r>
              <a:rPr lang="es-ES" sz="2400" b="1" dirty="0">
                <a:solidFill>
                  <a:srgbClr val="376092"/>
                </a:solidFill>
                <a:cs typeface="Arial"/>
              </a:rPr>
              <a:t>AUTOEVALUACIÓN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3449" y="49039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SURA© 2017. Todos los derechos reservados.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E411F88-ED4D-46DA-8C40-DC4AD04713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6" t="18821" r="24795" b="40101"/>
          <a:stretch/>
        </p:blipFill>
        <p:spPr>
          <a:xfrm>
            <a:off x="83449" y="947057"/>
            <a:ext cx="6643216" cy="22424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6354B14-7F0F-44AE-A87F-5D3BA408E5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67" t="20938" r="49087" b="35442"/>
          <a:stretch/>
        </p:blipFill>
        <p:spPr>
          <a:xfrm>
            <a:off x="4607351" y="2481942"/>
            <a:ext cx="4369727" cy="242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143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lantilla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87407" y="0"/>
            <a:ext cx="6876717" cy="857250"/>
          </a:xfrm>
        </p:spPr>
        <p:txBody>
          <a:bodyPr>
            <a:noAutofit/>
          </a:bodyPr>
          <a:lstStyle/>
          <a:p>
            <a:pPr algn="l"/>
            <a:r>
              <a:rPr lang="es-ES" sz="2400" b="1" dirty="0">
                <a:solidFill>
                  <a:srgbClr val="376092"/>
                </a:solidFill>
                <a:cs typeface="Arial"/>
              </a:rPr>
              <a:t>AUTOEVALUACIÓN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3449" y="49039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SURA© 2017. Todos los derechos reservados.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3E8ED00-2A7E-4C46-A6F7-F9FB62988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0" t="9928" r="36428" b="56828"/>
          <a:stretch/>
        </p:blipFill>
        <p:spPr>
          <a:xfrm>
            <a:off x="83449" y="977462"/>
            <a:ext cx="6360483" cy="20760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B9AE17A-EACF-4120-B01F-8EB6C4401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86" t="54726" r="28408" b="29937"/>
          <a:stretch/>
        </p:blipFill>
        <p:spPr>
          <a:xfrm>
            <a:off x="1849821" y="3438525"/>
            <a:ext cx="6599342" cy="12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120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37526" cy="5143500"/>
          </a:xfrm>
          <a:prstGeom prst="rect">
            <a:avLst/>
          </a:prstGeom>
        </p:spPr>
      </p:pic>
      <p:pic>
        <p:nvPicPr>
          <p:cNvPr id="5" name="Imagen 4" descr="plantilla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2549" y="2298008"/>
            <a:ext cx="4670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  <a:latin typeface="Arial"/>
                <a:cs typeface="Arial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xmlns="" val="15302708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2FCF1D9C575543907B601649799F92" ma:contentTypeVersion="12" ma:contentTypeDescription="Create a new document." ma:contentTypeScope="" ma:versionID="f7232c6529cae89a5b9b54860687c4d6">
  <xsd:schema xmlns:xsd="http://www.w3.org/2001/XMLSchema" xmlns:xs="http://www.w3.org/2001/XMLSchema" xmlns:p="http://schemas.microsoft.com/office/2006/metadata/properties" xmlns:ns3="2a64215c-eb21-470d-852f-db9fc60a1311" xmlns:ns4="1c65f6ce-aca7-4909-b6ba-98ecff88dfcd" targetNamespace="http://schemas.microsoft.com/office/2006/metadata/properties" ma:root="true" ma:fieldsID="51f62b52f89df44322720fde9481b27f" ns3:_="" ns4:_="">
    <xsd:import namespace="2a64215c-eb21-470d-852f-db9fc60a1311"/>
    <xsd:import namespace="1c65f6ce-aca7-4909-b6ba-98ecff88dfc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4215c-eb21-470d-852f-db9fc60a13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65f6ce-aca7-4909-b6ba-98ecff88dfc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D92019-663E-4A2E-BB01-DDD11B297E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64215c-eb21-470d-852f-db9fc60a1311"/>
    <ds:schemaRef ds:uri="1c65f6ce-aca7-4909-b6ba-98ecff88df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17BDF5-4737-4E2F-A82F-F24A589D0F59}">
  <ds:schemaRefs>
    <ds:schemaRef ds:uri="2a64215c-eb21-470d-852f-db9fc60a1311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1c65f6ce-aca7-4909-b6ba-98ecff88dfcd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8AE709-62F2-4A58-843E-5983B4FDED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8740</TotalTime>
  <Words>191</Words>
  <Application>Microsoft Office PowerPoint</Application>
  <PresentationFormat>Presentación en pantalla (16:9)</PresentationFormat>
  <Paragraphs>21</Paragraphs>
  <Slides>8</Slides>
  <Notes>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Diapositiva 1</vt:lpstr>
      <vt:lpstr>Diapositiva 2</vt:lpstr>
      <vt:lpstr>Diapositiva 3</vt:lpstr>
      <vt:lpstr>AUTOEVALUACIÓN</vt:lpstr>
      <vt:lpstr>AUTOEVALUACIÓN</vt:lpstr>
      <vt:lpstr>AUTOEVALUACIÓN</vt:lpstr>
      <vt:lpstr>AUTOEVALUACIÓN</vt:lpstr>
      <vt:lpstr>Diapositiva 8</vt:lpstr>
    </vt:vector>
  </TitlesOfParts>
  <Company>SERVICIOS DE SALUD IPS SURAMERICANA S 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Stiven Hoyos Roldan</dc:creator>
  <cp:lastModifiedBy>43079638</cp:lastModifiedBy>
  <cp:revision>228</cp:revision>
  <dcterms:created xsi:type="dcterms:W3CDTF">2017-04-04T19:52:18Z</dcterms:created>
  <dcterms:modified xsi:type="dcterms:W3CDTF">2022-04-05T16:04:42Z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0x010100032FCF1D9C575543907B601649799F92</vt:lpwstr>
  </property>
</Properties>
</file>