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3"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192.168.3.2\Privada\43079638\DMMEJIA\2019\SG-SST%202019%20%20IMPLEMENTACI&#211;N\RENDICI&#211;N%20DE%20CUENTAS\EVALUACION%20SUR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rv-pi-fs01\Publica\SST\2022\AUSENTISMO\Base%20de%20Datos%20Ausentismo%20Laboral%20de%20la%20Personeria.%20202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192.168.2.6\Publica\SST\TABULACION.%20%2010%20mayo.%20Prevenci&#243;n%20de%20Accident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r>
              <a:rPr lang="es-CO">
                <a:latin typeface="Arial" panose="020B0604020202020204" pitchFamily="34" charset="0"/>
                <a:cs typeface="Arial" panose="020B0604020202020204" pitchFamily="34" charset="0"/>
              </a:rPr>
              <a:t>Desarrollo por Estandar (%) </a:t>
            </a:r>
          </a:p>
        </c:rich>
      </c:tx>
      <c:overlay val="0"/>
      <c:spPr>
        <a:noFill/>
        <a:ln>
          <a:noFill/>
        </a:ln>
        <a:effectLst/>
      </c:spPr>
    </c:title>
    <c:autoTitleDeleted val="0"/>
    <c:plotArea>
      <c:layout>
        <c:manualLayout>
          <c:layoutTarget val="inner"/>
          <c:xMode val="edge"/>
          <c:yMode val="edge"/>
          <c:x val="0"/>
          <c:y val="9.3645823736557623E-2"/>
          <c:w val="0.97571655217738951"/>
          <c:h val="0.57990411798096952"/>
        </c:manualLayout>
      </c:layout>
      <c:barChart>
        <c:barDir val="col"/>
        <c:grouping val="clustered"/>
        <c:varyColors val="0"/>
        <c:ser>
          <c:idx val="0"/>
          <c:order val="0"/>
          <c:tx>
            <c:strRef>
              <c:f>'Gráfico por estándar'!$C$3</c:f>
              <c:strCache>
                <c:ptCount val="1"/>
                <c:pt idx="0">
                  <c:v>Maximo</c:v>
                </c:pt>
              </c:strCache>
            </c:strRef>
          </c:tx>
          <c:spPr>
            <a:solidFill>
              <a:srgbClr val="00B0F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'Gráfico por estándar'!$B$4:$B$10</c:f>
              <c:strCache>
                <c:ptCount val="7"/>
                <c:pt idx="0">
                  <c:v>RECURSOS</c:v>
                </c:pt>
                <c:pt idx="1">
                  <c:v>GESTION INTEGRAL DEL SISTEMA DE GESTIÓN DE LA SEGURIDAD Y LA SALUD EN EL TRABAJO</c:v>
                </c:pt>
                <c:pt idx="2">
                  <c:v>GESTIÓN DE LA SALUD</c:v>
                </c:pt>
                <c:pt idx="3">
                  <c:v>GESTIÓN DE PELIGROS Y RIESGOS</c:v>
                </c:pt>
                <c:pt idx="4">
                  <c:v>GESTION DE AMENAZAS</c:v>
                </c:pt>
                <c:pt idx="5">
                  <c:v>VERIFICACIÓN DEL SG-SST</c:v>
                </c:pt>
                <c:pt idx="6">
                  <c:v>MEJORAMIENTO</c:v>
                </c:pt>
              </c:strCache>
            </c:strRef>
          </c:cat>
          <c:val>
            <c:numRef>
              <c:f>'Gráfico por estándar'!$C$4:$C$10</c:f>
              <c:numCache>
                <c:formatCode>General</c:formatCode>
                <c:ptCount val="7"/>
                <c:pt idx="0">
                  <c:v>10</c:v>
                </c:pt>
                <c:pt idx="1">
                  <c:v>15</c:v>
                </c:pt>
                <c:pt idx="2">
                  <c:v>20</c:v>
                </c:pt>
                <c:pt idx="3">
                  <c:v>30</c:v>
                </c:pt>
                <c:pt idx="4">
                  <c:v>10</c:v>
                </c:pt>
                <c:pt idx="5">
                  <c:v>5</c:v>
                </c:pt>
                <c:pt idx="6">
                  <c:v>10</c:v>
                </c:pt>
              </c:numCache>
            </c:numRef>
          </c:val>
          <c:extLst xmlns:c16r2="http://schemas.microsoft.com/office/drawing/2015/06/chart">
            <c:ext xmlns:c16="http://schemas.microsoft.com/office/drawing/2014/chart" uri="{C3380CC4-5D6E-409C-BE32-E72D297353CC}">
              <c16:uniqueId val="{00000000-CCDC-43D8-97B3-76C88657ED3D}"/>
            </c:ext>
          </c:extLst>
        </c:ser>
        <c:ser>
          <c:idx val="1"/>
          <c:order val="1"/>
          <c:tx>
            <c:strRef>
              <c:f>'Gráfico por estándar'!$D$3</c:f>
              <c:strCache>
                <c:ptCount val="1"/>
                <c:pt idx="0">
                  <c:v>Obtenido</c:v>
                </c:pt>
              </c:strCache>
            </c:strRef>
          </c:tx>
          <c:spPr>
            <a:solidFill>
              <a:srgbClr val="92D05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'Gráfico por estándar'!$B$4:$B$10</c:f>
              <c:strCache>
                <c:ptCount val="7"/>
                <c:pt idx="0">
                  <c:v>RECURSOS</c:v>
                </c:pt>
                <c:pt idx="1">
                  <c:v>GESTION INTEGRAL DEL SISTEMA DE GESTIÓN DE LA SEGURIDAD Y LA SALUD EN EL TRABAJO</c:v>
                </c:pt>
                <c:pt idx="2">
                  <c:v>GESTIÓN DE LA SALUD</c:v>
                </c:pt>
                <c:pt idx="3">
                  <c:v>GESTIÓN DE PELIGROS Y RIESGOS</c:v>
                </c:pt>
                <c:pt idx="4">
                  <c:v>GESTION DE AMENAZAS</c:v>
                </c:pt>
                <c:pt idx="5">
                  <c:v>VERIFICACIÓN DEL SG-SST</c:v>
                </c:pt>
                <c:pt idx="6">
                  <c:v>MEJORAMIENTO</c:v>
                </c:pt>
              </c:strCache>
            </c:strRef>
          </c:cat>
          <c:val>
            <c:numRef>
              <c:f>'Gráfico por estándar'!$D$4:$D$10</c:f>
              <c:numCache>
                <c:formatCode>General</c:formatCode>
                <c:ptCount val="7"/>
                <c:pt idx="0">
                  <c:v>10</c:v>
                </c:pt>
                <c:pt idx="1">
                  <c:v>12</c:v>
                </c:pt>
                <c:pt idx="2">
                  <c:v>17</c:v>
                </c:pt>
                <c:pt idx="3">
                  <c:v>21</c:v>
                </c:pt>
                <c:pt idx="4">
                  <c:v>10</c:v>
                </c:pt>
                <c:pt idx="5">
                  <c:v>1.25</c:v>
                </c:pt>
                <c:pt idx="6">
                  <c:v>7.5</c:v>
                </c:pt>
              </c:numCache>
            </c:numRef>
          </c:val>
          <c:extLst xmlns:c16r2="http://schemas.microsoft.com/office/drawing/2015/06/chart">
            <c:ext xmlns:c16="http://schemas.microsoft.com/office/drawing/2014/chart" uri="{C3380CC4-5D6E-409C-BE32-E72D297353CC}">
              <c16:uniqueId val="{00000001-CCDC-43D8-97B3-76C88657ED3D}"/>
            </c:ext>
          </c:extLst>
        </c:ser>
        <c:dLbls>
          <c:showLegendKey val="0"/>
          <c:showVal val="1"/>
          <c:showCatName val="0"/>
          <c:showSerName val="0"/>
          <c:showPercent val="0"/>
          <c:showBubbleSize val="0"/>
        </c:dLbls>
        <c:gapWidth val="65"/>
        <c:axId val="-501450640"/>
        <c:axId val="-501451728"/>
      </c:barChart>
      <c:catAx>
        <c:axId val="-50145064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750" b="1" i="0" u="none" strike="noStrike" kern="1200" cap="all" baseline="0">
                <a:solidFill>
                  <a:schemeClr val="tx1"/>
                </a:solidFill>
                <a:latin typeface="Arial" panose="020B0604020202020204" pitchFamily="34" charset="0"/>
                <a:ea typeface="+mn-ea"/>
                <a:cs typeface="Arial" panose="020B0604020202020204" pitchFamily="34" charset="0"/>
              </a:defRPr>
            </a:pPr>
            <a:endParaRPr lang="es-CO"/>
          </a:p>
        </c:txPr>
        <c:crossAx val="-501451728"/>
        <c:crosses val="autoZero"/>
        <c:auto val="1"/>
        <c:lblAlgn val="ctr"/>
        <c:lblOffset val="100"/>
        <c:noMultiLvlLbl val="0"/>
      </c:catAx>
      <c:valAx>
        <c:axId val="-5014517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501450640"/>
        <c:crosses val="autoZero"/>
        <c:crossBetween val="between"/>
      </c:valAx>
      <c:spPr>
        <a:noFill/>
        <a:ln>
          <a:noFill/>
        </a:ln>
        <a:effectLst/>
      </c:spPr>
    </c:plotArea>
    <c:legend>
      <c:legendPos val="b"/>
      <c:layout>
        <c:manualLayout>
          <c:xMode val="edge"/>
          <c:yMode val="edge"/>
          <c:x val="0.30600392654267528"/>
          <c:y val="0.88420756827238078"/>
          <c:w val="0.33874492961107161"/>
          <c:h val="4.7923652746832079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s-CO"/>
        </a:p>
      </c:txPr>
    </c:legend>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s-C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spPr>
            <a:solidFill>
              <a:srgbClr val="FF0000"/>
            </a:solidFill>
            <a:ln>
              <a:noFill/>
            </a:ln>
            <a:effectLst/>
          </c:spPr>
          <c:invertIfNegative val="0"/>
          <c:cat>
            <c:strRef>
              <c:f>DIAGRAMAS!$B$5:$B$11</c:f>
              <c:strCache>
                <c:ptCount val="7"/>
                <c:pt idx="0">
                  <c:v>Vacaciones</c:v>
                </c:pt>
                <c:pt idx="1">
                  <c:v>Incapacidades</c:v>
                </c:pt>
                <c:pt idx="2">
                  <c:v>Permiso</c:v>
                </c:pt>
                <c:pt idx="3">
                  <c:v>Compensatorios</c:v>
                </c:pt>
                <c:pt idx="4">
                  <c:v>Compensatorio Votación</c:v>
                </c:pt>
                <c:pt idx="5">
                  <c:v>Estudio</c:v>
                </c:pt>
                <c:pt idx="6">
                  <c:v>Salidas</c:v>
                </c:pt>
              </c:strCache>
            </c:strRef>
          </c:cat>
          <c:val>
            <c:numRef>
              <c:f>DIAGRAMAS!$F$5:$F$11</c:f>
              <c:numCache>
                <c:formatCode>0%</c:formatCode>
                <c:ptCount val="7"/>
                <c:pt idx="0">
                  <c:v>0.42682926829268292</c:v>
                </c:pt>
                <c:pt idx="1">
                  <c:v>0.36991869918699188</c:v>
                </c:pt>
                <c:pt idx="2">
                  <c:v>0.27642276422764228</c:v>
                </c:pt>
                <c:pt idx="3">
                  <c:v>0.16666666666666666</c:v>
                </c:pt>
                <c:pt idx="4">
                  <c:v>6.0975609756097563E-3</c:v>
                </c:pt>
                <c:pt idx="5">
                  <c:v>0.13211382113821138</c:v>
                </c:pt>
                <c:pt idx="6">
                  <c:v>0.22199186991869918</c:v>
                </c:pt>
              </c:numCache>
            </c:numRef>
          </c:val>
          <c:extLst xmlns:c16r2="http://schemas.microsoft.com/office/drawing/2015/06/chart">
            <c:ext xmlns:c16="http://schemas.microsoft.com/office/drawing/2014/chart" uri="{C3380CC4-5D6E-409C-BE32-E72D297353CC}">
              <c16:uniqueId val="{00000002-31C7-42EF-AC15-CB4C79495CA8}"/>
            </c:ext>
          </c:extLst>
        </c:ser>
        <c:ser>
          <c:idx val="0"/>
          <c:order val="1"/>
          <c:invertIfNegative val="0"/>
          <c:cat>
            <c:strRef>
              <c:f>DIAGRAMAS!$B$5:$B$11</c:f>
              <c:strCache>
                <c:ptCount val="7"/>
                <c:pt idx="0">
                  <c:v>Vacaciones</c:v>
                </c:pt>
                <c:pt idx="1">
                  <c:v>Incapacidades</c:v>
                </c:pt>
                <c:pt idx="2">
                  <c:v>Permiso</c:v>
                </c:pt>
                <c:pt idx="3">
                  <c:v>Compensatorios</c:v>
                </c:pt>
                <c:pt idx="4">
                  <c:v>Compensatorio Votación</c:v>
                </c:pt>
                <c:pt idx="5">
                  <c:v>Estudio</c:v>
                </c:pt>
                <c:pt idx="6">
                  <c:v>Salidas</c:v>
                </c:pt>
              </c:strCache>
            </c:strRef>
          </c:cat>
          <c:val>
            <c:numRef>
              <c:f>DIAGRAMAS!$D$5:$D$11</c:f>
            </c:numRef>
          </c:val>
          <c:extLst xmlns:c16r2="http://schemas.microsoft.com/office/drawing/2015/06/chart">
            <c:ext xmlns:c16="http://schemas.microsoft.com/office/drawing/2014/chart" uri="{C3380CC4-5D6E-409C-BE32-E72D297353CC}">
              <c16:uniqueId val="{00000000-3170-4650-B251-34C90B9F96A9}"/>
            </c:ext>
          </c:extLst>
        </c:ser>
        <c:ser>
          <c:idx val="1"/>
          <c:order val="2"/>
          <c:invertIfNegative val="0"/>
          <c:cat>
            <c:strRef>
              <c:f>DIAGRAMAS!$B$5:$B$11</c:f>
              <c:strCache>
                <c:ptCount val="7"/>
                <c:pt idx="0">
                  <c:v>Vacaciones</c:v>
                </c:pt>
                <c:pt idx="1">
                  <c:v>Incapacidades</c:v>
                </c:pt>
                <c:pt idx="2">
                  <c:v>Permiso</c:v>
                </c:pt>
                <c:pt idx="3">
                  <c:v>Compensatorios</c:v>
                </c:pt>
                <c:pt idx="4">
                  <c:v>Compensatorio Votación</c:v>
                </c:pt>
                <c:pt idx="5">
                  <c:v>Estudio</c:v>
                </c:pt>
                <c:pt idx="6">
                  <c:v>Salidas</c:v>
                </c:pt>
              </c:strCache>
            </c:strRef>
          </c:cat>
          <c:val>
            <c:numRef>
              <c:f>DIAGRAMAS!$E$5:$E$11</c:f>
            </c:numRef>
          </c:val>
          <c:extLst xmlns:c16r2="http://schemas.microsoft.com/office/drawing/2015/06/chart">
            <c:ext xmlns:c16="http://schemas.microsoft.com/office/drawing/2014/chart" uri="{C3380CC4-5D6E-409C-BE32-E72D297353CC}">
              <c16:uniqueId val="{00000001-3170-4650-B251-34C90B9F96A9}"/>
            </c:ext>
          </c:extLst>
        </c:ser>
        <c:dLbls>
          <c:showLegendKey val="0"/>
          <c:showVal val="0"/>
          <c:showCatName val="0"/>
          <c:showSerName val="0"/>
          <c:showPercent val="0"/>
          <c:showBubbleSize val="0"/>
        </c:dLbls>
        <c:gapWidth val="219"/>
        <c:overlap val="-27"/>
        <c:axId val="-501460432"/>
        <c:axId val="-501454448"/>
      </c:barChart>
      <c:catAx>
        <c:axId val="-50146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01454448"/>
        <c:crosses val="autoZero"/>
        <c:auto val="0"/>
        <c:lblAlgn val="ctr"/>
        <c:lblOffset val="100"/>
        <c:noMultiLvlLbl val="0"/>
      </c:catAx>
      <c:valAx>
        <c:axId val="-501454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501460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c:spPr>
  <c:txPr>
    <a:bodyPr/>
    <a:lstStyle/>
    <a:p>
      <a:pPr>
        <a:defRPr/>
      </a:pPr>
      <a:endParaRPr lang="es-C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CO"/>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246456088940669E-2"/>
          <c:y val="0.1804399970836979"/>
          <c:w val="0.78673862087932089"/>
          <c:h val="0.75474518810148727"/>
        </c:manualLayout>
      </c:layout>
      <c:pie3DChart>
        <c:varyColors val="1"/>
        <c:ser>
          <c:idx val="0"/>
          <c:order val="0"/>
          <c:tx>
            <c:v>CALIFICACIÓN</c:v>
          </c:tx>
          <c:explosion val="1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1119-4BFA-89BF-ECE5BCBD1390}"/>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1119-4BFA-89BF-ECE5BCBD1390}"/>
              </c:ext>
            </c:extLst>
          </c:dPt>
          <c:dPt>
            <c:idx val="2"/>
            <c:bubble3D val="0"/>
            <c:spPr>
              <a:solidFill>
                <a:schemeClr val="accent3"/>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5-1119-4BFA-89BF-ECE5BCBD1390}"/>
              </c:ext>
            </c:extLst>
          </c:dPt>
          <c:dPt>
            <c:idx val="3"/>
            <c:bubble3D val="0"/>
            <c:spPr>
              <a:solidFill>
                <a:schemeClr val="accent4"/>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7-1119-4BFA-89BF-ECE5BCBD1390}"/>
              </c:ext>
            </c:extLst>
          </c:dPt>
          <c:dPt>
            <c:idx val="4"/>
            <c:bubble3D val="0"/>
            <c:spPr>
              <a:solidFill>
                <a:schemeClr val="accent5"/>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9-1119-4BFA-89BF-ECE5BCBD1390}"/>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CO"/>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Hoja1!$C$50:$C$54</c:f>
              <c:strCache>
                <c:ptCount val="5"/>
                <c:pt idx="0">
                  <c:v>MALA</c:v>
                </c:pt>
                <c:pt idx="1">
                  <c:v>DEFICIENTE</c:v>
                </c:pt>
                <c:pt idx="2">
                  <c:v>REGULAR</c:v>
                </c:pt>
                <c:pt idx="3">
                  <c:v>BUENA</c:v>
                </c:pt>
                <c:pt idx="4">
                  <c:v>EXCELENTE</c:v>
                </c:pt>
              </c:strCache>
            </c:strRef>
          </c:cat>
          <c:val>
            <c:numRef>
              <c:f>Hoja1!$D$50:$D$54</c:f>
              <c:numCache>
                <c:formatCode>General</c:formatCode>
                <c:ptCount val="5"/>
                <c:pt idx="0">
                  <c:v>0</c:v>
                </c:pt>
                <c:pt idx="1">
                  <c:v>0</c:v>
                </c:pt>
                <c:pt idx="2">
                  <c:v>0</c:v>
                </c:pt>
                <c:pt idx="3">
                  <c:v>3</c:v>
                </c:pt>
                <c:pt idx="4">
                  <c:v>18</c:v>
                </c:pt>
              </c:numCache>
            </c:numRef>
          </c:val>
          <c:extLst xmlns:c16r2="http://schemas.microsoft.com/office/drawing/2015/06/chart">
            <c:ext xmlns:c16="http://schemas.microsoft.com/office/drawing/2014/chart" uri="{C3380CC4-5D6E-409C-BE32-E72D297353CC}">
              <c16:uniqueId val="{0000000A-1119-4BFA-89BF-ECE5BCBD1390}"/>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CO"/>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122736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731358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2109463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53010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204171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54365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889306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105828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297262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1044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8C99605-EBF4-4462-BD54-D44C91992158}" type="datetimeFigureOut">
              <a:rPr lang="es-CO" smtClean="0"/>
              <a:pPr/>
              <a:t>22/11/2022</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A552F2BB-3E93-4C55-996F-436DEE906DD3}" type="slidenum">
              <a:rPr lang="es-CO" smtClean="0"/>
              <a:pPr/>
              <a:t>‹Nº›</a:t>
            </a:fld>
            <a:endParaRPr lang="es-CO"/>
          </a:p>
        </p:txBody>
      </p:sp>
    </p:spTree>
    <p:extLst>
      <p:ext uri="{BB962C8B-B14F-4D97-AF65-F5344CB8AC3E}">
        <p14:creationId xmlns:p14="http://schemas.microsoft.com/office/powerpoint/2010/main" val="32490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99605-EBF4-4462-BD54-D44C91992158}" type="datetimeFigureOut">
              <a:rPr lang="es-CO" smtClean="0"/>
              <a:pPr/>
              <a:t>22/11/2022</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2F2BB-3E93-4C55-996F-436DEE906DD3}" type="slidenum">
              <a:rPr lang="es-CO" smtClean="0"/>
              <a:pPr/>
              <a:t>‹Nº›</a:t>
            </a:fld>
            <a:endParaRPr lang="es-CO"/>
          </a:p>
        </p:txBody>
      </p:sp>
    </p:spTree>
    <p:extLst>
      <p:ext uri="{BB962C8B-B14F-4D97-AF65-F5344CB8AC3E}">
        <p14:creationId xmlns:p14="http://schemas.microsoft.com/office/powerpoint/2010/main" val="433880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slideLayout" Target="../slideLayouts/slideLayout4.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4.xml"/><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7059560" y="2492982"/>
            <a:ext cx="4506627" cy="1750919"/>
          </a:xfrm>
          <a:prstGeom prst="rect">
            <a:avLst/>
          </a:prstGeom>
        </p:spPr>
      </p:pic>
      <p:pic>
        <p:nvPicPr>
          <p:cNvPr id="10" name="Imagen 9"/>
          <p:cNvPicPr>
            <a:picLocks noChangeAspect="1"/>
          </p:cNvPicPr>
          <p:nvPr/>
        </p:nvPicPr>
        <p:blipFill>
          <a:blip r:embed="rId4"/>
          <a:stretch>
            <a:fillRect/>
          </a:stretch>
        </p:blipFill>
        <p:spPr>
          <a:xfrm>
            <a:off x="7059560" y="5514473"/>
            <a:ext cx="4506627" cy="474382"/>
          </a:xfrm>
          <a:prstGeom prst="rect">
            <a:avLst/>
          </a:prstGeom>
        </p:spPr>
      </p:pic>
    </p:spTree>
    <p:extLst>
      <p:ext uri="{BB962C8B-B14F-4D97-AF65-F5344CB8AC3E}">
        <p14:creationId xmlns:p14="http://schemas.microsoft.com/office/powerpoint/2010/main" val="1711383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38AE112-9A91-F1C9-CEDB-459C84D629C2}"/>
              </a:ext>
            </a:extLst>
          </p:cNvPr>
          <p:cNvSpPr>
            <a:spLocks noGrp="1"/>
          </p:cNvSpPr>
          <p:nvPr>
            <p:ph type="title"/>
          </p:nvPr>
        </p:nvSpPr>
        <p:spPr>
          <a:xfrm>
            <a:off x="914400" y="-197583"/>
            <a:ext cx="10515600" cy="1325563"/>
          </a:xfrm>
        </p:spPr>
        <p:txBody>
          <a:bodyPr>
            <a:normAutofit/>
          </a:bodyPr>
          <a:lstStyle/>
          <a:p>
            <a:pPr algn="ctr"/>
            <a:r>
              <a:rPr lang="es-CO" sz="32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Fortalecimiento del programa de inspecciones de seguridad</a:t>
            </a:r>
            <a:endParaRPr lang="es-CO" sz="3200" dirty="0">
              <a:solidFill>
                <a:srgbClr val="FFC000"/>
              </a:solidFill>
            </a:endParaRPr>
          </a:p>
        </p:txBody>
      </p:sp>
      <p:sp>
        <p:nvSpPr>
          <p:cNvPr id="3" name="Marcador de contenido 2">
            <a:extLst>
              <a:ext uri="{FF2B5EF4-FFF2-40B4-BE49-F238E27FC236}">
                <a16:creationId xmlns:a16="http://schemas.microsoft.com/office/drawing/2014/main" xmlns="" id="{18D878D8-1EF9-C4A7-6004-9F6A764FD283}"/>
              </a:ext>
            </a:extLst>
          </p:cNvPr>
          <p:cNvSpPr>
            <a:spLocks noGrp="1"/>
          </p:cNvSpPr>
          <p:nvPr>
            <p:ph sz="half" idx="1"/>
          </p:nvPr>
        </p:nvSpPr>
        <p:spPr>
          <a:xfrm>
            <a:off x="120748" y="1253331"/>
            <a:ext cx="5181600" cy="4351338"/>
          </a:xfrm>
        </p:spPr>
        <p:txBody>
          <a:bodyPr>
            <a:normAutofit lnSpcReduction="10000"/>
          </a:bodyPr>
          <a:lstStyle/>
          <a:p>
            <a:pPr marL="0" indent="0">
              <a:buNone/>
            </a:pPr>
            <a:r>
              <a:rPr lang="es-MX" dirty="0">
                <a:solidFill>
                  <a:schemeClr val="bg1"/>
                </a:solidFill>
              </a:rPr>
              <a:t>Dentro del ámbito contratado, se realizaron las inspecciones locativas y de puestos de trabajo, para lo cual se generaron los respectivos informes, donde se muestran las condiciones iniciales, las medidas correctivas necesarias para el mejoramiento, y se tienen las evidencias de las acciones realizadas por parte de la entidad</a:t>
            </a:r>
            <a:endParaRPr lang="es-CO" dirty="0">
              <a:solidFill>
                <a:schemeClr val="bg1"/>
              </a:solidFill>
            </a:endParaRPr>
          </a:p>
        </p:txBody>
      </p:sp>
      <p:sp>
        <p:nvSpPr>
          <p:cNvPr id="4" name="Marcador de contenido 3">
            <a:extLst>
              <a:ext uri="{FF2B5EF4-FFF2-40B4-BE49-F238E27FC236}">
                <a16:creationId xmlns:a16="http://schemas.microsoft.com/office/drawing/2014/main" xmlns="" id="{4675EB48-6804-1EC5-336C-8024EC4F53F7}"/>
              </a:ext>
            </a:extLst>
          </p:cNvPr>
          <p:cNvSpPr>
            <a:spLocks noGrp="1"/>
          </p:cNvSpPr>
          <p:nvPr>
            <p:ph sz="half" idx="2"/>
          </p:nvPr>
        </p:nvSpPr>
        <p:spPr>
          <a:xfrm>
            <a:off x="6411351" y="1253331"/>
            <a:ext cx="5181600" cy="3956197"/>
          </a:xfrm>
        </p:spPr>
        <p:txBody>
          <a:bodyPr>
            <a:normAutofit lnSpcReduction="10000"/>
          </a:bodyPr>
          <a:lstStyle/>
          <a:p>
            <a:pPr marL="457200" indent="-457200">
              <a:buFont typeface="+mj-lt"/>
              <a:buAutoNum type="arabicPeriod"/>
            </a:pPr>
            <a:r>
              <a:rPr lang="es-MX" sz="2400" b="0" i="0" u="none" strike="noStrike" baseline="0" dirty="0">
                <a:solidFill>
                  <a:schemeClr val="bg1"/>
                </a:solidFill>
                <a:latin typeface="ArialNarrow"/>
              </a:rPr>
              <a:t>Se realizaron las inspecciones de los puestos de trabajo de los funcionarios y el personal de apoyo de la institución</a:t>
            </a:r>
          </a:p>
          <a:p>
            <a:pPr marL="457200" indent="-457200">
              <a:buFont typeface="+mj-lt"/>
              <a:buAutoNum type="arabicPeriod"/>
            </a:pPr>
            <a:r>
              <a:rPr lang="es-MX" sz="2400" dirty="0">
                <a:solidFill>
                  <a:schemeClr val="bg1"/>
                </a:solidFill>
                <a:latin typeface="ArialNarrow"/>
              </a:rPr>
              <a:t>Se realizó la inspección locativa de las instalaciones de la cocina, como fortalecimiento de la capacitación al COPASST</a:t>
            </a:r>
          </a:p>
          <a:p>
            <a:pPr marL="457200" indent="-457200">
              <a:buFont typeface="+mj-lt"/>
              <a:buAutoNum type="arabicPeriod"/>
            </a:pPr>
            <a:r>
              <a:rPr lang="es-MX" sz="2400" dirty="0">
                <a:solidFill>
                  <a:schemeClr val="bg1"/>
                </a:solidFill>
                <a:latin typeface="ArialNarrow"/>
              </a:rPr>
              <a:t>Se realizó la inspección locativa de las instalaciones de la personería</a:t>
            </a:r>
            <a:endParaRPr lang="es-CO" sz="3600" dirty="0">
              <a:solidFill>
                <a:schemeClr val="bg1"/>
              </a:solidFill>
            </a:endParaRPr>
          </a:p>
        </p:txBody>
      </p:sp>
    </p:spTree>
    <p:extLst>
      <p:ext uri="{BB962C8B-B14F-4D97-AF65-F5344CB8AC3E}">
        <p14:creationId xmlns:p14="http://schemas.microsoft.com/office/powerpoint/2010/main" val="1380664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BDF007F-189A-290E-BC23-EBEEFC121753}"/>
              </a:ext>
            </a:extLst>
          </p:cNvPr>
          <p:cNvSpPr>
            <a:spLocks noGrp="1"/>
          </p:cNvSpPr>
          <p:nvPr>
            <p:ph type="title"/>
          </p:nvPr>
        </p:nvSpPr>
        <p:spPr>
          <a:xfrm>
            <a:off x="914400" y="-141312"/>
            <a:ext cx="10515600" cy="1325563"/>
          </a:xfrm>
        </p:spPr>
        <p:txBody>
          <a:bodyPr/>
          <a:lstStyle/>
          <a:p>
            <a:pPr algn="ctr"/>
            <a:r>
              <a:rPr lang="es-MX" sz="4400" b="0" i="0" u="none" strike="noStrike" baseline="0" dirty="0">
                <a:solidFill>
                  <a:srgbClr val="FFC000"/>
                </a:solidFill>
                <a:latin typeface="ArialNarrow"/>
              </a:rPr>
              <a:t>1. Inspecciones de los puestos de trabajo</a:t>
            </a:r>
            <a:endParaRPr lang="es-CO" dirty="0">
              <a:solidFill>
                <a:srgbClr val="FFC000"/>
              </a:solidFill>
            </a:endParaRPr>
          </a:p>
        </p:txBody>
      </p:sp>
      <p:sp>
        <p:nvSpPr>
          <p:cNvPr id="3" name="Marcador de contenido 2">
            <a:extLst>
              <a:ext uri="{FF2B5EF4-FFF2-40B4-BE49-F238E27FC236}">
                <a16:creationId xmlns:a16="http://schemas.microsoft.com/office/drawing/2014/main" xmlns="" id="{BEB8B9C9-EFC6-EC9A-B7F9-415F8C87D452}"/>
              </a:ext>
            </a:extLst>
          </p:cNvPr>
          <p:cNvSpPr>
            <a:spLocks noGrp="1"/>
          </p:cNvSpPr>
          <p:nvPr>
            <p:ph sz="half" idx="1"/>
          </p:nvPr>
        </p:nvSpPr>
        <p:spPr>
          <a:xfrm>
            <a:off x="0" y="1184250"/>
            <a:ext cx="3488788" cy="5540105"/>
          </a:xfrm>
        </p:spPr>
        <p:txBody>
          <a:bodyPr>
            <a:noAutofit/>
          </a:bodyPr>
          <a:lstStyle/>
          <a:p>
            <a:pPr marL="0" indent="0">
              <a:buNone/>
            </a:pPr>
            <a:r>
              <a:rPr lang="es-MX" sz="2400" dirty="0">
                <a:solidFill>
                  <a:schemeClr val="bg1"/>
                </a:solidFill>
              </a:rPr>
              <a:t>Las inspecciones de los puesto de trabajo, se realizaron de manera personalizada, a los funcionarios y a el personal de apoyo de la institución. De este procedimiento se identificaron las respectivas falencias existentes en cada uno de los puestos de trabajo y que estaban generando un riesgo ergonómico para todas las personas evaluadas</a:t>
            </a:r>
            <a:endParaRPr lang="es-CO" sz="2400" dirty="0">
              <a:solidFill>
                <a:schemeClr val="bg1"/>
              </a:solidFill>
            </a:endParaRPr>
          </a:p>
        </p:txBody>
      </p:sp>
      <p:sp>
        <p:nvSpPr>
          <p:cNvPr id="4" name="Marcador de contenido 3">
            <a:extLst>
              <a:ext uri="{FF2B5EF4-FFF2-40B4-BE49-F238E27FC236}">
                <a16:creationId xmlns:a16="http://schemas.microsoft.com/office/drawing/2014/main" xmlns="" id="{D19E8B1F-9A95-F838-2104-7209F5B2166E}"/>
              </a:ext>
            </a:extLst>
          </p:cNvPr>
          <p:cNvSpPr>
            <a:spLocks noGrp="1"/>
          </p:cNvSpPr>
          <p:nvPr>
            <p:ph sz="half" idx="2"/>
          </p:nvPr>
        </p:nvSpPr>
        <p:spPr>
          <a:xfrm>
            <a:off x="4351606" y="1367131"/>
            <a:ext cx="7704406" cy="4836722"/>
          </a:xfrm>
        </p:spPr>
        <p:txBody>
          <a:bodyPr>
            <a:noAutofit/>
          </a:bodyPr>
          <a:lstStyle/>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capacitación a los servidores en orden y aseo, complementado con una jornada de orden y aseo, donde se identifiquen elementos de uso frecuente y se desechen o reubiquen los no utilizados, pero que alteran el orden del puesto como tal</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realizar capacitación en higiene postural a los servidores de la personería general, de manera que se prevengan lesiones en osteomusculares.</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la formación de líderes en pausas activas, que incentiven a la realización de estas, permitiendo la reducción del riesgo osteomuscular</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incluir las instalaciones eléctricas, instalaciones locativas, escritorios, sillas, luminarias, ventilación, dentro de los programas de mantenimientos preventivos y correctivos de la personería</a:t>
            </a: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gestionar la recarga, señalización y ubicación de los extintores portátiles, interviniendo en la prevención de conatos de incendio</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la implementación de bases refrigerantes a los contratistas que utilicen computador portátil, además utilizar un teclado y mouse adicional</a:t>
            </a:r>
            <a:endParaRPr lang="es-CO" sz="1800" dirty="0">
              <a:solidFill>
                <a:schemeClr val="bg1"/>
              </a:solidFill>
              <a:effectLst/>
              <a:latin typeface="Arial" panose="020B0604020202020204" pitchFamily="34" charset="0"/>
              <a:ea typeface="Arial" panose="020B0604020202020204" pitchFamily="34" charset="0"/>
            </a:endParaRPr>
          </a:p>
          <a:p>
            <a:pPr marL="400050" indent="-400050">
              <a:buFont typeface="+mj-lt"/>
              <a:buAutoNum type="romanUcPeriod"/>
            </a:pPr>
            <a:r>
              <a:rPr lang="es-CO" sz="1800" dirty="0">
                <a:solidFill>
                  <a:schemeClr val="bg1"/>
                </a:solidFill>
                <a:effectLst/>
                <a:latin typeface="Arial Narrow" panose="020B0606020202030204" pitchFamily="34" charset="0"/>
                <a:ea typeface="Arial" panose="020B0604020202020204" pitchFamily="34" charset="0"/>
              </a:rPr>
              <a:t>Se recomienda dotar los puestos de trabajo identificados con descansa pies</a:t>
            </a:r>
            <a:endParaRPr lang="es-CO" sz="1800" dirty="0">
              <a:solidFill>
                <a:schemeClr val="bg1"/>
              </a:solidFill>
              <a:effectLst/>
              <a:latin typeface="Arial" panose="020B0604020202020204" pitchFamily="34" charset="0"/>
              <a:ea typeface="Arial" panose="020B0604020202020204" pitchFamily="34" charset="0"/>
            </a:endParaRPr>
          </a:p>
        </p:txBody>
      </p:sp>
      <p:cxnSp>
        <p:nvCxnSpPr>
          <p:cNvPr id="8" name="Conector recto de flecha 7">
            <a:extLst>
              <a:ext uri="{FF2B5EF4-FFF2-40B4-BE49-F238E27FC236}">
                <a16:creationId xmlns:a16="http://schemas.microsoft.com/office/drawing/2014/main" xmlns="" id="{A0136736-B9FD-BC56-D690-4DFE502986F6}"/>
              </a:ext>
            </a:extLst>
          </p:cNvPr>
          <p:cNvCxnSpPr>
            <a:stCxn id="3" idx="3"/>
          </p:cNvCxnSpPr>
          <p:nvPr/>
        </p:nvCxnSpPr>
        <p:spPr>
          <a:xfrm flipV="1">
            <a:off x="3488788" y="1535942"/>
            <a:ext cx="815926" cy="241836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xmlns="" id="{767A2C55-3C5D-7CC0-30A6-7C9EFF0ADA5D}"/>
              </a:ext>
            </a:extLst>
          </p:cNvPr>
          <p:cNvCxnSpPr>
            <a:cxnSpLocks/>
            <a:stCxn id="3" idx="3"/>
          </p:cNvCxnSpPr>
          <p:nvPr/>
        </p:nvCxnSpPr>
        <p:spPr>
          <a:xfrm>
            <a:off x="3488788" y="3954303"/>
            <a:ext cx="862818" cy="20244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xmlns="" id="{8EE2C6C0-F3ED-7775-799A-800307B9D463}"/>
              </a:ext>
            </a:extLst>
          </p:cNvPr>
          <p:cNvCxnSpPr>
            <a:stCxn id="3" idx="3"/>
          </p:cNvCxnSpPr>
          <p:nvPr/>
        </p:nvCxnSpPr>
        <p:spPr>
          <a:xfrm flipV="1">
            <a:off x="3488788" y="2745122"/>
            <a:ext cx="862818" cy="1209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xmlns="" id="{FD3534DD-EBE9-FEBB-601D-C22F78F92661}"/>
              </a:ext>
            </a:extLst>
          </p:cNvPr>
          <p:cNvCxnSpPr>
            <a:stCxn id="3" idx="3"/>
          </p:cNvCxnSpPr>
          <p:nvPr/>
        </p:nvCxnSpPr>
        <p:spPr>
          <a:xfrm>
            <a:off x="3488788" y="3954303"/>
            <a:ext cx="862818" cy="1377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a:extLst>
              <a:ext uri="{FF2B5EF4-FFF2-40B4-BE49-F238E27FC236}">
                <a16:creationId xmlns:a16="http://schemas.microsoft.com/office/drawing/2014/main" xmlns="" id="{081EF572-FAD6-7236-119E-4222F2BC12B0}"/>
              </a:ext>
            </a:extLst>
          </p:cNvPr>
          <p:cNvCxnSpPr>
            <a:stCxn id="3" idx="3"/>
          </p:cNvCxnSpPr>
          <p:nvPr/>
        </p:nvCxnSpPr>
        <p:spPr>
          <a:xfrm flipV="1">
            <a:off x="3488788" y="3349712"/>
            <a:ext cx="815926" cy="6045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xmlns="" id="{2F7875B8-9857-DAB5-CD4B-704D66096A6C}"/>
              </a:ext>
            </a:extLst>
          </p:cNvPr>
          <p:cNvCxnSpPr>
            <a:stCxn id="3" idx="3"/>
          </p:cNvCxnSpPr>
          <p:nvPr/>
        </p:nvCxnSpPr>
        <p:spPr>
          <a:xfrm flipV="1">
            <a:off x="3488788" y="3954302"/>
            <a:ext cx="815926"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xmlns="" id="{871C0529-EE81-C8E7-E3AF-B8B9248F6BB1}"/>
              </a:ext>
            </a:extLst>
          </p:cNvPr>
          <p:cNvCxnSpPr>
            <a:stCxn id="3" idx="3"/>
          </p:cNvCxnSpPr>
          <p:nvPr/>
        </p:nvCxnSpPr>
        <p:spPr>
          <a:xfrm>
            <a:off x="3488788" y="3954303"/>
            <a:ext cx="862818" cy="6886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28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CB25FE8-62C6-205A-FABC-7516CD79D510}"/>
              </a:ext>
            </a:extLst>
          </p:cNvPr>
          <p:cNvSpPr>
            <a:spLocks noGrp="1"/>
          </p:cNvSpPr>
          <p:nvPr>
            <p:ph type="title"/>
          </p:nvPr>
        </p:nvSpPr>
        <p:spPr>
          <a:xfrm>
            <a:off x="838200" y="-411064"/>
            <a:ext cx="10515600" cy="1325563"/>
          </a:xfrm>
        </p:spPr>
        <p:txBody>
          <a:bodyPr>
            <a:normAutofit/>
          </a:bodyPr>
          <a:lstStyle/>
          <a:p>
            <a:pPr algn="ctr"/>
            <a:r>
              <a:rPr lang="es-MX" sz="3600" dirty="0">
                <a:solidFill>
                  <a:srgbClr val="FFC000"/>
                </a:solidFill>
                <a:latin typeface="Arial Narrow" panose="020B0606020202030204" pitchFamily="34" charset="0"/>
              </a:rPr>
              <a:t>EVIDENCIAS TOMADAS</a:t>
            </a:r>
            <a:endParaRPr lang="es-CO" sz="3600" dirty="0">
              <a:solidFill>
                <a:srgbClr val="FFC000"/>
              </a:solidFill>
              <a:latin typeface="Arial Narrow" panose="020B0606020202030204" pitchFamily="34" charset="0"/>
            </a:endParaRPr>
          </a:p>
        </p:txBody>
      </p:sp>
      <p:pic>
        <p:nvPicPr>
          <p:cNvPr id="6" name="Imagen 5">
            <a:extLst>
              <a:ext uri="{FF2B5EF4-FFF2-40B4-BE49-F238E27FC236}">
                <a16:creationId xmlns:a16="http://schemas.microsoft.com/office/drawing/2014/main" xmlns="" id="{D3E68971-11AD-6072-1235-985E70C154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38814" y="836631"/>
            <a:ext cx="2400000" cy="1800000"/>
          </a:xfrm>
          <a:prstGeom prst="rect">
            <a:avLst/>
          </a:prstGeom>
        </p:spPr>
      </p:pic>
      <p:pic>
        <p:nvPicPr>
          <p:cNvPr id="8" name="Imagen 7">
            <a:extLst>
              <a:ext uri="{FF2B5EF4-FFF2-40B4-BE49-F238E27FC236}">
                <a16:creationId xmlns:a16="http://schemas.microsoft.com/office/drawing/2014/main" xmlns="" id="{B0AC9A56-4A37-4E21-62B5-85F3CC045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338200" y="836631"/>
            <a:ext cx="2400000" cy="1800000"/>
          </a:xfrm>
          <a:prstGeom prst="rect">
            <a:avLst/>
          </a:prstGeom>
        </p:spPr>
      </p:pic>
      <p:pic>
        <p:nvPicPr>
          <p:cNvPr id="10" name="Imagen 9">
            <a:extLst>
              <a:ext uri="{FF2B5EF4-FFF2-40B4-BE49-F238E27FC236}">
                <a16:creationId xmlns:a16="http://schemas.microsoft.com/office/drawing/2014/main" xmlns="" id="{3E73E272-BE7B-F2FF-E954-B36417B575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537586" y="836631"/>
            <a:ext cx="2400000" cy="1800000"/>
          </a:xfrm>
          <a:prstGeom prst="rect">
            <a:avLst/>
          </a:prstGeom>
        </p:spPr>
      </p:pic>
      <p:pic>
        <p:nvPicPr>
          <p:cNvPr id="12" name="Imagen 11">
            <a:extLst>
              <a:ext uri="{FF2B5EF4-FFF2-40B4-BE49-F238E27FC236}">
                <a16:creationId xmlns:a16="http://schemas.microsoft.com/office/drawing/2014/main" xmlns="" id="{4ED0F767-8111-475D-A7B5-5FA431AA88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736972" y="836631"/>
            <a:ext cx="2400000" cy="1800000"/>
          </a:xfrm>
          <a:prstGeom prst="rect">
            <a:avLst/>
          </a:prstGeom>
        </p:spPr>
      </p:pic>
      <p:pic>
        <p:nvPicPr>
          <p:cNvPr id="14" name="Imagen 13">
            <a:extLst>
              <a:ext uri="{FF2B5EF4-FFF2-40B4-BE49-F238E27FC236}">
                <a16:creationId xmlns:a16="http://schemas.microsoft.com/office/drawing/2014/main" xmlns="" id="{73912833-BE9F-F039-0A5B-BCFD2551C0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8676358" y="1016631"/>
            <a:ext cx="2560000" cy="1440000"/>
          </a:xfrm>
          <a:prstGeom prst="rect">
            <a:avLst/>
          </a:prstGeom>
        </p:spPr>
      </p:pic>
      <p:pic>
        <p:nvPicPr>
          <p:cNvPr id="16" name="Imagen 15">
            <a:extLst>
              <a:ext uri="{FF2B5EF4-FFF2-40B4-BE49-F238E27FC236}">
                <a16:creationId xmlns:a16="http://schemas.microsoft.com/office/drawing/2014/main" xmlns="" id="{F7C02DE1-135B-DA9C-1A6D-DB6C3D6DD8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4165"/>
          <a:stretch/>
        </p:blipFill>
        <p:spPr>
          <a:xfrm rot="5400000">
            <a:off x="-34546" y="3902361"/>
            <a:ext cx="2746719" cy="1800000"/>
          </a:xfrm>
          <a:prstGeom prst="rect">
            <a:avLst/>
          </a:prstGeom>
        </p:spPr>
      </p:pic>
      <p:pic>
        <p:nvPicPr>
          <p:cNvPr id="18" name="Imagen 17">
            <a:extLst>
              <a:ext uri="{FF2B5EF4-FFF2-40B4-BE49-F238E27FC236}">
                <a16:creationId xmlns:a16="http://schemas.microsoft.com/office/drawing/2014/main" xmlns="" id="{746FFEA2-574E-6C10-0C12-9C4E4597F8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7586" y="3884326"/>
            <a:ext cx="3200000" cy="1800000"/>
          </a:xfrm>
          <a:prstGeom prst="rect">
            <a:avLst/>
          </a:prstGeom>
        </p:spPr>
      </p:pic>
      <p:pic>
        <p:nvPicPr>
          <p:cNvPr id="20" name="Imagen 19">
            <a:extLst>
              <a:ext uri="{FF2B5EF4-FFF2-40B4-BE49-F238E27FC236}">
                <a16:creationId xmlns:a16="http://schemas.microsoft.com/office/drawing/2014/main" xmlns="" id="{9621CE92-248C-3BEC-AD0F-EA25F4E8AB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5754416" y="3902361"/>
            <a:ext cx="3200000" cy="1800000"/>
          </a:xfrm>
          <a:prstGeom prst="rect">
            <a:avLst/>
          </a:prstGeom>
        </p:spPr>
      </p:pic>
      <p:pic>
        <p:nvPicPr>
          <p:cNvPr id="22" name="Imagen 21">
            <a:extLst>
              <a:ext uri="{FF2B5EF4-FFF2-40B4-BE49-F238E27FC236}">
                <a16:creationId xmlns:a16="http://schemas.microsoft.com/office/drawing/2014/main" xmlns="" id="{4EB9DCC7-2A18-E8C6-C4A9-C2BCD8819E1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8353188" y="3902361"/>
            <a:ext cx="3200000" cy="1800000"/>
          </a:xfrm>
          <a:prstGeom prst="rect">
            <a:avLst/>
          </a:prstGeom>
        </p:spPr>
      </p:pic>
    </p:spTree>
    <p:extLst>
      <p:ext uri="{BB962C8B-B14F-4D97-AF65-F5344CB8AC3E}">
        <p14:creationId xmlns:p14="http://schemas.microsoft.com/office/powerpoint/2010/main" val="83663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2550837-6B48-2E1E-2173-FB2A1AB2570A}"/>
              </a:ext>
            </a:extLst>
          </p:cNvPr>
          <p:cNvSpPr>
            <a:spLocks noGrp="1"/>
          </p:cNvSpPr>
          <p:nvPr>
            <p:ph type="title"/>
          </p:nvPr>
        </p:nvSpPr>
        <p:spPr/>
        <p:txBody>
          <a:bodyPr>
            <a:normAutofit fontScale="90000"/>
          </a:bodyPr>
          <a:lstStyle/>
          <a:p>
            <a:pPr algn="ctr"/>
            <a:r>
              <a:rPr lang="es-MX" sz="3600" dirty="0">
                <a:solidFill>
                  <a:srgbClr val="FFC000"/>
                </a:solidFill>
                <a:latin typeface="ArialNarrow"/>
              </a:rPr>
              <a:t>2. Se realizó la inspección locativa de las instalaciones de la cocina, como fortalecimiento de la capacitación al COPASST</a:t>
            </a:r>
            <a:r>
              <a:rPr lang="es-MX" sz="4400" dirty="0">
                <a:solidFill>
                  <a:srgbClr val="FFC000"/>
                </a:solidFill>
                <a:latin typeface="ArialNarrow"/>
              </a:rPr>
              <a:t/>
            </a:r>
            <a:br>
              <a:rPr lang="es-MX" sz="4400" dirty="0">
                <a:solidFill>
                  <a:srgbClr val="FFC000"/>
                </a:solidFill>
                <a:latin typeface="ArialNarrow"/>
              </a:rPr>
            </a:br>
            <a:endParaRPr lang="es-CO" dirty="0">
              <a:solidFill>
                <a:srgbClr val="FFC000"/>
              </a:solidFill>
            </a:endParaRPr>
          </a:p>
        </p:txBody>
      </p:sp>
      <p:sp>
        <p:nvSpPr>
          <p:cNvPr id="4" name="Marcador de contenido 3">
            <a:extLst>
              <a:ext uri="{FF2B5EF4-FFF2-40B4-BE49-F238E27FC236}">
                <a16:creationId xmlns:a16="http://schemas.microsoft.com/office/drawing/2014/main" xmlns="" id="{3A744299-0057-31FB-76C4-331D9D3F657D}"/>
              </a:ext>
            </a:extLst>
          </p:cNvPr>
          <p:cNvSpPr>
            <a:spLocks noGrp="1"/>
          </p:cNvSpPr>
          <p:nvPr>
            <p:ph sz="half" idx="2"/>
          </p:nvPr>
        </p:nvSpPr>
        <p:spPr/>
        <p:txBody>
          <a:bodyPr>
            <a:normAutofit fontScale="70000" lnSpcReduction="20000"/>
          </a:bodyPr>
          <a:lstStyle/>
          <a:p>
            <a:r>
              <a:rPr lang="es-MX" dirty="0">
                <a:solidFill>
                  <a:schemeClr val="bg1"/>
                </a:solidFill>
              </a:rPr>
              <a:t>Se sugiere una jornada de orden y aseo, donde se identifiquen elementos de uso frecuente y se desechen o reubiquen los no utilizados, pero que alteran el orden del puesto como tal.</a:t>
            </a:r>
          </a:p>
          <a:p>
            <a:r>
              <a:rPr lang="es-MX" dirty="0">
                <a:solidFill>
                  <a:schemeClr val="bg1"/>
                </a:solidFill>
              </a:rPr>
              <a:t>Capacitación en higiene postural y ergonomía.</a:t>
            </a:r>
          </a:p>
          <a:p>
            <a:r>
              <a:rPr lang="es-MX" dirty="0">
                <a:solidFill>
                  <a:schemeClr val="bg1"/>
                </a:solidFill>
              </a:rPr>
              <a:t>Realización de pausas activas.</a:t>
            </a:r>
          </a:p>
          <a:p>
            <a:r>
              <a:rPr lang="es-MX" dirty="0">
                <a:solidFill>
                  <a:schemeClr val="bg1"/>
                </a:solidFill>
              </a:rPr>
              <a:t>Se recomienda la modificación del sentido en el que se abre la puerta, teniendo en cuenta el espacio reducido en el que se ejecuta la labor</a:t>
            </a:r>
          </a:p>
          <a:p>
            <a:r>
              <a:rPr lang="es-MX" dirty="0">
                <a:solidFill>
                  <a:schemeClr val="bg1"/>
                </a:solidFill>
              </a:rPr>
              <a:t>Se recomienda cambiar la cafetera, por una que permita unas mejores condiciones, que evite una posible quemadera al colaborador, y su reubicación, que no permita que esta se caiga encima del colaborador</a:t>
            </a:r>
          </a:p>
          <a:p>
            <a:endParaRPr lang="es-CO" dirty="0">
              <a:solidFill>
                <a:schemeClr val="bg1"/>
              </a:solidFill>
            </a:endParaRPr>
          </a:p>
        </p:txBody>
      </p:sp>
      <p:pic>
        <p:nvPicPr>
          <p:cNvPr id="12" name="Marcador de contenido 11">
            <a:extLst>
              <a:ext uri="{FF2B5EF4-FFF2-40B4-BE49-F238E27FC236}">
                <a16:creationId xmlns:a16="http://schemas.microsoft.com/office/drawing/2014/main" xmlns="" id="{65F997CA-82EE-EE61-6BB4-77E33751822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5490" y="2028313"/>
            <a:ext cx="3595610" cy="1620000"/>
          </a:xfrm>
        </p:spPr>
      </p:pic>
      <p:pic>
        <p:nvPicPr>
          <p:cNvPr id="14" name="Imagen 13">
            <a:extLst>
              <a:ext uri="{FF2B5EF4-FFF2-40B4-BE49-F238E27FC236}">
                <a16:creationId xmlns:a16="http://schemas.microsoft.com/office/drawing/2014/main" xmlns="" id="{BFC58E00-88DB-57FC-3C52-F0647694F4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467" y="2201294"/>
            <a:ext cx="1651586" cy="3600000"/>
          </a:xfrm>
          <a:prstGeom prst="rect">
            <a:avLst/>
          </a:prstGeom>
        </p:spPr>
      </p:pic>
      <p:pic>
        <p:nvPicPr>
          <p:cNvPr id="16" name="Imagen 15">
            <a:extLst>
              <a:ext uri="{FF2B5EF4-FFF2-40B4-BE49-F238E27FC236}">
                <a16:creationId xmlns:a16="http://schemas.microsoft.com/office/drawing/2014/main" xmlns="" id="{4556635B-324A-3574-07A6-5B92930FA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490" y="4258734"/>
            <a:ext cx="3566613" cy="1620000"/>
          </a:xfrm>
          <a:prstGeom prst="rect">
            <a:avLst/>
          </a:prstGeom>
        </p:spPr>
      </p:pic>
    </p:spTree>
    <p:extLst>
      <p:ext uri="{BB962C8B-B14F-4D97-AF65-F5344CB8AC3E}">
        <p14:creationId xmlns:p14="http://schemas.microsoft.com/office/powerpoint/2010/main" val="255918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F0FCE7-0F48-88AC-CE64-0238C0E7336D}"/>
              </a:ext>
            </a:extLst>
          </p:cNvPr>
          <p:cNvSpPr>
            <a:spLocks noGrp="1"/>
          </p:cNvSpPr>
          <p:nvPr>
            <p:ph type="title"/>
          </p:nvPr>
        </p:nvSpPr>
        <p:spPr/>
        <p:txBody>
          <a:bodyPr>
            <a:normAutofit fontScale="90000"/>
          </a:bodyPr>
          <a:lstStyle/>
          <a:p>
            <a:pPr algn="ctr"/>
            <a:r>
              <a:rPr lang="es-MX" sz="3600" dirty="0">
                <a:solidFill>
                  <a:srgbClr val="FFC000"/>
                </a:solidFill>
                <a:latin typeface="ArialNarrow"/>
              </a:rPr>
              <a:t>3. Se realizó la inspección locativa de las instalaciones de la personería</a:t>
            </a:r>
            <a:r>
              <a:rPr lang="es-CO" sz="6000" dirty="0">
                <a:solidFill>
                  <a:schemeClr val="bg1"/>
                </a:solidFill>
              </a:rPr>
              <a:t/>
            </a:r>
            <a:br>
              <a:rPr lang="es-CO" sz="6000" dirty="0">
                <a:solidFill>
                  <a:schemeClr val="bg1"/>
                </a:solidFill>
              </a:rPr>
            </a:br>
            <a:endParaRPr lang="es-CO" dirty="0"/>
          </a:p>
        </p:txBody>
      </p:sp>
      <p:sp>
        <p:nvSpPr>
          <p:cNvPr id="3" name="Marcador de contenido 2">
            <a:extLst>
              <a:ext uri="{FF2B5EF4-FFF2-40B4-BE49-F238E27FC236}">
                <a16:creationId xmlns:a16="http://schemas.microsoft.com/office/drawing/2014/main" xmlns="" id="{22DFC6A2-EF8C-C1D3-B1B2-C492DD132223}"/>
              </a:ext>
            </a:extLst>
          </p:cNvPr>
          <p:cNvSpPr>
            <a:spLocks noGrp="1"/>
          </p:cNvSpPr>
          <p:nvPr>
            <p:ph sz="half" idx="1"/>
          </p:nvPr>
        </p:nvSpPr>
        <p:spPr>
          <a:xfrm>
            <a:off x="331763" y="1504633"/>
            <a:ext cx="2861603" cy="4351338"/>
          </a:xfrm>
        </p:spPr>
        <p:txBody>
          <a:bodyPr/>
          <a:lstStyle/>
          <a:p>
            <a:pPr marL="0" indent="0">
              <a:buNone/>
            </a:pPr>
            <a:r>
              <a:rPr lang="es-MX" dirty="0">
                <a:solidFill>
                  <a:schemeClr val="bg1"/>
                </a:solidFill>
              </a:rPr>
              <a:t>En la inspección locativa a las instalaciones de la personería, se encontraron aspectos positivos y negativos que permiten beneficiar o alterar el ambiente laboral</a:t>
            </a:r>
            <a:endParaRPr lang="es-CO" dirty="0">
              <a:solidFill>
                <a:schemeClr val="bg1"/>
              </a:solidFill>
            </a:endParaRPr>
          </a:p>
        </p:txBody>
      </p:sp>
      <p:sp>
        <p:nvSpPr>
          <p:cNvPr id="4" name="Marcador de contenido 3">
            <a:extLst>
              <a:ext uri="{FF2B5EF4-FFF2-40B4-BE49-F238E27FC236}">
                <a16:creationId xmlns:a16="http://schemas.microsoft.com/office/drawing/2014/main" xmlns="" id="{CBEB1726-6F15-1C46-B3C6-8B593F3A831D}"/>
              </a:ext>
            </a:extLst>
          </p:cNvPr>
          <p:cNvSpPr>
            <a:spLocks noGrp="1"/>
          </p:cNvSpPr>
          <p:nvPr>
            <p:ph sz="half" idx="2"/>
          </p:nvPr>
        </p:nvSpPr>
        <p:spPr>
          <a:xfrm>
            <a:off x="4105422" y="1825626"/>
            <a:ext cx="7754815" cy="4351338"/>
          </a:xfrm>
        </p:spPr>
        <p:txBody>
          <a:bodyPr/>
          <a:lstStyle/>
          <a:p>
            <a:r>
              <a:rPr lang="es-MX" dirty="0">
                <a:solidFill>
                  <a:schemeClr val="bg1"/>
                </a:solidFill>
              </a:rPr>
              <a:t>Se encontró que la iluminación esta acorde a las normas, y que cumple con los estándares mínimos para un buen ambiente laboral</a:t>
            </a:r>
          </a:p>
          <a:p>
            <a:r>
              <a:rPr lang="es-MX" dirty="0">
                <a:solidFill>
                  <a:schemeClr val="bg1"/>
                </a:solidFill>
              </a:rPr>
              <a:t>Por otra parte el aire acondicionado es un factor negativo para el ambiente laboral, ya que en oficinas puntuales como la es la delegatura de colectivos, penal y familia, el nivel de frío es muy intenso, lo cual produce efectos a los funcionarios y personal de apoyo</a:t>
            </a:r>
            <a:endParaRPr lang="es-CO" dirty="0">
              <a:solidFill>
                <a:schemeClr val="bg1"/>
              </a:solidFill>
            </a:endParaRPr>
          </a:p>
        </p:txBody>
      </p:sp>
    </p:spTree>
    <p:extLst>
      <p:ext uri="{BB962C8B-B14F-4D97-AF65-F5344CB8AC3E}">
        <p14:creationId xmlns:p14="http://schemas.microsoft.com/office/powerpoint/2010/main" val="2575061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5E8850-2BF3-6E4E-C573-537D927A4ADB}"/>
              </a:ext>
            </a:extLst>
          </p:cNvPr>
          <p:cNvSpPr>
            <a:spLocks noGrp="1"/>
          </p:cNvSpPr>
          <p:nvPr>
            <p:ph type="title"/>
          </p:nvPr>
        </p:nvSpPr>
        <p:spPr>
          <a:xfrm>
            <a:off x="838200" y="-281989"/>
            <a:ext cx="10515600" cy="1325563"/>
          </a:xfrm>
        </p:spPr>
        <p:txBody>
          <a:bodyPr>
            <a:normAutofit/>
          </a:bodyPr>
          <a:lstStyle/>
          <a:p>
            <a:pPr algn="ctr"/>
            <a:r>
              <a:rPr lang="es-MX" sz="3600" dirty="0">
                <a:solidFill>
                  <a:srgbClr val="FFC000"/>
                </a:solidFill>
                <a:latin typeface="Arial Narrow" panose="020B0606020202030204" pitchFamily="34" charset="0"/>
              </a:rPr>
              <a:t>EVIDENCIAS</a:t>
            </a:r>
            <a:endParaRPr lang="es-CO" sz="3600" dirty="0">
              <a:solidFill>
                <a:srgbClr val="FFC000"/>
              </a:solidFill>
              <a:latin typeface="Arial Narrow" panose="020B0606020202030204" pitchFamily="34" charset="0"/>
            </a:endParaRPr>
          </a:p>
        </p:txBody>
      </p:sp>
      <p:pic>
        <p:nvPicPr>
          <p:cNvPr id="6" name="Imagen 5">
            <a:extLst>
              <a:ext uri="{FF2B5EF4-FFF2-40B4-BE49-F238E27FC236}">
                <a16:creationId xmlns:a16="http://schemas.microsoft.com/office/drawing/2014/main" xmlns="" id="{3B0E7896-D9E1-C402-3058-3EEB590377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148" y="787790"/>
            <a:ext cx="998104" cy="2160000"/>
          </a:xfrm>
          <a:prstGeom prst="rect">
            <a:avLst/>
          </a:prstGeom>
        </p:spPr>
      </p:pic>
      <p:pic>
        <p:nvPicPr>
          <p:cNvPr id="8" name="Imagen 7">
            <a:extLst>
              <a:ext uri="{FF2B5EF4-FFF2-40B4-BE49-F238E27FC236}">
                <a16:creationId xmlns:a16="http://schemas.microsoft.com/office/drawing/2014/main" xmlns="" id="{974EA77E-A61D-9A23-8E63-A00E407844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121" y="1043574"/>
            <a:ext cx="3200000" cy="1800000"/>
          </a:xfrm>
          <a:prstGeom prst="rect">
            <a:avLst/>
          </a:prstGeom>
        </p:spPr>
      </p:pic>
      <p:pic>
        <p:nvPicPr>
          <p:cNvPr id="10" name="Imagen 9">
            <a:extLst>
              <a:ext uri="{FF2B5EF4-FFF2-40B4-BE49-F238E27FC236}">
                <a16:creationId xmlns:a16="http://schemas.microsoft.com/office/drawing/2014/main" xmlns="" id="{99963B3B-9558-43AC-65D9-4EAAF20EF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7940" y="863574"/>
            <a:ext cx="1626750" cy="2160000"/>
          </a:xfrm>
          <a:prstGeom prst="rect">
            <a:avLst/>
          </a:prstGeom>
        </p:spPr>
      </p:pic>
      <p:pic>
        <p:nvPicPr>
          <p:cNvPr id="12" name="Imagen 11">
            <a:extLst>
              <a:ext uri="{FF2B5EF4-FFF2-40B4-BE49-F238E27FC236}">
                <a16:creationId xmlns:a16="http://schemas.microsoft.com/office/drawing/2014/main" xmlns="" id="{10FEF8EF-0596-8D06-4E32-8AB3F32C66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62644" y="915682"/>
            <a:ext cx="1520175" cy="2160000"/>
          </a:xfrm>
          <a:prstGeom prst="rect">
            <a:avLst/>
          </a:prstGeom>
        </p:spPr>
      </p:pic>
      <p:pic>
        <p:nvPicPr>
          <p:cNvPr id="14" name="Imagen 13">
            <a:extLst>
              <a:ext uri="{FF2B5EF4-FFF2-40B4-BE49-F238E27FC236}">
                <a16:creationId xmlns:a16="http://schemas.microsoft.com/office/drawing/2014/main" xmlns="" id="{8DCA55BD-AB12-3AB9-787C-D3871158BC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62645" y="3798277"/>
            <a:ext cx="1520175" cy="2160000"/>
          </a:xfrm>
          <a:prstGeom prst="rect">
            <a:avLst/>
          </a:prstGeom>
        </p:spPr>
      </p:pic>
      <p:pic>
        <p:nvPicPr>
          <p:cNvPr id="16" name="Imagen 15">
            <a:extLst>
              <a:ext uri="{FF2B5EF4-FFF2-40B4-BE49-F238E27FC236}">
                <a16:creationId xmlns:a16="http://schemas.microsoft.com/office/drawing/2014/main" xmlns="" id="{41A61A5D-80D3-B958-0967-20F28832191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824" y="3798277"/>
            <a:ext cx="998104" cy="2160000"/>
          </a:xfrm>
          <a:prstGeom prst="rect">
            <a:avLst/>
          </a:prstGeom>
        </p:spPr>
      </p:pic>
      <p:pic>
        <p:nvPicPr>
          <p:cNvPr id="18" name="Imagen 17">
            <a:extLst>
              <a:ext uri="{FF2B5EF4-FFF2-40B4-BE49-F238E27FC236}">
                <a16:creationId xmlns:a16="http://schemas.microsoft.com/office/drawing/2014/main" xmlns="" id="{07345CC6-F372-B4D1-D60F-50BA238AE86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8121" y="3798277"/>
            <a:ext cx="2160000" cy="2160000"/>
          </a:xfrm>
          <a:prstGeom prst="rect">
            <a:avLst/>
          </a:prstGeom>
        </p:spPr>
      </p:pic>
      <p:pic>
        <p:nvPicPr>
          <p:cNvPr id="20" name="Imagen 19">
            <a:extLst>
              <a:ext uri="{FF2B5EF4-FFF2-40B4-BE49-F238E27FC236}">
                <a16:creationId xmlns:a16="http://schemas.microsoft.com/office/drawing/2014/main" xmlns="" id="{81E810F4-FC67-4416-A9B2-1A45B562B38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81315" y="3798277"/>
            <a:ext cx="2160000" cy="2160000"/>
          </a:xfrm>
          <a:prstGeom prst="rect">
            <a:avLst/>
          </a:prstGeom>
        </p:spPr>
      </p:pic>
    </p:spTree>
    <p:extLst>
      <p:ext uri="{BB962C8B-B14F-4D97-AF65-F5344CB8AC3E}">
        <p14:creationId xmlns:p14="http://schemas.microsoft.com/office/powerpoint/2010/main" val="1776266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98AA7C7-FBB6-1DFD-1E35-1E482E232080}"/>
              </a:ext>
            </a:extLst>
          </p:cNvPr>
          <p:cNvSpPr>
            <a:spLocks noGrp="1"/>
          </p:cNvSpPr>
          <p:nvPr>
            <p:ph type="title"/>
          </p:nvPr>
        </p:nvSpPr>
        <p:spPr>
          <a:xfrm>
            <a:off x="914400" y="-183515"/>
            <a:ext cx="10515600" cy="1325563"/>
          </a:xfrm>
        </p:spPr>
        <p:txBody>
          <a:bodyPr>
            <a:noAutofit/>
          </a:bodyPr>
          <a:lstStyle/>
          <a:p>
            <a:pPr algn="ctr"/>
            <a:r>
              <a:rPr lang="es-CO" sz="28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Coordinar y contribuir en el desarrollo de los Estándares Mínimos aplicables a la Personería, según las características propias de la Entidad</a:t>
            </a:r>
            <a:endParaRPr lang="es-CO" sz="2800" dirty="0">
              <a:solidFill>
                <a:srgbClr val="FFC000"/>
              </a:solidFill>
            </a:endParaRPr>
          </a:p>
        </p:txBody>
      </p:sp>
      <p:sp>
        <p:nvSpPr>
          <p:cNvPr id="3" name="Marcador de contenido 2">
            <a:extLst>
              <a:ext uri="{FF2B5EF4-FFF2-40B4-BE49-F238E27FC236}">
                <a16:creationId xmlns:a16="http://schemas.microsoft.com/office/drawing/2014/main" xmlns="" id="{C1B90513-A161-5D60-AABF-9418CB22A4DE}"/>
              </a:ext>
            </a:extLst>
          </p:cNvPr>
          <p:cNvSpPr>
            <a:spLocks noGrp="1"/>
          </p:cNvSpPr>
          <p:nvPr>
            <p:ph sz="half" idx="1"/>
          </p:nvPr>
        </p:nvSpPr>
        <p:spPr>
          <a:xfrm>
            <a:off x="275492" y="1445798"/>
            <a:ext cx="5140570" cy="3168734"/>
          </a:xfrm>
        </p:spPr>
        <p:txBody>
          <a:bodyPr>
            <a:normAutofit fontScale="92500" lnSpcReduction="20000"/>
          </a:bodyPr>
          <a:lstStyle/>
          <a:p>
            <a:pPr marL="0" indent="0">
              <a:buNone/>
            </a:pPr>
            <a:r>
              <a:rPr lang="es-MX" sz="2800" dirty="0">
                <a:solidFill>
                  <a:schemeClr val="bg1"/>
                </a:solidFill>
              </a:rPr>
              <a:t>Teniendo en cuenta la tabla de valores de los estándares mínimos INICIAL, teníamos un resultado del 78.75%, el cual es MODERADAMENTE ACEPTABLE</a:t>
            </a:r>
          </a:p>
          <a:p>
            <a:pPr marL="0" indent="0">
              <a:buNone/>
            </a:pPr>
            <a:r>
              <a:rPr lang="es-MX" dirty="0">
                <a:solidFill>
                  <a:schemeClr val="bg1"/>
                </a:solidFill>
              </a:rPr>
              <a:t>El 06 de marzo de 2022, se realizó la evaluación de los estándares mínimos aplicables a la PERSONERÍA DE ITAGÜÍ, obteniendo un resultado del 95,75%, el cual es ACEPTABLE</a:t>
            </a:r>
            <a:endParaRPr lang="es-MX" sz="2800" dirty="0">
              <a:solidFill>
                <a:schemeClr val="bg1"/>
              </a:solidFill>
            </a:endParaRPr>
          </a:p>
          <a:p>
            <a:pPr marL="0" indent="0">
              <a:buNone/>
            </a:pPr>
            <a:endParaRPr lang="es-CO" dirty="0"/>
          </a:p>
        </p:txBody>
      </p:sp>
      <p:pic>
        <p:nvPicPr>
          <p:cNvPr id="6" name="Imagen 5">
            <a:extLst>
              <a:ext uri="{FF2B5EF4-FFF2-40B4-BE49-F238E27FC236}">
                <a16:creationId xmlns:a16="http://schemas.microsoft.com/office/drawing/2014/main" xmlns="" id="{B8BB73BA-956B-B8EC-5068-561B57D3C7F6}"/>
              </a:ext>
            </a:extLst>
          </p:cNvPr>
          <p:cNvPicPr>
            <a:picLocks noChangeAspect="1"/>
          </p:cNvPicPr>
          <p:nvPr/>
        </p:nvPicPr>
        <p:blipFill rotWithShape="1">
          <a:blip r:embed="rId2"/>
          <a:srcRect l="3231" t="35479" r="55692" b="24865"/>
          <a:stretch/>
        </p:blipFill>
        <p:spPr>
          <a:xfrm>
            <a:off x="6078414" y="1220550"/>
            <a:ext cx="5838094" cy="3168734"/>
          </a:xfrm>
          <a:prstGeom prst="rect">
            <a:avLst/>
          </a:prstGeom>
        </p:spPr>
      </p:pic>
      <p:pic>
        <p:nvPicPr>
          <p:cNvPr id="8" name="Imagen 7">
            <a:extLst>
              <a:ext uri="{FF2B5EF4-FFF2-40B4-BE49-F238E27FC236}">
                <a16:creationId xmlns:a16="http://schemas.microsoft.com/office/drawing/2014/main" xmlns="" id="{BD4279F5-4D70-9D9D-F8CE-1235B695A557}"/>
              </a:ext>
            </a:extLst>
          </p:cNvPr>
          <p:cNvPicPr>
            <a:picLocks noChangeAspect="1"/>
          </p:cNvPicPr>
          <p:nvPr/>
        </p:nvPicPr>
        <p:blipFill rotWithShape="1">
          <a:blip r:embed="rId3"/>
          <a:srcRect t="57850" r="13692" b="15265"/>
          <a:stretch/>
        </p:blipFill>
        <p:spPr>
          <a:xfrm>
            <a:off x="154745" y="4853354"/>
            <a:ext cx="10522634" cy="1842868"/>
          </a:xfrm>
          <a:prstGeom prst="rect">
            <a:avLst/>
          </a:prstGeom>
        </p:spPr>
      </p:pic>
    </p:spTree>
    <p:extLst>
      <p:ext uri="{BB962C8B-B14F-4D97-AF65-F5344CB8AC3E}">
        <p14:creationId xmlns:p14="http://schemas.microsoft.com/office/powerpoint/2010/main" val="3622807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graphicFrame>
        <p:nvGraphicFramePr>
          <p:cNvPr id="7" name="Marcador de contenido 6">
            <a:extLst>
              <a:ext uri="{FF2B5EF4-FFF2-40B4-BE49-F238E27FC236}">
                <a16:creationId xmlns:a16="http://schemas.microsoft.com/office/drawing/2014/main" xmlns="" id="{21AAA36F-520B-D5BB-948F-B9A60BC96553}"/>
              </a:ext>
            </a:extLst>
          </p:cNvPr>
          <p:cNvGraphicFramePr>
            <a:graphicFrameLocks noGrp="1"/>
          </p:cNvGraphicFramePr>
          <p:nvPr>
            <p:ph sz="half" idx="2"/>
            <p:extLst>
              <p:ext uri="{D42A27DB-BD31-4B8C-83A1-F6EECF244321}">
                <p14:modId xmlns:p14="http://schemas.microsoft.com/office/powerpoint/2010/main" val="1240463563"/>
              </p:ext>
            </p:extLst>
          </p:nvPr>
        </p:nvGraphicFramePr>
        <p:xfrm>
          <a:off x="382788" y="112998"/>
          <a:ext cx="11426423" cy="6368884"/>
        </p:xfrm>
        <a:graphic>
          <a:graphicData uri="http://schemas.openxmlformats.org/drawingml/2006/table">
            <a:tbl>
              <a:tblPr>
                <a:tableStyleId>{5C22544A-7EE6-4342-B048-85BDC9FD1C3A}</a:tableStyleId>
              </a:tblPr>
              <a:tblGrid>
                <a:gridCol w="818398">
                  <a:extLst>
                    <a:ext uri="{9D8B030D-6E8A-4147-A177-3AD203B41FA5}">
                      <a16:colId xmlns:a16="http://schemas.microsoft.com/office/drawing/2014/main" xmlns="" val="3928137927"/>
                    </a:ext>
                  </a:extLst>
                </a:gridCol>
                <a:gridCol w="1908110">
                  <a:extLst>
                    <a:ext uri="{9D8B030D-6E8A-4147-A177-3AD203B41FA5}">
                      <a16:colId xmlns:a16="http://schemas.microsoft.com/office/drawing/2014/main" xmlns="" val="1873325131"/>
                    </a:ext>
                  </a:extLst>
                </a:gridCol>
                <a:gridCol w="3006719">
                  <a:extLst>
                    <a:ext uri="{9D8B030D-6E8A-4147-A177-3AD203B41FA5}">
                      <a16:colId xmlns:a16="http://schemas.microsoft.com/office/drawing/2014/main" xmlns="" val="2084787558"/>
                    </a:ext>
                  </a:extLst>
                </a:gridCol>
                <a:gridCol w="3362544">
                  <a:extLst>
                    <a:ext uri="{9D8B030D-6E8A-4147-A177-3AD203B41FA5}">
                      <a16:colId xmlns:a16="http://schemas.microsoft.com/office/drawing/2014/main" xmlns="" val="1223689060"/>
                    </a:ext>
                  </a:extLst>
                </a:gridCol>
                <a:gridCol w="2330652">
                  <a:extLst>
                    <a:ext uri="{9D8B030D-6E8A-4147-A177-3AD203B41FA5}">
                      <a16:colId xmlns:a16="http://schemas.microsoft.com/office/drawing/2014/main" xmlns="" val="2162250478"/>
                    </a:ext>
                  </a:extLst>
                </a:gridCol>
              </a:tblGrid>
              <a:tr h="193799">
                <a:tc>
                  <a:txBody>
                    <a:bodyPr/>
                    <a:lstStyle/>
                    <a:p>
                      <a:pPr algn="ctr" fontAlgn="t"/>
                      <a:r>
                        <a:rPr lang="es-CO" sz="1100" u="none" strike="noStrike" dirty="0">
                          <a:effectLst/>
                          <a:latin typeface="Arial Narrow" panose="020B0606020202030204" pitchFamily="34" charset="0"/>
                        </a:rPr>
                        <a:t>Numeral</a:t>
                      </a:r>
                      <a:endParaRPr lang="es-CO" sz="1100" b="1" i="0" u="none" strike="noStrike" dirty="0">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dirty="0" err="1">
                          <a:effectLst/>
                          <a:latin typeface="Arial Narrow" panose="020B0606020202030204" pitchFamily="34" charset="0"/>
                        </a:rPr>
                        <a:t>Item</a:t>
                      </a:r>
                      <a:endParaRPr lang="es-CO" sz="1100" b="1" i="0" u="none" strike="noStrike" dirty="0">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a:effectLst/>
                          <a:latin typeface="Arial Narrow" panose="020B0606020202030204" pitchFamily="34" charset="0"/>
                        </a:rPr>
                        <a:t>Criterio</a:t>
                      </a:r>
                      <a:endParaRPr lang="es-CO" sz="1100" b="1" i="0" u="none" strike="noStrike">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a:effectLst/>
                          <a:latin typeface="Arial Narrow" panose="020B0606020202030204" pitchFamily="34" charset="0"/>
                        </a:rPr>
                        <a:t>Modo de verificación</a:t>
                      </a:r>
                      <a:endParaRPr lang="es-CO" sz="1100" b="1" i="0" u="none" strike="noStrike">
                        <a:solidFill>
                          <a:srgbClr val="000000"/>
                        </a:solidFill>
                        <a:effectLst/>
                        <a:latin typeface="Arial Narrow" panose="020B0606020202030204" pitchFamily="34" charset="0"/>
                      </a:endParaRPr>
                    </a:p>
                  </a:txBody>
                  <a:tcPr marL="6052" marR="6052" marT="6052" marB="0"/>
                </a:tc>
                <a:tc>
                  <a:txBody>
                    <a:bodyPr/>
                    <a:lstStyle/>
                    <a:p>
                      <a:pPr algn="ctr" fontAlgn="t"/>
                      <a:r>
                        <a:rPr lang="es-CO" sz="1100" u="none" strike="noStrike">
                          <a:effectLst/>
                          <a:latin typeface="Arial Narrow" panose="020B0606020202030204" pitchFamily="34" charset="0"/>
                        </a:rPr>
                        <a:t>Evidencias/Observaciones</a:t>
                      </a:r>
                      <a:endParaRPr lang="es-CO" sz="1100" b="1" i="0" u="none" strike="noStrike">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xmlns="" val="2335677532"/>
                  </a:ext>
                </a:extLst>
              </a:tr>
              <a:tr h="748772">
                <a:tc>
                  <a:txBody>
                    <a:bodyPr/>
                    <a:lstStyle/>
                    <a:p>
                      <a:pPr algn="ctr" fontAlgn="t"/>
                      <a:r>
                        <a:rPr lang="es-CO" sz="1100" u="none" strike="noStrike" dirty="0">
                          <a:effectLst/>
                          <a:latin typeface="Arial Narrow" panose="020B0606020202030204" pitchFamily="34" charset="0"/>
                        </a:rPr>
                        <a:t>3.1.3</a:t>
                      </a:r>
                      <a:endParaRPr lang="es-CO"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CO" sz="1100" u="none" strike="noStrike" dirty="0">
                          <a:effectLst/>
                          <a:latin typeface="Arial Narrow" panose="020B0606020202030204" pitchFamily="34" charset="0"/>
                        </a:rPr>
                        <a:t>Perfiles de cargos</a:t>
                      </a:r>
                      <a:endParaRPr lang="es-CO"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Informar al médico que realiza las evaluaciones ocupacionales los perfiles de cargos con una descripción de las tareas y el medio en el cual se desarrollará la labor respectiva.</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Verificar que se le remitieron al médico que realiza las evaluaciones ocupacionales, los soportes documentales respecto de los perfiles de cargos, descripción de las tareas y el medio en el cual desarrollaran la labor los trabajadores.</a:t>
                      </a: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Documentar perfiles del cargo y profesiogramas con criterio médico.</a:t>
                      </a:r>
                      <a:endParaRPr lang="es-MX" sz="1100" b="0" i="0" u="none" strike="noStrike">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xmlns="" val="2798223867"/>
                  </a:ext>
                </a:extLst>
              </a:tr>
              <a:tr h="748772">
                <a:tc>
                  <a:txBody>
                    <a:bodyPr/>
                    <a:lstStyle/>
                    <a:p>
                      <a:pPr algn="ctr" fontAlgn="t"/>
                      <a:r>
                        <a:rPr lang="es-CO" sz="1100" u="none" strike="noStrike">
                          <a:effectLst/>
                          <a:latin typeface="Arial Narrow" panose="020B0606020202030204" pitchFamily="34" charset="0"/>
                        </a:rPr>
                        <a:t>3.1.5</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CO" sz="1100" u="none" strike="noStrike" dirty="0">
                          <a:effectLst/>
                          <a:latin typeface="Arial Narrow" panose="020B0606020202030204" pitchFamily="34" charset="0"/>
                        </a:rPr>
                        <a:t>Custodia de las historias clínicas</a:t>
                      </a:r>
                      <a:endParaRPr lang="es-CO"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Tener la custodia de las historias clínicas a cargo de una institución prestadora de servicios en SST o del médico que practica las evaluaciones médicas ocupacionales.</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Evidenciar los soportes que demuestren que la custodia de las historias clínicas esté a cargo de una institución prestadora de servicios en SST o del médico que practica las evaluaciones médicas ocupacionales.</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Solicitar constancia de la entidad que tiene la custodinade las HC.</a:t>
                      </a:r>
                      <a:endParaRPr lang="es-MX" sz="1100" b="0" i="0" u="none" strike="noStrike">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xmlns="" val="2755759658"/>
                  </a:ext>
                </a:extLst>
              </a:tr>
              <a:tr h="2246317">
                <a:tc>
                  <a:txBody>
                    <a:bodyPr/>
                    <a:lstStyle/>
                    <a:p>
                      <a:pPr algn="ctr" fontAlgn="t"/>
                      <a:r>
                        <a:rPr lang="es-CO" sz="1100" u="none" strike="noStrike">
                          <a:effectLst/>
                          <a:latin typeface="Arial Narrow" panose="020B0606020202030204" pitchFamily="34" charset="0"/>
                        </a:rPr>
                        <a:t>5.1.1</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Plan de prevención, preparación y respuesta ante emergencias</a:t>
                      </a: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Elaborar un plan de prevención, preparación y respuesta ante emergencias que identifique las amenazas, evalúe y analice la vulnerabilidad.</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Como mínimo el plan debe incluir: planos de las instalaciones que identifican áreas y salidas de emergencia, así como la señalización, realización de simulacros como mínimo una (1) vez al año.</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El plan debe tener en cuenta todas las jornadas de trabajo en todos los centros de trabajo y debe ser divulgado</a:t>
                      </a:r>
                      <a:br>
                        <a:rPr lang="es-MX" sz="1100" u="none" strike="noStrike" dirty="0">
                          <a:effectLst/>
                          <a:latin typeface="Arial Narrow" panose="020B0606020202030204" pitchFamily="34" charset="0"/>
                        </a:rPr>
                      </a:b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Solicitar el plan de prevención, preparación y respuesta ante emergencias y constatar evidencias de su divulgación.</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Verificar si existen los planos de las instalaciones que identifican áreas y salidas de emergencia y verificar si existe la debida señalización de la empresa.</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Verificar los soportes que evidencien la realización de los simulacros y análisis de los mismos y validar que las recomendaciones emitidas con base en dicho análisis hayan sido tenidas en cuenta en el mejoramiento del plan de emergencias.</a:t>
                      </a:r>
                      <a:br>
                        <a:rPr lang="es-MX" sz="1100" u="none" strike="noStrike" dirty="0">
                          <a:effectLst/>
                          <a:latin typeface="Arial Narrow" panose="020B0606020202030204" pitchFamily="34" charset="0"/>
                        </a:rPr>
                      </a:b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Verificar si están incluidos dentro del plan PPRE de la Alcaldía.</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Realizar un plan de evacuación para la oficina.</a:t>
                      </a:r>
                      <a:endParaRPr lang="es-MX" sz="1100" b="0" i="0" u="none" strike="noStrike" dirty="0">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xmlns="" val="1098993504"/>
                  </a:ext>
                </a:extLst>
              </a:tr>
              <a:tr h="1647300">
                <a:tc>
                  <a:txBody>
                    <a:bodyPr/>
                    <a:lstStyle/>
                    <a:p>
                      <a:pPr algn="ctr" fontAlgn="t"/>
                      <a:r>
                        <a:rPr lang="es-CO" sz="1100" u="none" strike="noStrike">
                          <a:effectLst/>
                          <a:latin typeface="Arial Narrow" panose="020B0606020202030204" pitchFamily="34" charset="0"/>
                        </a:rPr>
                        <a:t>6.1.1</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Definición de indicadores del Sistema de Gestión de Seguridad y Salud en el Trabajo</a:t>
                      </a: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a:effectLst/>
                          <a:latin typeface="Arial Narrow" panose="020B0606020202030204" pitchFamily="34" charset="0"/>
                        </a:rPr>
                        <a:t>Definir indicadores que permitan evaluar el Sistema de Gestión de SST de acuerdo con las condiciones de la empresa, teniendo en cuenta lo indicadores mínimos señalados en el Capítulo IV de la presente Resolución.</a:t>
                      </a:r>
                      <a:br>
                        <a:rPr lang="es-MX" sz="1100" u="none" strike="noStrike">
                          <a:effectLst/>
                          <a:latin typeface="Arial Narrow" panose="020B0606020202030204" pitchFamily="34" charset="0"/>
                        </a:rPr>
                      </a:br>
                      <a:r>
                        <a:rPr lang="es-MX" sz="1100" u="none" strike="noStrike">
                          <a:effectLst/>
                          <a:latin typeface="Arial Narrow" panose="020B0606020202030204" pitchFamily="34" charset="0"/>
                        </a:rPr>
                        <a:t/>
                      </a:r>
                      <a:br>
                        <a:rPr lang="es-MX" sz="1100" u="none" strike="noStrike">
                          <a:effectLst/>
                          <a:latin typeface="Arial Narrow" panose="020B0606020202030204" pitchFamily="34" charset="0"/>
                        </a:rPr>
                      </a:br>
                      <a:r>
                        <a:rPr lang="es-MX" sz="1100" u="none" strike="noStrike">
                          <a:effectLst/>
                          <a:latin typeface="Arial Narrow" panose="020B0606020202030204" pitchFamily="34" charset="0"/>
                        </a:rPr>
                        <a:t>Tener disponibles los resultados de la evaluación del Sistema de Gestión de SST, de acuerdo con los indicadores mínimos de SST definidos en la presente Resolución.</a:t>
                      </a:r>
                      <a:br>
                        <a:rPr lang="es-MX" sz="1100" u="none" strike="noStrike">
                          <a:effectLst/>
                          <a:latin typeface="Arial Narrow" panose="020B0606020202030204" pitchFamily="34" charset="0"/>
                        </a:rPr>
                      </a:br>
                      <a:endParaRPr lang="es-MX"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Solicitar los indicadores del Sistema de Gestión de SST definidos por la empresa.</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
                      </a:r>
                      <a:br>
                        <a:rPr lang="es-MX" sz="1100" u="none" strike="noStrike" dirty="0">
                          <a:effectLst/>
                          <a:latin typeface="Arial Narrow" panose="020B0606020202030204" pitchFamily="34" charset="0"/>
                        </a:rPr>
                      </a:br>
                      <a:r>
                        <a:rPr lang="es-MX" sz="1100" u="none" strike="noStrike" dirty="0">
                          <a:effectLst/>
                          <a:latin typeface="Arial Narrow" panose="020B0606020202030204" pitchFamily="34" charset="0"/>
                        </a:rPr>
                        <a:t>Solicitar informe con los resultados de la evaluación del Sistema de Gestión de SST de acuerdo con los indicadores mínimos señalados en el presente acto administrativo.</a:t>
                      </a:r>
                      <a:br>
                        <a:rPr lang="es-MX" sz="1100" u="none" strike="noStrike" dirty="0">
                          <a:effectLst/>
                          <a:latin typeface="Arial Narrow" panose="020B0606020202030204" pitchFamily="34" charset="0"/>
                        </a:rPr>
                      </a:b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Se tienen y se llevan algunos pero no están definidos en una plantilla</a:t>
                      </a:r>
                    </a:p>
                    <a:p>
                      <a:pPr algn="l" fontAlgn="t"/>
                      <a:endParaRPr lang="es-MX" sz="1100" b="0" i="0" u="none" strike="noStrike" dirty="0">
                        <a:solidFill>
                          <a:srgbClr val="000000"/>
                        </a:solidFill>
                        <a:effectLst/>
                        <a:latin typeface="Arial Narrow" panose="020B0606020202030204" pitchFamily="34" charset="0"/>
                      </a:endParaRPr>
                    </a:p>
                    <a:p>
                      <a:pPr algn="l" fontAlgn="t"/>
                      <a:r>
                        <a:rPr lang="es-MX" sz="1100" b="0" i="0" u="none" strike="noStrike" dirty="0">
                          <a:solidFill>
                            <a:srgbClr val="000000"/>
                          </a:solidFill>
                          <a:effectLst/>
                          <a:latin typeface="Arial Narrow" panose="020B0606020202030204" pitchFamily="34" charset="0"/>
                        </a:rPr>
                        <a:t>Se tiene la evaluación realizada a 31 de octubre de 2022</a:t>
                      </a:r>
                    </a:p>
                  </a:txBody>
                  <a:tcPr marL="6052" marR="6052" marT="6052" marB="0"/>
                </a:tc>
                <a:extLst>
                  <a:ext uri="{0D108BD9-81ED-4DB2-BD59-A6C34878D82A}">
                    <a16:rowId xmlns:a16="http://schemas.microsoft.com/office/drawing/2014/main" xmlns="" val="3473212637"/>
                  </a:ext>
                </a:extLst>
              </a:tr>
              <a:tr h="748772">
                <a:tc>
                  <a:txBody>
                    <a:bodyPr/>
                    <a:lstStyle/>
                    <a:p>
                      <a:pPr algn="ctr" fontAlgn="t"/>
                      <a:r>
                        <a:rPr lang="es-CO" sz="1100" u="none" strike="noStrike">
                          <a:effectLst/>
                          <a:latin typeface="Arial Narrow" panose="020B0606020202030204" pitchFamily="34" charset="0"/>
                        </a:rPr>
                        <a:t>6.1.4</a:t>
                      </a:r>
                      <a:endParaRPr lang="es-CO" sz="1100" b="0" i="0" u="none" strike="noStrike">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Planificación de la auditoría con el COPASST</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Revisar como mínimo una (1) vez al año, por parte de la alta dirección, el Sistema de Gestión de SST y comunicar los resultados al COPASST y al responsable del Sistema de Gestión de SST</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Solicitar el documento donde conste la revisión anual por la alta dirección y la comunicación de los resultados al COPASST y al responsable del Sistema de Gestión de SST.</a:t>
                      </a:r>
                      <a:endParaRPr lang="es-MX" sz="1100" b="0" i="0" u="none" strike="noStrike" dirty="0">
                        <a:solidFill>
                          <a:srgbClr val="000000"/>
                        </a:solidFill>
                        <a:effectLst/>
                        <a:latin typeface="Arial Narrow" panose="020B0606020202030204" pitchFamily="34" charset="0"/>
                      </a:endParaRPr>
                    </a:p>
                  </a:txBody>
                  <a:tcPr marL="6052" marR="6052" marT="6052" marB="0"/>
                </a:tc>
                <a:tc>
                  <a:txBody>
                    <a:bodyPr/>
                    <a:lstStyle/>
                    <a:p>
                      <a:pPr algn="l" fontAlgn="t"/>
                      <a:r>
                        <a:rPr lang="es-MX" sz="1100" u="none" strike="noStrike" dirty="0">
                          <a:effectLst/>
                          <a:latin typeface="Arial Narrow" panose="020B0606020202030204" pitchFamily="34" charset="0"/>
                        </a:rPr>
                        <a:t>Tener en cuenta al Copasst  para este año</a:t>
                      </a:r>
                      <a:endParaRPr lang="es-MX" sz="1100" b="0" i="0" u="none" strike="noStrike" dirty="0">
                        <a:solidFill>
                          <a:srgbClr val="000000"/>
                        </a:solidFill>
                        <a:effectLst/>
                        <a:latin typeface="Arial Narrow" panose="020B0606020202030204" pitchFamily="34" charset="0"/>
                      </a:endParaRPr>
                    </a:p>
                  </a:txBody>
                  <a:tcPr marL="6052" marR="6052" marT="6052" marB="0"/>
                </a:tc>
                <a:extLst>
                  <a:ext uri="{0D108BD9-81ED-4DB2-BD59-A6C34878D82A}">
                    <a16:rowId xmlns:a16="http://schemas.microsoft.com/office/drawing/2014/main" xmlns="" val="4134439077"/>
                  </a:ext>
                </a:extLst>
              </a:tr>
            </a:tbl>
          </a:graphicData>
        </a:graphic>
      </p:graphicFrame>
    </p:spTree>
    <p:extLst>
      <p:ext uri="{BB962C8B-B14F-4D97-AF65-F5344CB8AC3E}">
        <p14:creationId xmlns:p14="http://schemas.microsoft.com/office/powerpoint/2010/main" val="82208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20FE7F-0F8E-2C52-E581-FBB4D3E2F193}"/>
              </a:ext>
            </a:extLst>
          </p:cNvPr>
          <p:cNvSpPr>
            <a:spLocks noGrp="1"/>
          </p:cNvSpPr>
          <p:nvPr>
            <p:ph type="title"/>
          </p:nvPr>
        </p:nvSpPr>
        <p:spPr>
          <a:xfrm>
            <a:off x="914400" y="-338259"/>
            <a:ext cx="10515600" cy="1325563"/>
          </a:xfrm>
        </p:spPr>
        <p:txBody>
          <a:bodyPr>
            <a:normAutofit/>
          </a:bodyPr>
          <a:lstStyle/>
          <a:p>
            <a:pPr algn="ctr"/>
            <a:r>
              <a:rPr lang="es-MX" sz="3200" dirty="0">
                <a:solidFill>
                  <a:srgbClr val="FFC000"/>
                </a:solidFill>
              </a:rPr>
              <a:t>EVALUACIÓN DE ESTANDARES A 31 DE OCTUBRE DE 2022</a:t>
            </a:r>
            <a:endParaRPr lang="es-CO" sz="3200" dirty="0">
              <a:solidFill>
                <a:srgbClr val="FFC000"/>
              </a:solidFill>
            </a:endParaRPr>
          </a:p>
        </p:txBody>
      </p:sp>
      <p:sp>
        <p:nvSpPr>
          <p:cNvPr id="4" name="Marcador de contenido 3">
            <a:extLst>
              <a:ext uri="{FF2B5EF4-FFF2-40B4-BE49-F238E27FC236}">
                <a16:creationId xmlns:a16="http://schemas.microsoft.com/office/drawing/2014/main" xmlns="" id="{0B30CA81-6DF2-E10D-B0CF-7DC9AF13B23E}"/>
              </a:ext>
            </a:extLst>
          </p:cNvPr>
          <p:cNvSpPr>
            <a:spLocks noGrp="1"/>
          </p:cNvSpPr>
          <p:nvPr>
            <p:ph sz="half" idx="2"/>
          </p:nvPr>
        </p:nvSpPr>
        <p:spPr>
          <a:xfrm>
            <a:off x="263769" y="987304"/>
            <a:ext cx="4899074" cy="3050124"/>
          </a:xfrm>
        </p:spPr>
        <p:txBody>
          <a:bodyPr/>
          <a:lstStyle/>
          <a:p>
            <a:pPr marL="0" indent="0">
              <a:buNone/>
            </a:pPr>
            <a:r>
              <a:rPr lang="es-MX" dirty="0">
                <a:solidFill>
                  <a:schemeClr val="bg1"/>
                </a:solidFill>
              </a:rPr>
              <a:t>El 31 de octubre de 2022, se realizó la evaluación de los estándares mínimos aplicables a la PERSONERÍA DE ITAGÜÍ, obteniendo un resultado del 96,75%, el cual es ACEPTABLE</a:t>
            </a:r>
            <a:endParaRPr lang="es-MX" sz="2800" dirty="0">
              <a:solidFill>
                <a:schemeClr val="bg1"/>
              </a:solidFill>
            </a:endParaRPr>
          </a:p>
          <a:p>
            <a:endParaRPr lang="es-CO" dirty="0"/>
          </a:p>
        </p:txBody>
      </p:sp>
      <p:pic>
        <p:nvPicPr>
          <p:cNvPr id="6" name="Imagen 5">
            <a:extLst>
              <a:ext uri="{FF2B5EF4-FFF2-40B4-BE49-F238E27FC236}">
                <a16:creationId xmlns:a16="http://schemas.microsoft.com/office/drawing/2014/main" xmlns="" id="{417D7507-BB4B-E9ED-5E9A-6798C8CDA064}"/>
              </a:ext>
            </a:extLst>
          </p:cNvPr>
          <p:cNvPicPr>
            <a:picLocks noChangeAspect="1"/>
          </p:cNvPicPr>
          <p:nvPr/>
        </p:nvPicPr>
        <p:blipFill rotWithShape="1">
          <a:blip r:embed="rId2"/>
          <a:srcRect t="57850" r="10231" b="14379"/>
          <a:stretch/>
        </p:blipFill>
        <p:spPr>
          <a:xfrm>
            <a:off x="623667" y="4511895"/>
            <a:ext cx="10944665" cy="1903607"/>
          </a:xfrm>
          <a:prstGeom prst="rect">
            <a:avLst/>
          </a:prstGeom>
        </p:spPr>
      </p:pic>
      <p:pic>
        <p:nvPicPr>
          <p:cNvPr id="8" name="Imagen 7">
            <a:extLst>
              <a:ext uri="{FF2B5EF4-FFF2-40B4-BE49-F238E27FC236}">
                <a16:creationId xmlns:a16="http://schemas.microsoft.com/office/drawing/2014/main" xmlns="" id="{7F76E217-4765-0AAB-8A2A-EC01F98ED8C6}"/>
              </a:ext>
            </a:extLst>
          </p:cNvPr>
          <p:cNvPicPr>
            <a:picLocks noChangeAspect="1"/>
          </p:cNvPicPr>
          <p:nvPr/>
        </p:nvPicPr>
        <p:blipFill rotWithShape="1">
          <a:blip r:embed="rId3"/>
          <a:srcRect l="3116" t="33717" r="55692" b="25321"/>
          <a:stretch/>
        </p:blipFill>
        <p:spPr>
          <a:xfrm>
            <a:off x="5345724" y="821692"/>
            <a:ext cx="6222608" cy="3478911"/>
          </a:xfrm>
          <a:prstGeom prst="rect">
            <a:avLst/>
          </a:prstGeom>
        </p:spPr>
      </p:pic>
    </p:spTree>
    <p:extLst>
      <p:ext uri="{BB962C8B-B14F-4D97-AF65-F5344CB8AC3E}">
        <p14:creationId xmlns:p14="http://schemas.microsoft.com/office/powerpoint/2010/main" val="2040387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0EE6E93-C031-DA2B-6363-0D0BAA8C97DF}"/>
              </a:ext>
            </a:extLst>
          </p:cNvPr>
          <p:cNvSpPr>
            <a:spLocks noGrp="1"/>
          </p:cNvSpPr>
          <p:nvPr>
            <p:ph type="title"/>
          </p:nvPr>
        </p:nvSpPr>
        <p:spPr>
          <a:xfrm>
            <a:off x="838200" y="125975"/>
            <a:ext cx="10515600" cy="1325563"/>
          </a:xfrm>
        </p:spPr>
        <p:txBody>
          <a:bodyPr/>
          <a:lstStyle/>
          <a:p>
            <a:pPr algn="ctr"/>
            <a:r>
              <a:rPr lang="es-CO" sz="44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Pausas Activas</a:t>
            </a:r>
            <a:endParaRPr lang="es-CO" dirty="0">
              <a:solidFill>
                <a:srgbClr val="FFC000"/>
              </a:solidFill>
            </a:endParaRPr>
          </a:p>
        </p:txBody>
      </p:sp>
      <p:sp>
        <p:nvSpPr>
          <p:cNvPr id="3" name="Marcador de contenido 2">
            <a:extLst>
              <a:ext uri="{FF2B5EF4-FFF2-40B4-BE49-F238E27FC236}">
                <a16:creationId xmlns:a16="http://schemas.microsoft.com/office/drawing/2014/main" xmlns="" id="{12D23DA9-3025-F6C6-0D35-F142FF7CBB13}"/>
              </a:ext>
            </a:extLst>
          </p:cNvPr>
          <p:cNvSpPr>
            <a:spLocks noGrp="1"/>
          </p:cNvSpPr>
          <p:nvPr>
            <p:ph sz="half" idx="1"/>
          </p:nvPr>
        </p:nvSpPr>
        <p:spPr>
          <a:xfrm>
            <a:off x="838200" y="1825625"/>
            <a:ext cx="5181600" cy="2661969"/>
          </a:xfrm>
        </p:spPr>
        <p:txBody>
          <a:bodyPr/>
          <a:lstStyle/>
          <a:p>
            <a:pPr marL="0" indent="0">
              <a:buNone/>
            </a:pPr>
            <a:r>
              <a:rPr lang="es-MX" dirty="0">
                <a:solidFill>
                  <a:schemeClr val="bg1"/>
                </a:solidFill>
              </a:rPr>
              <a:t>Se estableció el manual de pausas activas, y se fueron ejecutando a medida que se fue realizando el contrato.</a:t>
            </a:r>
          </a:p>
          <a:p>
            <a:pPr marL="0" indent="0">
              <a:buNone/>
            </a:pPr>
            <a:r>
              <a:rPr lang="es-CO" dirty="0">
                <a:solidFill>
                  <a:schemeClr val="bg1"/>
                </a:solidFill>
              </a:rPr>
              <a:t>Se realizó el afiche alusivo a las pausas activas</a:t>
            </a:r>
          </a:p>
        </p:txBody>
      </p:sp>
      <p:pic>
        <p:nvPicPr>
          <p:cNvPr id="6" name="Imagen 5">
            <a:extLst>
              <a:ext uri="{FF2B5EF4-FFF2-40B4-BE49-F238E27FC236}">
                <a16:creationId xmlns:a16="http://schemas.microsoft.com/office/drawing/2014/main" xmlns="" id="{A918DC0A-9E2D-0F62-15A1-ADECEA65D7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4963" y="1825625"/>
            <a:ext cx="4468837" cy="4524008"/>
          </a:xfrm>
          <a:prstGeom prst="rect">
            <a:avLst/>
          </a:prstGeom>
        </p:spPr>
      </p:pic>
    </p:spTree>
    <p:extLst>
      <p:ext uri="{BB962C8B-B14F-4D97-AF65-F5344CB8AC3E}">
        <p14:creationId xmlns:p14="http://schemas.microsoft.com/office/powerpoint/2010/main" val="345962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387106" y="683295"/>
            <a:ext cx="7632346" cy="35394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SISTEMA DE GESTIÓN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SEGURIDAD Y SALUD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 EN EL TRABAJO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46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40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endParaRPr>
          </a:p>
        </p:txBody>
      </p:sp>
      <p:sp>
        <p:nvSpPr>
          <p:cNvPr id="3" name="Rectángulo 2">
            <a:extLst>
              <a:ext uri="{FF2B5EF4-FFF2-40B4-BE49-F238E27FC236}">
                <a16:creationId xmlns:a16="http://schemas.microsoft.com/office/drawing/2014/main" xmlns="" id="{E6433ED7-E351-A773-643F-430BD71B0DDF}"/>
              </a:ext>
            </a:extLst>
          </p:cNvPr>
          <p:cNvSpPr/>
          <p:nvPr/>
        </p:nvSpPr>
        <p:spPr>
          <a:xfrm>
            <a:off x="387106" y="4851103"/>
            <a:ext cx="763234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32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rPr>
              <a:t>INFORME FINAL – </a:t>
            </a:r>
            <a:r>
              <a:rPr lang="es-CO" sz="3200" dirty="0">
                <a:solidFill>
                  <a:srgbClr val="04BAEE"/>
                </a:solidFill>
                <a:latin typeface="Arial Black" panose="020B0A04020102020204" pitchFamily="34" charset="0"/>
              </a:rPr>
              <a:t>PERIODO 2022</a:t>
            </a:r>
            <a:endParaRPr kumimoji="0" lang="es-CO" sz="32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4000" b="0" i="0" u="none" strike="noStrike" kern="1200" cap="none" spc="0" normalizeH="0" baseline="0" noProof="0" dirty="0">
              <a:ln>
                <a:noFill/>
              </a:ln>
              <a:solidFill>
                <a:srgbClr val="04BAEE"/>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15832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38ED63D-3B93-7AE5-9509-7A9BE245ADE8}"/>
              </a:ext>
            </a:extLst>
          </p:cNvPr>
          <p:cNvSpPr>
            <a:spLocks noGrp="1"/>
          </p:cNvSpPr>
          <p:nvPr>
            <p:ph type="title"/>
          </p:nvPr>
        </p:nvSpPr>
        <p:spPr>
          <a:xfrm>
            <a:off x="838200" y="-253854"/>
            <a:ext cx="10515600" cy="1325563"/>
          </a:xfrm>
        </p:spPr>
        <p:txBody>
          <a:bodyPr>
            <a:normAutofit/>
          </a:bodyPr>
          <a:lstStyle/>
          <a:p>
            <a:pPr algn="ctr"/>
            <a:r>
              <a:rPr lang="es-MX" sz="3600" dirty="0">
                <a:solidFill>
                  <a:srgbClr val="FFC000"/>
                </a:solidFill>
                <a:latin typeface="Arial Narrow" panose="020B0606020202030204" pitchFamily="34" charset="0"/>
              </a:rPr>
              <a:t>PAUSAS ACTIVAS REALIZADAS</a:t>
            </a:r>
            <a:endParaRPr lang="es-CO" sz="3600" dirty="0">
              <a:solidFill>
                <a:srgbClr val="FFC000"/>
              </a:solidFill>
              <a:latin typeface="Arial Narrow" panose="020B0606020202030204" pitchFamily="34" charset="0"/>
            </a:endParaRPr>
          </a:p>
        </p:txBody>
      </p:sp>
      <p:pic>
        <p:nvPicPr>
          <p:cNvPr id="6" name="Imagen 5">
            <a:extLst>
              <a:ext uri="{FF2B5EF4-FFF2-40B4-BE49-F238E27FC236}">
                <a16:creationId xmlns:a16="http://schemas.microsoft.com/office/drawing/2014/main" xmlns="" id="{42FF83CE-AA5F-1372-27B9-9E966E824C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467" y="801859"/>
            <a:ext cx="1215000" cy="2160000"/>
          </a:xfrm>
          <a:prstGeom prst="rect">
            <a:avLst/>
          </a:prstGeom>
        </p:spPr>
      </p:pic>
      <p:pic>
        <p:nvPicPr>
          <p:cNvPr id="8" name="Imagen 7">
            <a:extLst>
              <a:ext uri="{FF2B5EF4-FFF2-40B4-BE49-F238E27FC236}">
                <a16:creationId xmlns:a16="http://schemas.microsoft.com/office/drawing/2014/main" xmlns="" id="{64AB3108-AF88-E984-C104-3F97BED77E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3981" y="801859"/>
            <a:ext cx="1215000" cy="2160000"/>
          </a:xfrm>
          <a:prstGeom prst="rect">
            <a:avLst/>
          </a:prstGeom>
        </p:spPr>
      </p:pic>
      <p:pic>
        <p:nvPicPr>
          <p:cNvPr id="10" name="Imagen 9">
            <a:extLst>
              <a:ext uri="{FF2B5EF4-FFF2-40B4-BE49-F238E27FC236}">
                <a16:creationId xmlns:a16="http://schemas.microsoft.com/office/drawing/2014/main" xmlns="" id="{B9445319-DABC-5D68-72C4-D7EAB601F9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5495" y="801859"/>
            <a:ext cx="1215000" cy="2160000"/>
          </a:xfrm>
          <a:prstGeom prst="rect">
            <a:avLst/>
          </a:prstGeom>
        </p:spPr>
      </p:pic>
      <p:pic>
        <p:nvPicPr>
          <p:cNvPr id="12" name="Imagen 11">
            <a:extLst>
              <a:ext uri="{FF2B5EF4-FFF2-40B4-BE49-F238E27FC236}">
                <a16:creationId xmlns:a16="http://schemas.microsoft.com/office/drawing/2014/main" xmlns="" id="{0E4A2241-1617-B2D8-F0B9-126F383428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009" y="801860"/>
            <a:ext cx="2160000" cy="2160000"/>
          </a:xfrm>
          <a:prstGeom prst="rect">
            <a:avLst/>
          </a:prstGeom>
        </p:spPr>
      </p:pic>
      <p:pic>
        <p:nvPicPr>
          <p:cNvPr id="14" name="Imagen 13">
            <a:extLst>
              <a:ext uri="{FF2B5EF4-FFF2-40B4-BE49-F238E27FC236}">
                <a16:creationId xmlns:a16="http://schemas.microsoft.com/office/drawing/2014/main" xmlns="" id="{F89701AE-9C34-F0E6-47BF-52F81B01D1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83523" y="801859"/>
            <a:ext cx="2160000" cy="2160000"/>
          </a:xfrm>
          <a:prstGeom prst="rect">
            <a:avLst/>
          </a:prstGeom>
        </p:spPr>
      </p:pic>
      <p:pic>
        <p:nvPicPr>
          <p:cNvPr id="16" name="Imagen 15">
            <a:extLst>
              <a:ext uri="{FF2B5EF4-FFF2-40B4-BE49-F238E27FC236}">
                <a16:creationId xmlns:a16="http://schemas.microsoft.com/office/drawing/2014/main" xmlns="" id="{3AB5CDCA-E485-2610-EDC9-1B50623952B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90037" y="801859"/>
            <a:ext cx="1215000" cy="2160000"/>
          </a:xfrm>
          <a:prstGeom prst="rect">
            <a:avLst/>
          </a:prstGeom>
        </p:spPr>
      </p:pic>
      <p:pic>
        <p:nvPicPr>
          <p:cNvPr id="18" name="Imagen 17">
            <a:extLst>
              <a:ext uri="{FF2B5EF4-FFF2-40B4-BE49-F238E27FC236}">
                <a16:creationId xmlns:a16="http://schemas.microsoft.com/office/drawing/2014/main" xmlns="" id="{3D926A7E-7C68-529F-51DB-07965B07D9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7612" y="3429000"/>
            <a:ext cx="1620000" cy="2160000"/>
          </a:xfrm>
          <a:prstGeom prst="rect">
            <a:avLst/>
          </a:prstGeom>
        </p:spPr>
      </p:pic>
      <p:pic>
        <p:nvPicPr>
          <p:cNvPr id="20" name="Imagen 19">
            <a:extLst>
              <a:ext uri="{FF2B5EF4-FFF2-40B4-BE49-F238E27FC236}">
                <a16:creationId xmlns:a16="http://schemas.microsoft.com/office/drawing/2014/main" xmlns="" id="{AB2F8043-4CC9-9604-FDB7-66C94AE416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67607" y="3429000"/>
            <a:ext cx="1215000" cy="2160000"/>
          </a:xfrm>
          <a:prstGeom prst="rect">
            <a:avLst/>
          </a:prstGeom>
        </p:spPr>
      </p:pic>
      <p:pic>
        <p:nvPicPr>
          <p:cNvPr id="22" name="Imagen 21">
            <a:extLst>
              <a:ext uri="{FF2B5EF4-FFF2-40B4-BE49-F238E27FC236}">
                <a16:creationId xmlns:a16="http://schemas.microsoft.com/office/drawing/2014/main" xmlns="" id="{61CFD362-D737-3AB7-471F-11CB9437F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15495" y="3429000"/>
            <a:ext cx="1215000" cy="2160000"/>
          </a:xfrm>
          <a:prstGeom prst="rect">
            <a:avLst/>
          </a:prstGeom>
        </p:spPr>
      </p:pic>
      <p:pic>
        <p:nvPicPr>
          <p:cNvPr id="24" name="Imagen 23">
            <a:extLst>
              <a:ext uri="{FF2B5EF4-FFF2-40B4-BE49-F238E27FC236}">
                <a16:creationId xmlns:a16="http://schemas.microsoft.com/office/drawing/2014/main" xmlns="" id="{2E44B892-4532-C989-483A-CB42B9463A3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63383" y="3429000"/>
            <a:ext cx="3840000" cy="2160000"/>
          </a:xfrm>
          <a:prstGeom prst="rect">
            <a:avLst/>
          </a:prstGeom>
        </p:spPr>
      </p:pic>
      <p:pic>
        <p:nvPicPr>
          <p:cNvPr id="26" name="Imagen 25">
            <a:extLst>
              <a:ext uri="{FF2B5EF4-FFF2-40B4-BE49-F238E27FC236}">
                <a16:creationId xmlns:a16="http://schemas.microsoft.com/office/drawing/2014/main" xmlns="" id="{6D0DEB02-9B21-2F8C-EA26-2A038F55DE6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35755" y="3429000"/>
            <a:ext cx="1215536" cy="2160000"/>
          </a:xfrm>
          <a:prstGeom prst="rect">
            <a:avLst/>
          </a:prstGeom>
        </p:spPr>
      </p:pic>
      <p:pic>
        <p:nvPicPr>
          <p:cNvPr id="28" name="Imagen 27">
            <a:extLst>
              <a:ext uri="{FF2B5EF4-FFF2-40B4-BE49-F238E27FC236}">
                <a16:creationId xmlns:a16="http://schemas.microsoft.com/office/drawing/2014/main" xmlns="" id="{6C635B25-1125-AB07-4C59-76495415B8B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867629" y="3429000"/>
            <a:ext cx="1215000" cy="2160000"/>
          </a:xfrm>
          <a:prstGeom prst="rect">
            <a:avLst/>
          </a:prstGeom>
        </p:spPr>
      </p:pic>
    </p:spTree>
    <p:extLst>
      <p:ext uri="{BB962C8B-B14F-4D97-AF65-F5344CB8AC3E}">
        <p14:creationId xmlns:p14="http://schemas.microsoft.com/office/powerpoint/2010/main" val="2764930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ED42D5-7224-3E6B-9579-84810312341F}"/>
              </a:ext>
            </a:extLst>
          </p:cNvPr>
          <p:cNvSpPr>
            <a:spLocks noGrp="1"/>
          </p:cNvSpPr>
          <p:nvPr>
            <p:ph type="title"/>
          </p:nvPr>
        </p:nvSpPr>
        <p:spPr>
          <a:xfrm>
            <a:off x="914400" y="-155379"/>
            <a:ext cx="10515600" cy="1325563"/>
          </a:xfrm>
        </p:spPr>
        <p:txBody>
          <a:bodyPr>
            <a:normAutofit/>
          </a:bodyPr>
          <a:lstStyle/>
          <a:p>
            <a:pPr algn="ctr"/>
            <a:r>
              <a:rPr lang="es-CO" sz="36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Estilos de Vida y Trabajo Saludable</a:t>
            </a:r>
            <a:endParaRPr lang="es-CO" sz="3600" dirty="0">
              <a:solidFill>
                <a:srgbClr val="FFC000"/>
              </a:solidFill>
            </a:endParaRPr>
          </a:p>
        </p:txBody>
      </p:sp>
      <p:sp>
        <p:nvSpPr>
          <p:cNvPr id="3" name="Marcador de contenido 2">
            <a:extLst>
              <a:ext uri="{FF2B5EF4-FFF2-40B4-BE49-F238E27FC236}">
                <a16:creationId xmlns:a16="http://schemas.microsoft.com/office/drawing/2014/main" xmlns="" id="{C4518438-31C8-2222-24F3-829224166D52}"/>
              </a:ext>
            </a:extLst>
          </p:cNvPr>
          <p:cNvSpPr>
            <a:spLocks noGrp="1"/>
          </p:cNvSpPr>
          <p:nvPr>
            <p:ph sz="half" idx="1"/>
          </p:nvPr>
        </p:nvSpPr>
        <p:spPr>
          <a:xfrm>
            <a:off x="359898" y="1942647"/>
            <a:ext cx="2875671" cy="3767576"/>
          </a:xfrm>
        </p:spPr>
        <p:txBody>
          <a:bodyPr>
            <a:normAutofit fontScale="92500" lnSpcReduction="10000"/>
          </a:bodyPr>
          <a:lstStyle/>
          <a:p>
            <a:pPr marL="0" indent="0">
              <a:buNone/>
            </a:pPr>
            <a:r>
              <a:rPr lang="es-MX" dirty="0">
                <a:solidFill>
                  <a:schemeClr val="bg1"/>
                </a:solidFill>
                <a:latin typeface="Arial Narrow" panose="020B0606020202030204" pitchFamily="34" charset="0"/>
              </a:rPr>
              <a:t>Se realizó la semana de estilos de vida saludable, en la fecha establecida, del 16 al 19 de agosto de 2022. Se ejecutó el programa establecido, y se realizó la evaluación de la semana, la cual arrojó indicador positivo</a:t>
            </a:r>
            <a:endParaRPr lang="es-CO" dirty="0">
              <a:solidFill>
                <a:schemeClr val="bg1"/>
              </a:solidFill>
              <a:latin typeface="Arial Narrow" panose="020B0606020202030204" pitchFamily="34" charset="0"/>
            </a:endParaRPr>
          </a:p>
        </p:txBody>
      </p:sp>
      <p:sp>
        <p:nvSpPr>
          <p:cNvPr id="4" name="Marcador de contenido 3">
            <a:extLst>
              <a:ext uri="{FF2B5EF4-FFF2-40B4-BE49-F238E27FC236}">
                <a16:creationId xmlns:a16="http://schemas.microsoft.com/office/drawing/2014/main" xmlns="" id="{E08266F1-4376-F64A-9BD1-6F5B3A55C840}"/>
              </a:ext>
            </a:extLst>
          </p:cNvPr>
          <p:cNvSpPr>
            <a:spLocks noGrp="1"/>
          </p:cNvSpPr>
          <p:nvPr>
            <p:ph sz="half" idx="2"/>
          </p:nvPr>
        </p:nvSpPr>
        <p:spPr>
          <a:xfrm>
            <a:off x="3935436" y="1253331"/>
            <a:ext cx="7896666" cy="5146208"/>
          </a:xfrm>
        </p:spPr>
        <p:txBody>
          <a:bodyPr>
            <a:normAutofit fontScale="92500" lnSpcReduction="10000"/>
          </a:bodyPr>
          <a:lstStyle/>
          <a:p>
            <a:pPr marL="0" indent="0" algn="l">
              <a:buNone/>
            </a:pPr>
            <a:r>
              <a:rPr lang="es-MX" sz="1800" b="0" i="0" u="none" strike="noStrike" baseline="0" dirty="0">
                <a:solidFill>
                  <a:schemeClr val="bg1"/>
                </a:solidFill>
                <a:latin typeface="ArialNarrow"/>
              </a:rPr>
              <a:t>1. Día 16 de agosto</a:t>
            </a:r>
          </a:p>
          <a:p>
            <a:pPr marL="0" indent="0" algn="l">
              <a:buNone/>
            </a:pPr>
            <a:r>
              <a:rPr lang="es-MX" sz="1800" b="0" i="0" u="none" strike="noStrike" baseline="0" dirty="0">
                <a:solidFill>
                  <a:schemeClr val="bg1"/>
                </a:solidFill>
                <a:latin typeface="ArialNarrow"/>
              </a:rPr>
              <a:t>Se dio inicio a la semana, dándoles la bienvenida a los funcionarios y colaboradores, con un mensaje alusivo a la semana, y una porción de fruta a cada uno.</a:t>
            </a:r>
          </a:p>
          <a:p>
            <a:pPr marL="0" indent="0" algn="l">
              <a:buNone/>
            </a:pPr>
            <a:r>
              <a:rPr lang="es-MX" sz="1800" b="0" i="0" u="none" strike="noStrike" baseline="0" dirty="0">
                <a:solidFill>
                  <a:schemeClr val="bg1"/>
                </a:solidFill>
                <a:latin typeface="ArialNarrow"/>
              </a:rPr>
              <a:t>2. Día 17 de agosto</a:t>
            </a:r>
          </a:p>
          <a:p>
            <a:pPr marL="0" indent="0" algn="l">
              <a:buNone/>
            </a:pPr>
            <a:r>
              <a:rPr lang="es-MX" sz="1800" b="0" i="0" u="none" strike="noStrike" baseline="0" dirty="0">
                <a:solidFill>
                  <a:schemeClr val="bg1"/>
                </a:solidFill>
                <a:latin typeface="ArialNarrow"/>
              </a:rPr>
              <a:t>Se realizó en la mañana, una jornada de ejercicios, los cuales permitieron el movimiento sincrónico de los participantes, estos ejercicios se realizaron por una persona externa de la personería.</a:t>
            </a:r>
          </a:p>
          <a:p>
            <a:pPr marL="0" indent="0" algn="l">
              <a:buNone/>
            </a:pPr>
            <a:r>
              <a:rPr lang="es-MX" sz="1800" b="0" i="0" u="none" strike="noStrike" baseline="0" dirty="0">
                <a:solidFill>
                  <a:schemeClr val="bg1"/>
                </a:solidFill>
                <a:latin typeface="ArialNarrow"/>
              </a:rPr>
              <a:t>En la jornada de la tarde, participó el primer grupo seleccionado, con el tema elegido por ellos, el cual constaba de una representación en forma de parodia de una revisión técnico mecánica, aplicada a nosotros </a:t>
            </a:r>
            <a:r>
              <a:rPr lang="es-CO" sz="1800" b="0" i="0" u="none" strike="noStrike" baseline="0" dirty="0">
                <a:solidFill>
                  <a:schemeClr val="bg1"/>
                </a:solidFill>
                <a:latin typeface="ArialNarrow"/>
              </a:rPr>
              <a:t>mismos.</a:t>
            </a:r>
          </a:p>
          <a:p>
            <a:pPr marL="0" indent="0" algn="l">
              <a:buNone/>
            </a:pPr>
            <a:r>
              <a:rPr lang="es-MX" sz="1800" b="0" i="0" u="none" strike="noStrike" baseline="0" dirty="0">
                <a:solidFill>
                  <a:schemeClr val="bg1"/>
                </a:solidFill>
                <a:latin typeface="ArialNarrow"/>
              </a:rPr>
              <a:t>3. Día 18 de agosto</a:t>
            </a:r>
          </a:p>
          <a:p>
            <a:pPr marL="0" indent="0" algn="l">
              <a:buNone/>
            </a:pPr>
            <a:r>
              <a:rPr lang="es-MX" sz="1800" b="0" i="0" u="none" strike="noStrike" baseline="0" dirty="0">
                <a:solidFill>
                  <a:schemeClr val="bg1"/>
                </a:solidFill>
                <a:latin typeface="ArialNarrow"/>
              </a:rPr>
              <a:t>En la mañana se realizó la entrega de una botella de agua, aludiendo la importancia del consumo de agua en </a:t>
            </a:r>
            <a:r>
              <a:rPr lang="es-CO" sz="1800" b="0" i="0" u="none" strike="noStrike" baseline="0" dirty="0">
                <a:solidFill>
                  <a:schemeClr val="bg1"/>
                </a:solidFill>
                <a:latin typeface="ArialNarrow"/>
              </a:rPr>
              <a:t>el cuerpo.</a:t>
            </a:r>
          </a:p>
          <a:p>
            <a:pPr marL="0" indent="0" algn="l">
              <a:buNone/>
            </a:pPr>
            <a:r>
              <a:rPr lang="es-MX" sz="1800" b="0" i="0" u="none" strike="noStrike" baseline="0" dirty="0">
                <a:solidFill>
                  <a:schemeClr val="bg1"/>
                </a:solidFill>
                <a:latin typeface="ArialNarrow"/>
              </a:rPr>
              <a:t>Se realizó la presentación del segundo grupo el cual nos realizó una reflexión de la importancia de la salud </a:t>
            </a:r>
            <a:r>
              <a:rPr lang="es-CO" sz="1800" b="0" i="0" u="none" strike="noStrike" baseline="0" dirty="0">
                <a:solidFill>
                  <a:schemeClr val="bg1"/>
                </a:solidFill>
                <a:latin typeface="ArialNarrow"/>
              </a:rPr>
              <a:t>mental.</a:t>
            </a:r>
          </a:p>
          <a:p>
            <a:pPr marL="0" indent="0" algn="l">
              <a:buNone/>
            </a:pPr>
            <a:r>
              <a:rPr lang="es-MX" sz="1800" b="0" i="0" u="none" strike="noStrike" baseline="0" dirty="0">
                <a:solidFill>
                  <a:schemeClr val="bg1"/>
                </a:solidFill>
                <a:latin typeface="ArialNarrow"/>
              </a:rPr>
              <a:t>En las horas de la tarde, se realizó la intervención del cuarto grupo, el tercer grupo el cual nos brindo la información de una pirámide nutricional, con la cual nos dio la enseñanza de cómo nos estamos alimentando.</a:t>
            </a:r>
            <a:endParaRPr lang="es-CO" dirty="0">
              <a:solidFill>
                <a:schemeClr val="bg1"/>
              </a:solidFill>
            </a:endParaRPr>
          </a:p>
        </p:txBody>
      </p:sp>
    </p:spTree>
    <p:extLst>
      <p:ext uri="{BB962C8B-B14F-4D97-AF65-F5344CB8AC3E}">
        <p14:creationId xmlns:p14="http://schemas.microsoft.com/office/powerpoint/2010/main" val="14995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1ED42D5-7224-3E6B-9579-84810312341F}"/>
              </a:ext>
            </a:extLst>
          </p:cNvPr>
          <p:cNvSpPr>
            <a:spLocks noGrp="1"/>
          </p:cNvSpPr>
          <p:nvPr>
            <p:ph type="title"/>
          </p:nvPr>
        </p:nvSpPr>
        <p:spPr>
          <a:xfrm>
            <a:off x="914400" y="-155379"/>
            <a:ext cx="10515600" cy="1325563"/>
          </a:xfrm>
        </p:spPr>
        <p:txBody>
          <a:bodyPr>
            <a:normAutofit/>
          </a:bodyPr>
          <a:lstStyle/>
          <a:p>
            <a:pPr algn="ctr"/>
            <a:r>
              <a:rPr lang="es-CO" sz="36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Estilos de Vida y Trabajo Saludable</a:t>
            </a:r>
            <a:endParaRPr lang="es-CO" sz="3600" dirty="0">
              <a:solidFill>
                <a:srgbClr val="FFC000"/>
              </a:solidFill>
            </a:endParaRPr>
          </a:p>
        </p:txBody>
      </p:sp>
      <p:sp>
        <p:nvSpPr>
          <p:cNvPr id="3" name="Marcador de contenido 2">
            <a:extLst>
              <a:ext uri="{FF2B5EF4-FFF2-40B4-BE49-F238E27FC236}">
                <a16:creationId xmlns:a16="http://schemas.microsoft.com/office/drawing/2014/main" xmlns="" id="{C4518438-31C8-2222-24F3-829224166D52}"/>
              </a:ext>
            </a:extLst>
          </p:cNvPr>
          <p:cNvSpPr>
            <a:spLocks noGrp="1"/>
          </p:cNvSpPr>
          <p:nvPr>
            <p:ph sz="half" idx="1"/>
          </p:nvPr>
        </p:nvSpPr>
        <p:spPr>
          <a:xfrm>
            <a:off x="359898" y="1942647"/>
            <a:ext cx="2875671" cy="3767576"/>
          </a:xfrm>
        </p:spPr>
        <p:txBody>
          <a:bodyPr>
            <a:normAutofit fontScale="92500" lnSpcReduction="10000"/>
          </a:bodyPr>
          <a:lstStyle/>
          <a:p>
            <a:pPr marL="0" indent="0">
              <a:buNone/>
            </a:pPr>
            <a:r>
              <a:rPr lang="es-MX" dirty="0">
                <a:solidFill>
                  <a:schemeClr val="bg1"/>
                </a:solidFill>
                <a:latin typeface="Arial Narrow" panose="020B0606020202030204" pitchFamily="34" charset="0"/>
              </a:rPr>
              <a:t>Se realizó la semana de estilos de vida saludable, en la fecha establecida, del 16 al 19 de agosto de 2022. Se ejecutó el programa establecido, y se realizó la evaluación de la semana, la cual arrojó indicador positivo</a:t>
            </a:r>
            <a:endParaRPr lang="es-CO" dirty="0">
              <a:solidFill>
                <a:schemeClr val="bg1"/>
              </a:solidFill>
              <a:latin typeface="Arial Narrow" panose="020B0606020202030204" pitchFamily="34" charset="0"/>
            </a:endParaRPr>
          </a:p>
        </p:txBody>
      </p:sp>
      <p:sp>
        <p:nvSpPr>
          <p:cNvPr id="4" name="Marcador de contenido 3">
            <a:extLst>
              <a:ext uri="{FF2B5EF4-FFF2-40B4-BE49-F238E27FC236}">
                <a16:creationId xmlns:a16="http://schemas.microsoft.com/office/drawing/2014/main" xmlns="" id="{E08266F1-4376-F64A-9BD1-6F5B3A55C840}"/>
              </a:ext>
            </a:extLst>
          </p:cNvPr>
          <p:cNvSpPr>
            <a:spLocks noGrp="1"/>
          </p:cNvSpPr>
          <p:nvPr>
            <p:ph sz="half" idx="2"/>
          </p:nvPr>
        </p:nvSpPr>
        <p:spPr>
          <a:xfrm>
            <a:off x="3935436" y="1253331"/>
            <a:ext cx="7896666" cy="2404269"/>
          </a:xfrm>
        </p:spPr>
        <p:txBody>
          <a:bodyPr>
            <a:normAutofit fontScale="92500" lnSpcReduction="10000"/>
          </a:bodyPr>
          <a:lstStyle/>
          <a:p>
            <a:pPr marL="0" indent="0" algn="l">
              <a:buNone/>
            </a:pPr>
            <a:r>
              <a:rPr lang="es-MX" sz="1800" b="0" i="0" u="none" strike="noStrike" baseline="0" dirty="0">
                <a:solidFill>
                  <a:schemeClr val="bg1"/>
                </a:solidFill>
                <a:latin typeface="ArialNarrow"/>
              </a:rPr>
              <a:t>4. Día 19 de agosto</a:t>
            </a:r>
          </a:p>
          <a:p>
            <a:pPr marL="0" indent="0" algn="l">
              <a:buNone/>
            </a:pPr>
            <a:r>
              <a:rPr lang="es-MX" sz="1800" b="0" i="0" u="none" strike="noStrike" baseline="0" dirty="0">
                <a:solidFill>
                  <a:schemeClr val="bg1"/>
                </a:solidFill>
                <a:latin typeface="ArialNarrow"/>
              </a:rPr>
              <a:t>En la jornada de la mañana se realizó la actividad de relajación y liberación de estrés, por parte de una  persona externa de la personería, con la cual se logro la integración y participación de los funcionarios y </a:t>
            </a:r>
            <a:r>
              <a:rPr lang="es-CO" sz="1800" b="0" i="0" u="none" strike="noStrike" baseline="0" dirty="0">
                <a:solidFill>
                  <a:schemeClr val="bg1"/>
                </a:solidFill>
                <a:latin typeface="ArialNarrow"/>
              </a:rPr>
              <a:t>personal de apoyo.</a:t>
            </a:r>
          </a:p>
          <a:p>
            <a:pPr marL="0" indent="0" algn="l">
              <a:buNone/>
            </a:pPr>
            <a:r>
              <a:rPr lang="es-MX" sz="1800" b="0" i="0" u="none" strike="noStrike" baseline="0" dirty="0">
                <a:solidFill>
                  <a:schemeClr val="bg1"/>
                </a:solidFill>
                <a:latin typeface="ArialNarrow"/>
              </a:rPr>
              <a:t>En la jornada de la tarde, se realizó la actividad del cuarto grupo, el cual nos brindo la importancia del </a:t>
            </a:r>
            <a:r>
              <a:rPr lang="es-CO" sz="1800" b="0" i="0" u="none" strike="noStrike" baseline="0" dirty="0">
                <a:solidFill>
                  <a:schemeClr val="bg1"/>
                </a:solidFill>
                <a:latin typeface="ArialNarrow"/>
              </a:rPr>
              <a:t>consumo de batidos que generan bienestar a nuestro </a:t>
            </a:r>
            <a:r>
              <a:rPr lang="es-MX" sz="1800" b="0" i="0" u="none" strike="noStrike" baseline="0" dirty="0">
                <a:solidFill>
                  <a:schemeClr val="bg1"/>
                </a:solidFill>
                <a:latin typeface="ArialNarrow"/>
              </a:rPr>
              <a:t>organismo. Realizaron la explicación de lo relacionado y entregaron una muestra de los batidos que recomendaban en su participación. Iniciaron la intervención con una canción alusiva al cuidado del </a:t>
            </a:r>
            <a:r>
              <a:rPr lang="es-CO" sz="1800" b="0" i="0" u="none" strike="noStrike" baseline="0" dirty="0">
                <a:solidFill>
                  <a:schemeClr val="bg1"/>
                </a:solidFill>
                <a:latin typeface="ArialNarrow"/>
              </a:rPr>
              <a:t>organismo</a:t>
            </a:r>
            <a:endParaRPr lang="es-CO" dirty="0">
              <a:solidFill>
                <a:schemeClr val="bg1"/>
              </a:solidFill>
            </a:endParaRPr>
          </a:p>
        </p:txBody>
      </p:sp>
      <p:pic>
        <p:nvPicPr>
          <p:cNvPr id="6" name="Imagen 5">
            <a:extLst>
              <a:ext uri="{FF2B5EF4-FFF2-40B4-BE49-F238E27FC236}">
                <a16:creationId xmlns:a16="http://schemas.microsoft.com/office/drawing/2014/main" xmlns="" id="{C5159633-2D26-97FF-4B86-468050BC3B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3721" y="3657600"/>
            <a:ext cx="2880000" cy="2880000"/>
          </a:xfrm>
          <a:prstGeom prst="rect">
            <a:avLst/>
          </a:prstGeom>
        </p:spPr>
      </p:pic>
      <p:pic>
        <p:nvPicPr>
          <p:cNvPr id="8" name="Imagen 7">
            <a:extLst>
              <a:ext uri="{FF2B5EF4-FFF2-40B4-BE49-F238E27FC236}">
                <a16:creationId xmlns:a16="http://schemas.microsoft.com/office/drawing/2014/main" xmlns="" id="{D826C807-08A5-4E1B-3C33-4AB4852BB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1874" y="3674237"/>
            <a:ext cx="2880000" cy="2880000"/>
          </a:xfrm>
          <a:prstGeom prst="rect">
            <a:avLst/>
          </a:prstGeom>
        </p:spPr>
      </p:pic>
    </p:spTree>
    <p:extLst>
      <p:ext uri="{BB962C8B-B14F-4D97-AF65-F5344CB8AC3E}">
        <p14:creationId xmlns:p14="http://schemas.microsoft.com/office/powerpoint/2010/main" val="190187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4EE54E-F6C8-25C0-6272-AF9663933EA1}"/>
              </a:ext>
            </a:extLst>
          </p:cNvPr>
          <p:cNvSpPr>
            <a:spLocks noGrp="1"/>
          </p:cNvSpPr>
          <p:nvPr>
            <p:ph type="title"/>
          </p:nvPr>
        </p:nvSpPr>
        <p:spPr>
          <a:xfrm>
            <a:off x="838200" y="154110"/>
            <a:ext cx="10515600" cy="1325563"/>
          </a:xfrm>
        </p:spPr>
        <p:txBody>
          <a:bodyPr>
            <a:normAutofit fontScale="90000"/>
          </a:bodyPr>
          <a:lstStyle/>
          <a:p>
            <a:pPr algn="ctr"/>
            <a:r>
              <a:rPr lang="es-CO" sz="44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Coordinación, implementación y logística de la semana de la salud</a:t>
            </a:r>
            <a:r>
              <a:rPr lang="es-CO" sz="4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t/>
            </a:r>
            <a:br>
              <a:rPr lang="es-CO" sz="4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rPr>
            </a:br>
            <a:endParaRPr lang="es-CO" dirty="0">
              <a:solidFill>
                <a:srgbClr val="FFC000"/>
              </a:solidFill>
            </a:endParaRPr>
          </a:p>
        </p:txBody>
      </p:sp>
      <p:sp>
        <p:nvSpPr>
          <p:cNvPr id="3" name="Marcador de contenido 2">
            <a:extLst>
              <a:ext uri="{FF2B5EF4-FFF2-40B4-BE49-F238E27FC236}">
                <a16:creationId xmlns:a16="http://schemas.microsoft.com/office/drawing/2014/main" xmlns="" id="{4FAD3DEB-D5EB-A78C-8471-38E373B03E9F}"/>
              </a:ext>
            </a:extLst>
          </p:cNvPr>
          <p:cNvSpPr>
            <a:spLocks noGrp="1"/>
          </p:cNvSpPr>
          <p:nvPr>
            <p:ph sz="half" idx="1"/>
          </p:nvPr>
        </p:nvSpPr>
        <p:spPr>
          <a:xfrm>
            <a:off x="191087" y="2208628"/>
            <a:ext cx="3621258" cy="2686929"/>
          </a:xfrm>
        </p:spPr>
        <p:txBody>
          <a:bodyPr>
            <a:normAutofit fontScale="92500" lnSpcReduction="10000"/>
          </a:bodyPr>
          <a:lstStyle/>
          <a:p>
            <a:pPr marL="0" indent="0">
              <a:buNone/>
            </a:pPr>
            <a:r>
              <a:rPr lang="es-MX" b="0" i="0" u="none" strike="noStrike" baseline="0" dirty="0">
                <a:solidFill>
                  <a:srgbClr val="FFFFFF"/>
                </a:solidFill>
                <a:latin typeface="Arial Narrow" panose="020B0606020202030204" pitchFamily="34" charset="0"/>
              </a:rPr>
              <a:t>Ciertamente, muchas personas pierden su salud en busca de más dinero. Cuando se quieren dar cuenta, tienen fortunas pero no tienen la energía ni la salud para disfrutar de lo acumulado</a:t>
            </a:r>
            <a:endParaRPr lang="es-CO" sz="4000" dirty="0">
              <a:latin typeface="Arial Narrow" panose="020B0606020202030204" pitchFamily="34" charset="0"/>
            </a:endParaRPr>
          </a:p>
        </p:txBody>
      </p:sp>
      <p:sp>
        <p:nvSpPr>
          <p:cNvPr id="4" name="Marcador de contenido 3">
            <a:extLst>
              <a:ext uri="{FF2B5EF4-FFF2-40B4-BE49-F238E27FC236}">
                <a16:creationId xmlns:a16="http://schemas.microsoft.com/office/drawing/2014/main" xmlns="" id="{D51D9F04-5730-4757-B60A-BBAF624EE02F}"/>
              </a:ext>
            </a:extLst>
          </p:cNvPr>
          <p:cNvSpPr>
            <a:spLocks noGrp="1"/>
          </p:cNvSpPr>
          <p:nvPr>
            <p:ph sz="half" idx="2"/>
          </p:nvPr>
        </p:nvSpPr>
        <p:spPr>
          <a:xfrm>
            <a:off x="5052648" y="1693092"/>
            <a:ext cx="6654018" cy="3976189"/>
          </a:xfrm>
        </p:spPr>
        <p:txBody>
          <a:bodyPr>
            <a:normAutofit fontScale="92500" lnSpcReduction="10000"/>
          </a:bodyPr>
          <a:lstStyle/>
          <a:p>
            <a:pPr marL="0" indent="0">
              <a:buNone/>
            </a:pPr>
            <a:r>
              <a:rPr lang="es-MX" dirty="0">
                <a:solidFill>
                  <a:schemeClr val="bg1"/>
                </a:solidFill>
                <a:latin typeface="Arial Narrow" panose="020B0606020202030204" pitchFamily="34" charset="0"/>
              </a:rPr>
              <a:t>1. Día 18 de octubre. Se realizó una jornada de masajes relajantes a los funcionarios y personal de apoyo de la personería de Itagüí.</a:t>
            </a:r>
          </a:p>
          <a:p>
            <a:pPr marL="0" indent="0">
              <a:buNone/>
            </a:pPr>
            <a:r>
              <a:rPr lang="es-CO" dirty="0">
                <a:solidFill>
                  <a:schemeClr val="bg1"/>
                </a:solidFill>
                <a:latin typeface="Arial Narrow" panose="020B0606020202030204" pitchFamily="34" charset="0"/>
              </a:rPr>
              <a:t>2. </a:t>
            </a:r>
            <a:r>
              <a:rPr lang="es-MX" dirty="0">
                <a:solidFill>
                  <a:schemeClr val="bg1"/>
                </a:solidFill>
                <a:latin typeface="Arial Narrow" panose="020B0606020202030204" pitchFamily="34" charset="0"/>
              </a:rPr>
              <a:t>Día 19 de octubre. Cambiando el ritmo. Pausas activas</a:t>
            </a:r>
          </a:p>
          <a:p>
            <a:pPr marL="0" indent="0">
              <a:buNone/>
            </a:pPr>
            <a:r>
              <a:rPr lang="es-MX" dirty="0">
                <a:solidFill>
                  <a:schemeClr val="bg1"/>
                </a:solidFill>
                <a:latin typeface="Arial Narrow" panose="020B0606020202030204" pitchFamily="34" charset="0"/>
              </a:rPr>
              <a:t>3. Día 20 de octubre. Momento de reflexión, meditación y espacio personal para cada integrante de la personería</a:t>
            </a:r>
          </a:p>
          <a:p>
            <a:pPr marL="0" indent="0">
              <a:buNone/>
            </a:pPr>
            <a:r>
              <a:rPr lang="es-MX" dirty="0">
                <a:solidFill>
                  <a:schemeClr val="bg1"/>
                </a:solidFill>
                <a:latin typeface="Arial Narrow" panose="020B0606020202030204" pitchFamily="34" charset="0"/>
              </a:rPr>
              <a:t>4. Día 21 de octubre. Actividad física. FIT COMBAT – TAE - BO</a:t>
            </a:r>
            <a:endParaRPr lang="es-CO" dirty="0">
              <a:solidFill>
                <a:schemeClr val="bg1"/>
              </a:solidFill>
              <a:latin typeface="Arial Narrow" panose="020B0606020202030204" pitchFamily="34" charset="0"/>
            </a:endParaRPr>
          </a:p>
        </p:txBody>
      </p:sp>
      <p:cxnSp>
        <p:nvCxnSpPr>
          <p:cNvPr id="6" name="Conector: angular 5">
            <a:extLst>
              <a:ext uri="{FF2B5EF4-FFF2-40B4-BE49-F238E27FC236}">
                <a16:creationId xmlns:a16="http://schemas.microsoft.com/office/drawing/2014/main" xmlns="" id="{A6221990-9906-9558-C4FA-6A4260B0CFBB}"/>
              </a:ext>
            </a:extLst>
          </p:cNvPr>
          <p:cNvCxnSpPr/>
          <p:nvPr/>
        </p:nvCxnSpPr>
        <p:spPr>
          <a:xfrm>
            <a:off x="3876823" y="3068515"/>
            <a:ext cx="1111347" cy="967154"/>
          </a:xfrm>
          <a:prstGeom prst="bentConnector3">
            <a:avLst>
              <a:gd name="adj1" fmla="val 46203"/>
            </a:avLst>
          </a:prstGeom>
          <a:ln w="190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23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7E033DB-12A4-1A21-2A8F-687851EBAB4F}"/>
              </a:ext>
            </a:extLst>
          </p:cNvPr>
          <p:cNvSpPr>
            <a:spLocks noGrp="1"/>
          </p:cNvSpPr>
          <p:nvPr>
            <p:ph type="title"/>
          </p:nvPr>
        </p:nvSpPr>
        <p:spPr>
          <a:xfrm>
            <a:off x="838200" y="-257727"/>
            <a:ext cx="10515600" cy="1325563"/>
          </a:xfrm>
        </p:spPr>
        <p:txBody>
          <a:bodyPr>
            <a:normAutofit/>
          </a:bodyPr>
          <a:lstStyle/>
          <a:p>
            <a:pPr algn="ctr"/>
            <a:r>
              <a:rPr lang="es-CO" sz="3600" dirty="0">
                <a:solidFill>
                  <a:srgbClr val="FFC000"/>
                </a:solidFill>
                <a:latin typeface="Arial Narrow" panose="020B0606020202030204" pitchFamily="34" charset="0"/>
              </a:rPr>
              <a:t>PROCESOS REALIZADOS</a:t>
            </a:r>
          </a:p>
        </p:txBody>
      </p:sp>
      <p:sp>
        <p:nvSpPr>
          <p:cNvPr id="3" name="Marcador de contenido 2">
            <a:extLst>
              <a:ext uri="{FF2B5EF4-FFF2-40B4-BE49-F238E27FC236}">
                <a16:creationId xmlns:a16="http://schemas.microsoft.com/office/drawing/2014/main" xmlns="" id="{818D6448-980F-A530-1B50-E01EAF2FBE3C}"/>
              </a:ext>
            </a:extLst>
          </p:cNvPr>
          <p:cNvSpPr>
            <a:spLocks noGrp="1"/>
          </p:cNvSpPr>
          <p:nvPr>
            <p:ph sz="half" idx="1"/>
          </p:nvPr>
        </p:nvSpPr>
        <p:spPr>
          <a:xfrm>
            <a:off x="347870" y="1067836"/>
            <a:ext cx="5181600" cy="4351338"/>
          </a:xfrm>
        </p:spPr>
        <p:txBody>
          <a:bodyPr/>
          <a:lstStyle/>
          <a:p>
            <a:pPr marL="0" indent="0">
              <a:buNone/>
            </a:pPr>
            <a:r>
              <a:rPr lang="es-CO" dirty="0">
                <a:solidFill>
                  <a:schemeClr val="bg1"/>
                </a:solidFill>
              </a:rPr>
              <a:t>Como proceso ejecutado, se logró la entrega de los descansa pies a los funcionarios y personal de apoyo de la personería. En este proceso se realizó el cambio de las sillas ergonómicas que no cumplían con los estándares necesarios para preservar la ergonomía de los funcionarios.</a:t>
            </a:r>
          </a:p>
        </p:txBody>
      </p:sp>
      <p:pic>
        <p:nvPicPr>
          <p:cNvPr id="6" name="Marcador de contenido 5">
            <a:extLst>
              <a:ext uri="{FF2B5EF4-FFF2-40B4-BE49-F238E27FC236}">
                <a16:creationId xmlns:a16="http://schemas.microsoft.com/office/drawing/2014/main" xmlns="" id="{01CFE8B1-59CB-B8EF-731D-5BA4E5C14E1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498177" y="1067836"/>
            <a:ext cx="1620000" cy="2880000"/>
          </a:xfrm>
        </p:spPr>
      </p:pic>
      <p:pic>
        <p:nvPicPr>
          <p:cNvPr id="8" name="Imagen 7">
            <a:extLst>
              <a:ext uri="{FF2B5EF4-FFF2-40B4-BE49-F238E27FC236}">
                <a16:creationId xmlns:a16="http://schemas.microsoft.com/office/drawing/2014/main" xmlns="" id="{83523972-D1D6-0CE9-9780-0A95B0DDAD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884" y="1083505"/>
            <a:ext cx="2160000" cy="2160000"/>
          </a:xfrm>
          <a:prstGeom prst="rect">
            <a:avLst/>
          </a:prstGeom>
        </p:spPr>
      </p:pic>
      <p:pic>
        <p:nvPicPr>
          <p:cNvPr id="10" name="Imagen 9">
            <a:extLst>
              <a:ext uri="{FF2B5EF4-FFF2-40B4-BE49-F238E27FC236}">
                <a16:creationId xmlns:a16="http://schemas.microsoft.com/office/drawing/2014/main" xmlns="" id="{0E1A7E4E-FAA9-8C94-844E-38AB1A0717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8649" y="3947836"/>
            <a:ext cx="2160000" cy="2160000"/>
          </a:xfrm>
          <a:prstGeom prst="rect">
            <a:avLst/>
          </a:prstGeom>
        </p:spPr>
      </p:pic>
    </p:spTree>
    <p:extLst>
      <p:ext uri="{BB962C8B-B14F-4D97-AF65-F5344CB8AC3E}">
        <p14:creationId xmlns:p14="http://schemas.microsoft.com/office/powerpoint/2010/main" val="2426530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FD3778-1B62-0AB5-10E9-59CCDEBB0E8F}"/>
              </a:ext>
            </a:extLst>
          </p:cNvPr>
          <p:cNvSpPr>
            <a:spLocks noGrp="1"/>
          </p:cNvSpPr>
          <p:nvPr>
            <p:ph type="title"/>
          </p:nvPr>
        </p:nvSpPr>
        <p:spPr>
          <a:xfrm>
            <a:off x="0" y="0"/>
            <a:ext cx="12192000" cy="1325563"/>
          </a:xfrm>
        </p:spPr>
        <p:txBody>
          <a:bodyPr>
            <a:noAutofit/>
          </a:bodyPr>
          <a:lstStyle/>
          <a:p>
            <a:pPr algn="ctr"/>
            <a:r>
              <a:rPr lang="es-MX" sz="2800" dirty="0">
                <a:solidFill>
                  <a:srgbClr val="FFC000"/>
                </a:solidFill>
                <a:latin typeface="Arial Narrow" panose="020B0606020202030204" pitchFamily="34" charset="0"/>
              </a:rPr>
              <a:t>NOTIFICACION Y REPORTE DE INCIDENTES, ACTOS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INSEGUROS, CONDICIONES INSEGURAS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Y MEJORAS AL SG-SST</a:t>
            </a:r>
            <a:endParaRPr lang="es-CO" sz="2800" dirty="0">
              <a:solidFill>
                <a:srgbClr val="FFC000"/>
              </a:solidFill>
              <a:latin typeface="Arial Narrow" panose="020B0606020202030204" pitchFamily="34" charset="0"/>
            </a:endParaRPr>
          </a:p>
        </p:txBody>
      </p:sp>
      <p:sp>
        <p:nvSpPr>
          <p:cNvPr id="3" name="Marcador de contenido 2">
            <a:extLst>
              <a:ext uri="{FF2B5EF4-FFF2-40B4-BE49-F238E27FC236}">
                <a16:creationId xmlns:a16="http://schemas.microsoft.com/office/drawing/2014/main" xmlns="" id="{9A57C9B5-B40E-D094-1698-346F29A08429}"/>
              </a:ext>
            </a:extLst>
          </p:cNvPr>
          <p:cNvSpPr>
            <a:spLocks noGrp="1"/>
          </p:cNvSpPr>
          <p:nvPr>
            <p:ph sz="half" idx="1"/>
          </p:nvPr>
        </p:nvSpPr>
        <p:spPr>
          <a:xfrm>
            <a:off x="308316" y="1422143"/>
            <a:ext cx="5346895" cy="5091198"/>
          </a:xfrm>
        </p:spPr>
        <p:txBody>
          <a:bodyPr>
            <a:normAutofit lnSpcReduction="10000"/>
          </a:bodyPr>
          <a:lstStyle/>
          <a:p>
            <a:pPr marL="0" indent="0">
              <a:buNone/>
            </a:pPr>
            <a:r>
              <a:rPr lang="es-CO" dirty="0">
                <a:solidFill>
                  <a:schemeClr val="bg1"/>
                </a:solidFill>
              </a:rPr>
              <a:t>Se realizó la actualización del formato, para realizar el reporte de actos o situaciones inseguras dentro de las funciones de cada uno de los integrantes de la personería. Estos reportes son presentados a la directiva, y desde esta se tomaron las medidas correctivas necesarias. Cabe notar que se tienen pendientes situaciones reportadas a las cuales no se les ha dado su respectiva solución, puede ser que estén en desarrollo, cotización, etc.</a:t>
            </a:r>
          </a:p>
        </p:txBody>
      </p:sp>
      <p:pic>
        <p:nvPicPr>
          <p:cNvPr id="8" name="Imagen 7">
            <a:extLst>
              <a:ext uri="{FF2B5EF4-FFF2-40B4-BE49-F238E27FC236}">
                <a16:creationId xmlns:a16="http://schemas.microsoft.com/office/drawing/2014/main" xmlns="" id="{3F083EFA-2FAF-5197-A044-5C9B71F926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9219" y="1807742"/>
            <a:ext cx="2160000" cy="2160000"/>
          </a:xfrm>
          <a:prstGeom prst="rect">
            <a:avLst/>
          </a:prstGeom>
        </p:spPr>
      </p:pic>
      <p:pic>
        <p:nvPicPr>
          <p:cNvPr id="10" name="Imagen 9">
            <a:extLst>
              <a:ext uri="{FF2B5EF4-FFF2-40B4-BE49-F238E27FC236}">
                <a16:creationId xmlns:a16="http://schemas.microsoft.com/office/drawing/2014/main" xmlns="" id="{802760AE-D39F-51DF-DF9C-E42F604217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5457" y="2887742"/>
            <a:ext cx="2160000" cy="2160000"/>
          </a:xfrm>
          <a:prstGeom prst="rect">
            <a:avLst/>
          </a:prstGeom>
        </p:spPr>
      </p:pic>
      <p:pic>
        <p:nvPicPr>
          <p:cNvPr id="12" name="Imagen 11">
            <a:extLst>
              <a:ext uri="{FF2B5EF4-FFF2-40B4-BE49-F238E27FC236}">
                <a16:creationId xmlns:a16="http://schemas.microsoft.com/office/drawing/2014/main" xmlns="" id="{7C319CC8-527E-769A-8E91-D4593D8C2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3684" y="4353341"/>
            <a:ext cx="2160000" cy="2160000"/>
          </a:xfrm>
          <a:prstGeom prst="rect">
            <a:avLst/>
          </a:prstGeom>
        </p:spPr>
      </p:pic>
    </p:spTree>
    <p:extLst>
      <p:ext uri="{BB962C8B-B14F-4D97-AF65-F5344CB8AC3E}">
        <p14:creationId xmlns:p14="http://schemas.microsoft.com/office/powerpoint/2010/main" val="1208088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FD3778-1B62-0AB5-10E9-59CCDEBB0E8F}"/>
              </a:ext>
            </a:extLst>
          </p:cNvPr>
          <p:cNvSpPr>
            <a:spLocks noGrp="1"/>
          </p:cNvSpPr>
          <p:nvPr>
            <p:ph type="title"/>
          </p:nvPr>
        </p:nvSpPr>
        <p:spPr>
          <a:xfrm>
            <a:off x="0" y="0"/>
            <a:ext cx="12192000" cy="1325563"/>
          </a:xfrm>
        </p:spPr>
        <p:txBody>
          <a:bodyPr>
            <a:noAutofit/>
          </a:bodyPr>
          <a:lstStyle/>
          <a:p>
            <a:pPr algn="ctr"/>
            <a:r>
              <a:rPr lang="es-MX" sz="2800" dirty="0">
                <a:solidFill>
                  <a:srgbClr val="FFC000"/>
                </a:solidFill>
                <a:latin typeface="Arial Narrow" panose="020B0606020202030204" pitchFamily="34" charset="0"/>
              </a:rPr>
              <a:t>NOTIFICACION Y REPORTE DE INCIDENTES, ACTOS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INSEGUROS, CONDICIONES INSEGURAS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Y MEJORAS AL SG-SST</a:t>
            </a:r>
            <a:endParaRPr lang="es-CO" sz="2800" dirty="0">
              <a:solidFill>
                <a:srgbClr val="FFC000"/>
              </a:solidFill>
              <a:latin typeface="Arial Narrow" panose="020B0606020202030204" pitchFamily="34" charset="0"/>
            </a:endParaRPr>
          </a:p>
        </p:txBody>
      </p:sp>
      <p:sp>
        <p:nvSpPr>
          <p:cNvPr id="3" name="Marcador de contenido 2">
            <a:extLst>
              <a:ext uri="{FF2B5EF4-FFF2-40B4-BE49-F238E27FC236}">
                <a16:creationId xmlns:a16="http://schemas.microsoft.com/office/drawing/2014/main" xmlns="" id="{9A57C9B5-B40E-D094-1698-346F29A08429}"/>
              </a:ext>
            </a:extLst>
          </p:cNvPr>
          <p:cNvSpPr>
            <a:spLocks noGrp="1"/>
          </p:cNvSpPr>
          <p:nvPr>
            <p:ph sz="half" idx="1"/>
          </p:nvPr>
        </p:nvSpPr>
        <p:spPr>
          <a:xfrm>
            <a:off x="308316" y="1422143"/>
            <a:ext cx="5346895" cy="1325563"/>
          </a:xfrm>
        </p:spPr>
        <p:txBody>
          <a:bodyPr>
            <a:normAutofit/>
          </a:bodyPr>
          <a:lstStyle/>
          <a:p>
            <a:pPr marL="0" indent="0">
              <a:buNone/>
            </a:pPr>
            <a:r>
              <a:rPr lang="es-CO" dirty="0">
                <a:solidFill>
                  <a:schemeClr val="bg1"/>
                </a:solidFill>
              </a:rPr>
              <a:t>Situaciones Pendientes reportadas a las cuales no se les ha dado su respectiva solución</a:t>
            </a:r>
          </a:p>
        </p:txBody>
      </p:sp>
      <p:sp>
        <p:nvSpPr>
          <p:cNvPr id="4" name="CuadroTexto 3">
            <a:extLst>
              <a:ext uri="{FF2B5EF4-FFF2-40B4-BE49-F238E27FC236}">
                <a16:creationId xmlns:a16="http://schemas.microsoft.com/office/drawing/2014/main" xmlns="" id="{6ED63BA7-F618-4915-9251-8D0AE3CCF585}"/>
              </a:ext>
            </a:extLst>
          </p:cNvPr>
          <p:cNvSpPr txBox="1"/>
          <p:nvPr/>
        </p:nvSpPr>
        <p:spPr>
          <a:xfrm>
            <a:off x="1603718" y="2783617"/>
            <a:ext cx="2391508" cy="369332"/>
          </a:xfrm>
          <a:prstGeom prst="rect">
            <a:avLst/>
          </a:prstGeom>
          <a:noFill/>
        </p:spPr>
        <p:txBody>
          <a:bodyPr wrap="square" rtlCol="0">
            <a:spAutoFit/>
          </a:bodyPr>
          <a:lstStyle/>
          <a:p>
            <a:r>
              <a:rPr lang="es-CO" dirty="0">
                <a:solidFill>
                  <a:schemeClr val="bg1"/>
                </a:solidFill>
                <a:latin typeface="Arial Narrow" panose="020B0606020202030204" pitchFamily="34" charset="0"/>
              </a:rPr>
              <a:t>ATENCIÓN A PÚBLICO</a:t>
            </a:r>
          </a:p>
        </p:txBody>
      </p:sp>
      <p:pic>
        <p:nvPicPr>
          <p:cNvPr id="6" name="Imagen 5">
            <a:extLst>
              <a:ext uri="{FF2B5EF4-FFF2-40B4-BE49-F238E27FC236}">
                <a16:creationId xmlns:a16="http://schemas.microsoft.com/office/drawing/2014/main" xmlns="" id="{920089CA-B352-6160-AE51-E46997E970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7964" y="3721190"/>
            <a:ext cx="2880000" cy="2160000"/>
          </a:xfrm>
          <a:prstGeom prst="rect">
            <a:avLst/>
          </a:prstGeom>
        </p:spPr>
      </p:pic>
      <p:pic>
        <p:nvPicPr>
          <p:cNvPr id="9" name="Imagen 8">
            <a:extLst>
              <a:ext uri="{FF2B5EF4-FFF2-40B4-BE49-F238E27FC236}">
                <a16:creationId xmlns:a16="http://schemas.microsoft.com/office/drawing/2014/main" xmlns="" id="{47078D1F-BF28-5FE4-3D3A-0122E260BF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39472" y="3721190"/>
            <a:ext cx="2880000" cy="2160000"/>
          </a:xfrm>
          <a:prstGeom prst="rect">
            <a:avLst/>
          </a:prstGeom>
        </p:spPr>
      </p:pic>
      <p:sp>
        <p:nvSpPr>
          <p:cNvPr id="11" name="CuadroTexto 10">
            <a:extLst>
              <a:ext uri="{FF2B5EF4-FFF2-40B4-BE49-F238E27FC236}">
                <a16:creationId xmlns:a16="http://schemas.microsoft.com/office/drawing/2014/main" xmlns="" id="{A4E6FE4F-202F-A0C9-4352-1086F68B8A8F}"/>
              </a:ext>
            </a:extLst>
          </p:cNvPr>
          <p:cNvSpPr txBox="1"/>
          <p:nvPr/>
        </p:nvSpPr>
        <p:spPr>
          <a:xfrm>
            <a:off x="7959968" y="1189187"/>
            <a:ext cx="3631809" cy="369332"/>
          </a:xfrm>
          <a:prstGeom prst="rect">
            <a:avLst/>
          </a:prstGeom>
          <a:noFill/>
        </p:spPr>
        <p:txBody>
          <a:bodyPr wrap="square" rtlCol="0">
            <a:spAutoFit/>
          </a:bodyPr>
          <a:lstStyle/>
          <a:p>
            <a:r>
              <a:rPr lang="es-CO" dirty="0">
                <a:solidFill>
                  <a:schemeClr val="bg1"/>
                </a:solidFill>
                <a:latin typeface="Arial Narrow" panose="020B0606020202030204" pitchFamily="34" charset="0"/>
              </a:rPr>
              <a:t>COLECTIVOS Y MEDIO AMBIENTE</a:t>
            </a:r>
          </a:p>
        </p:txBody>
      </p:sp>
      <p:pic>
        <p:nvPicPr>
          <p:cNvPr id="14" name="Imagen 13">
            <a:extLst>
              <a:ext uri="{FF2B5EF4-FFF2-40B4-BE49-F238E27FC236}">
                <a16:creationId xmlns:a16="http://schemas.microsoft.com/office/drawing/2014/main" xmlns="" id="{3FF03ACA-9366-6EC0-3950-813AD249AD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4365" y="4558745"/>
            <a:ext cx="2160000" cy="2160000"/>
          </a:xfrm>
          <a:prstGeom prst="rect">
            <a:avLst/>
          </a:prstGeom>
        </p:spPr>
      </p:pic>
      <p:pic>
        <p:nvPicPr>
          <p:cNvPr id="16" name="Imagen 15">
            <a:extLst>
              <a:ext uri="{FF2B5EF4-FFF2-40B4-BE49-F238E27FC236}">
                <a16:creationId xmlns:a16="http://schemas.microsoft.com/office/drawing/2014/main" xmlns="" id="{706F8616-1B5C-6D06-D92B-B6FBE6A03D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75873" y="1939378"/>
            <a:ext cx="2160000" cy="2160000"/>
          </a:xfrm>
          <a:prstGeom prst="rect">
            <a:avLst/>
          </a:prstGeom>
        </p:spPr>
      </p:pic>
      <p:pic>
        <p:nvPicPr>
          <p:cNvPr id="18" name="Imagen 17">
            <a:extLst>
              <a:ext uri="{FF2B5EF4-FFF2-40B4-BE49-F238E27FC236}">
                <a16:creationId xmlns:a16="http://schemas.microsoft.com/office/drawing/2014/main" xmlns="" id="{4C02C946-80ED-5E03-0339-F0D108C11B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5873" y="4558745"/>
            <a:ext cx="2160000" cy="2160000"/>
          </a:xfrm>
          <a:prstGeom prst="rect">
            <a:avLst/>
          </a:prstGeom>
        </p:spPr>
      </p:pic>
      <p:pic>
        <p:nvPicPr>
          <p:cNvPr id="22" name="Imagen 21">
            <a:extLst>
              <a:ext uri="{FF2B5EF4-FFF2-40B4-BE49-F238E27FC236}">
                <a16:creationId xmlns:a16="http://schemas.microsoft.com/office/drawing/2014/main" xmlns="" id="{54E8241D-FAD2-B393-99E5-2227E489FA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5321" y="1652190"/>
            <a:ext cx="1538087" cy="2734376"/>
          </a:xfrm>
          <a:prstGeom prst="rect">
            <a:avLst/>
          </a:prstGeom>
        </p:spPr>
      </p:pic>
    </p:spTree>
    <p:extLst>
      <p:ext uri="{BB962C8B-B14F-4D97-AF65-F5344CB8AC3E}">
        <p14:creationId xmlns:p14="http://schemas.microsoft.com/office/powerpoint/2010/main" val="321842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EFD3778-1B62-0AB5-10E9-59CCDEBB0E8F}"/>
              </a:ext>
            </a:extLst>
          </p:cNvPr>
          <p:cNvSpPr>
            <a:spLocks noGrp="1"/>
          </p:cNvSpPr>
          <p:nvPr>
            <p:ph type="title"/>
          </p:nvPr>
        </p:nvSpPr>
        <p:spPr>
          <a:xfrm>
            <a:off x="0" y="0"/>
            <a:ext cx="12192000" cy="1325563"/>
          </a:xfrm>
        </p:spPr>
        <p:txBody>
          <a:bodyPr>
            <a:noAutofit/>
          </a:bodyPr>
          <a:lstStyle/>
          <a:p>
            <a:pPr algn="ctr"/>
            <a:r>
              <a:rPr lang="es-MX" sz="2800" dirty="0">
                <a:solidFill>
                  <a:srgbClr val="FFC000"/>
                </a:solidFill>
                <a:latin typeface="Arial Narrow" panose="020B0606020202030204" pitchFamily="34" charset="0"/>
              </a:rPr>
              <a:t>NOTIFICACION Y REPORTE DE INCIDENTES, ACTOS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INSEGUROS, CONDICIONES INSEGURAS</a:t>
            </a:r>
            <a:br>
              <a:rPr lang="es-MX" sz="2800" dirty="0">
                <a:solidFill>
                  <a:srgbClr val="FFC000"/>
                </a:solidFill>
                <a:latin typeface="Arial Narrow" panose="020B0606020202030204" pitchFamily="34" charset="0"/>
              </a:rPr>
            </a:br>
            <a:r>
              <a:rPr lang="es-MX" sz="2800" dirty="0">
                <a:solidFill>
                  <a:srgbClr val="FFC000"/>
                </a:solidFill>
                <a:latin typeface="Arial Narrow" panose="020B0606020202030204" pitchFamily="34" charset="0"/>
              </a:rPr>
              <a:t>Y MEJORAS AL SG-SST</a:t>
            </a:r>
            <a:endParaRPr lang="es-CO" sz="2800" dirty="0">
              <a:solidFill>
                <a:srgbClr val="FFC000"/>
              </a:solidFill>
              <a:latin typeface="Arial Narrow" panose="020B0606020202030204" pitchFamily="34" charset="0"/>
            </a:endParaRPr>
          </a:p>
        </p:txBody>
      </p:sp>
      <p:sp>
        <p:nvSpPr>
          <p:cNvPr id="3" name="Marcador de contenido 2">
            <a:extLst>
              <a:ext uri="{FF2B5EF4-FFF2-40B4-BE49-F238E27FC236}">
                <a16:creationId xmlns:a16="http://schemas.microsoft.com/office/drawing/2014/main" xmlns="" id="{9A57C9B5-B40E-D094-1698-346F29A08429}"/>
              </a:ext>
            </a:extLst>
          </p:cNvPr>
          <p:cNvSpPr>
            <a:spLocks noGrp="1"/>
          </p:cNvSpPr>
          <p:nvPr>
            <p:ph sz="half" idx="1"/>
          </p:nvPr>
        </p:nvSpPr>
        <p:spPr>
          <a:xfrm>
            <a:off x="854446" y="2899326"/>
            <a:ext cx="4516902" cy="1325563"/>
          </a:xfrm>
        </p:spPr>
        <p:txBody>
          <a:bodyPr>
            <a:normAutofit fontScale="92500"/>
          </a:bodyPr>
          <a:lstStyle/>
          <a:p>
            <a:pPr marL="0" indent="0">
              <a:buNone/>
            </a:pPr>
            <a:r>
              <a:rPr lang="es-CO" dirty="0">
                <a:solidFill>
                  <a:schemeClr val="bg1"/>
                </a:solidFill>
              </a:rPr>
              <a:t>Pendientes situaciones reportadas a las cuales no se les ha dado su respectiva solución</a:t>
            </a:r>
          </a:p>
        </p:txBody>
      </p:sp>
      <p:sp>
        <p:nvSpPr>
          <p:cNvPr id="4" name="CuadroTexto 3">
            <a:extLst>
              <a:ext uri="{FF2B5EF4-FFF2-40B4-BE49-F238E27FC236}">
                <a16:creationId xmlns:a16="http://schemas.microsoft.com/office/drawing/2014/main" xmlns="" id="{6ED63BA7-F618-4915-9251-8D0AE3CCF585}"/>
              </a:ext>
            </a:extLst>
          </p:cNvPr>
          <p:cNvSpPr txBox="1"/>
          <p:nvPr/>
        </p:nvSpPr>
        <p:spPr>
          <a:xfrm>
            <a:off x="8032654" y="1766093"/>
            <a:ext cx="2391508" cy="369332"/>
          </a:xfrm>
          <a:prstGeom prst="rect">
            <a:avLst/>
          </a:prstGeom>
          <a:noFill/>
        </p:spPr>
        <p:txBody>
          <a:bodyPr wrap="square" rtlCol="0">
            <a:spAutoFit/>
          </a:bodyPr>
          <a:lstStyle/>
          <a:p>
            <a:r>
              <a:rPr lang="es-CO" dirty="0">
                <a:solidFill>
                  <a:schemeClr val="bg1"/>
                </a:solidFill>
                <a:latin typeface="Arial Narrow" panose="020B0606020202030204" pitchFamily="34" charset="0"/>
              </a:rPr>
              <a:t>PENAL Y FAMILIA</a:t>
            </a:r>
          </a:p>
        </p:txBody>
      </p:sp>
      <p:pic>
        <p:nvPicPr>
          <p:cNvPr id="7" name="Imagen 6">
            <a:extLst>
              <a:ext uri="{FF2B5EF4-FFF2-40B4-BE49-F238E27FC236}">
                <a16:creationId xmlns:a16="http://schemas.microsoft.com/office/drawing/2014/main" xmlns="" id="{2BB4FAE6-3982-C2D0-4C48-7A39BB58B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120654" y="3324890"/>
            <a:ext cx="3199999" cy="1800000"/>
          </a:xfrm>
          <a:prstGeom prst="rect">
            <a:avLst/>
          </a:prstGeom>
        </p:spPr>
      </p:pic>
      <p:pic>
        <p:nvPicPr>
          <p:cNvPr id="10" name="Imagen 9">
            <a:extLst>
              <a:ext uri="{FF2B5EF4-FFF2-40B4-BE49-F238E27FC236}">
                <a16:creationId xmlns:a16="http://schemas.microsoft.com/office/drawing/2014/main" xmlns="" id="{728836ED-87E0-27F7-D95F-2346D32971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639" y="2624889"/>
            <a:ext cx="1800000" cy="3200000"/>
          </a:xfrm>
          <a:prstGeom prst="rect">
            <a:avLst/>
          </a:prstGeom>
        </p:spPr>
      </p:pic>
    </p:spTree>
    <p:extLst>
      <p:ext uri="{BB962C8B-B14F-4D97-AF65-F5344CB8AC3E}">
        <p14:creationId xmlns:p14="http://schemas.microsoft.com/office/powerpoint/2010/main" val="1786104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9BA5FCB-CE02-6DD9-9485-573BC8302BB2}"/>
              </a:ext>
            </a:extLst>
          </p:cNvPr>
          <p:cNvSpPr>
            <a:spLocks noGrp="1"/>
          </p:cNvSpPr>
          <p:nvPr>
            <p:ph type="title"/>
          </p:nvPr>
        </p:nvSpPr>
        <p:spPr>
          <a:xfrm>
            <a:off x="838200" y="-183515"/>
            <a:ext cx="10515600" cy="1325563"/>
          </a:xfrm>
        </p:spPr>
        <p:txBody>
          <a:bodyPr>
            <a:normAutofit/>
          </a:bodyPr>
          <a:lstStyle/>
          <a:p>
            <a:pPr algn="ctr"/>
            <a:r>
              <a:rPr lang="es-CO" sz="3600" dirty="0">
                <a:solidFill>
                  <a:srgbClr val="FFC000"/>
                </a:solidFill>
                <a:latin typeface="Arial Narrow" panose="020B0606020202030204" pitchFamily="34" charset="0"/>
              </a:rPr>
              <a:t>INSPECCIÓN COMUNICACIONES</a:t>
            </a:r>
          </a:p>
        </p:txBody>
      </p:sp>
      <p:sp>
        <p:nvSpPr>
          <p:cNvPr id="3" name="Marcador de contenido 2">
            <a:extLst>
              <a:ext uri="{FF2B5EF4-FFF2-40B4-BE49-F238E27FC236}">
                <a16:creationId xmlns:a16="http://schemas.microsoft.com/office/drawing/2014/main" xmlns="" id="{3B3498D1-ED30-4F84-ECAA-492BB9800C6B}"/>
              </a:ext>
            </a:extLst>
          </p:cNvPr>
          <p:cNvSpPr>
            <a:spLocks noGrp="1"/>
          </p:cNvSpPr>
          <p:nvPr>
            <p:ph sz="half" idx="1"/>
          </p:nvPr>
        </p:nvSpPr>
        <p:spPr>
          <a:xfrm>
            <a:off x="606669" y="936287"/>
            <a:ext cx="10978661" cy="1048287"/>
          </a:xfrm>
        </p:spPr>
        <p:txBody>
          <a:bodyPr>
            <a:normAutofit fontScale="92500" lnSpcReduction="20000"/>
          </a:bodyPr>
          <a:lstStyle/>
          <a:p>
            <a:pPr marL="0" indent="0">
              <a:buNone/>
            </a:pPr>
            <a:r>
              <a:rPr lang="es-CO" dirty="0">
                <a:solidFill>
                  <a:schemeClr val="bg1"/>
                </a:solidFill>
              </a:rPr>
              <a:t>Para el área de comunicaciones se realizó la reubicación, llevándolas a la oficina en la parte exterior de las instalaciones, cerca a las escaleras. Se realizó la inspección de seguridad en la cual se determinaron los siguientes aspectos</a:t>
            </a:r>
          </a:p>
        </p:txBody>
      </p:sp>
      <p:sp>
        <p:nvSpPr>
          <p:cNvPr id="4" name="Marcador de contenido 3">
            <a:extLst>
              <a:ext uri="{FF2B5EF4-FFF2-40B4-BE49-F238E27FC236}">
                <a16:creationId xmlns:a16="http://schemas.microsoft.com/office/drawing/2014/main" xmlns="" id="{8CF52492-412F-4AB8-FB7C-E88B740DBB66}"/>
              </a:ext>
            </a:extLst>
          </p:cNvPr>
          <p:cNvSpPr>
            <a:spLocks noGrp="1"/>
          </p:cNvSpPr>
          <p:nvPr>
            <p:ph sz="half" idx="2"/>
          </p:nvPr>
        </p:nvSpPr>
        <p:spPr>
          <a:xfrm>
            <a:off x="3560212" y="2132448"/>
            <a:ext cx="3520439" cy="695158"/>
          </a:xfrm>
        </p:spPr>
        <p:txBody>
          <a:bodyPr>
            <a:normAutofit fontScale="92500" lnSpcReduction="20000"/>
          </a:bodyPr>
          <a:lstStyle/>
          <a:p>
            <a:pPr marL="0" indent="0">
              <a:buNone/>
            </a:pPr>
            <a:r>
              <a:rPr lang="es-CO" dirty="0">
                <a:solidFill>
                  <a:schemeClr val="bg1"/>
                </a:solidFill>
              </a:rPr>
              <a:t>Instalaciones eléctricas defectuosas</a:t>
            </a:r>
          </a:p>
        </p:txBody>
      </p:sp>
      <p:sp>
        <p:nvSpPr>
          <p:cNvPr id="6" name="Marcador de contenido 3">
            <a:extLst>
              <a:ext uri="{FF2B5EF4-FFF2-40B4-BE49-F238E27FC236}">
                <a16:creationId xmlns:a16="http://schemas.microsoft.com/office/drawing/2014/main" xmlns="" id="{7BAEDD26-D429-ABD7-16C6-02D26FC3C24A}"/>
              </a:ext>
            </a:extLst>
          </p:cNvPr>
          <p:cNvSpPr txBox="1">
            <a:spLocks/>
          </p:cNvSpPr>
          <p:nvPr/>
        </p:nvSpPr>
        <p:spPr>
          <a:xfrm>
            <a:off x="198122" y="2132448"/>
            <a:ext cx="3417275" cy="6951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a:solidFill>
                  <a:schemeClr val="bg1"/>
                </a:solidFill>
              </a:rPr>
              <a:t>Ingreso de luz natural excesivo</a:t>
            </a:r>
            <a:endParaRPr lang="es-CO" dirty="0">
              <a:solidFill>
                <a:schemeClr val="bg1"/>
              </a:solidFill>
            </a:endParaRPr>
          </a:p>
        </p:txBody>
      </p:sp>
      <p:sp>
        <p:nvSpPr>
          <p:cNvPr id="7" name="Marcador de contenido 3">
            <a:extLst>
              <a:ext uri="{FF2B5EF4-FFF2-40B4-BE49-F238E27FC236}">
                <a16:creationId xmlns:a16="http://schemas.microsoft.com/office/drawing/2014/main" xmlns="" id="{2B6139E2-A9B1-879F-C2FF-90D34D4F6CEC}"/>
              </a:ext>
            </a:extLst>
          </p:cNvPr>
          <p:cNvSpPr txBox="1">
            <a:spLocks/>
          </p:cNvSpPr>
          <p:nvPr/>
        </p:nvSpPr>
        <p:spPr>
          <a:xfrm>
            <a:off x="8362073" y="2165833"/>
            <a:ext cx="3398518" cy="6871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CO" dirty="0">
                <a:solidFill>
                  <a:schemeClr val="bg1"/>
                </a:solidFill>
              </a:rPr>
              <a:t>Movilidad reducida</a:t>
            </a:r>
          </a:p>
        </p:txBody>
      </p:sp>
      <p:pic>
        <p:nvPicPr>
          <p:cNvPr id="9" name="Imagen 8">
            <a:extLst>
              <a:ext uri="{FF2B5EF4-FFF2-40B4-BE49-F238E27FC236}">
                <a16:creationId xmlns:a16="http://schemas.microsoft.com/office/drawing/2014/main" xmlns="" id="{66EBD352-D660-18DC-2686-48090F93A1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771" y="2902532"/>
            <a:ext cx="2880000" cy="2160000"/>
          </a:xfrm>
          <a:prstGeom prst="rect">
            <a:avLst/>
          </a:prstGeom>
        </p:spPr>
      </p:pic>
      <p:pic>
        <p:nvPicPr>
          <p:cNvPr id="11" name="Imagen 10">
            <a:extLst>
              <a:ext uri="{FF2B5EF4-FFF2-40B4-BE49-F238E27FC236}">
                <a16:creationId xmlns:a16="http://schemas.microsoft.com/office/drawing/2014/main" xmlns="" id="{1BBCC3B9-EE0B-8F09-D1D4-E6BD94DA62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275240" y="3255728"/>
            <a:ext cx="2880000" cy="2160000"/>
          </a:xfrm>
          <a:prstGeom prst="rect">
            <a:avLst/>
          </a:prstGeom>
        </p:spPr>
      </p:pic>
      <p:pic>
        <p:nvPicPr>
          <p:cNvPr id="13" name="Imagen 12">
            <a:extLst>
              <a:ext uri="{FF2B5EF4-FFF2-40B4-BE49-F238E27FC236}">
                <a16:creationId xmlns:a16="http://schemas.microsoft.com/office/drawing/2014/main" xmlns="" id="{7C379C78-1045-5514-D02D-3BA4B11145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1332" y="2950395"/>
            <a:ext cx="2880000" cy="2160000"/>
          </a:xfrm>
          <a:prstGeom prst="rect">
            <a:avLst/>
          </a:prstGeom>
        </p:spPr>
      </p:pic>
      <p:pic>
        <p:nvPicPr>
          <p:cNvPr id="15" name="Imagen 14">
            <a:extLst>
              <a:ext uri="{FF2B5EF4-FFF2-40B4-BE49-F238E27FC236}">
                <a16:creationId xmlns:a16="http://schemas.microsoft.com/office/drawing/2014/main" xmlns="" id="{27FFC6A7-EEB4-4A05-A324-B2C51E7A66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4838" y="4605532"/>
            <a:ext cx="2880000" cy="2160000"/>
          </a:xfrm>
          <a:prstGeom prst="rect">
            <a:avLst/>
          </a:prstGeom>
        </p:spPr>
      </p:pic>
    </p:spTree>
    <p:extLst>
      <p:ext uri="{BB962C8B-B14F-4D97-AF65-F5344CB8AC3E}">
        <p14:creationId xmlns:p14="http://schemas.microsoft.com/office/powerpoint/2010/main" val="1853052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EB9DD8C-F250-91F6-DFF7-A754B9E3B705}"/>
              </a:ext>
            </a:extLst>
          </p:cNvPr>
          <p:cNvSpPr>
            <a:spLocks noGrp="1"/>
          </p:cNvSpPr>
          <p:nvPr>
            <p:ph type="title"/>
          </p:nvPr>
        </p:nvSpPr>
        <p:spPr>
          <a:xfrm>
            <a:off x="838200" y="125976"/>
            <a:ext cx="10515600" cy="774358"/>
          </a:xfrm>
        </p:spPr>
        <p:txBody>
          <a:bodyPr>
            <a:normAutofit/>
          </a:bodyPr>
          <a:lstStyle/>
          <a:p>
            <a:pPr algn="ctr"/>
            <a:r>
              <a:rPr lang="es-CO" sz="3600" dirty="0">
                <a:solidFill>
                  <a:srgbClr val="FFC000"/>
                </a:solidFill>
                <a:latin typeface="Arial Narrow" panose="020B0606020202030204" pitchFamily="34" charset="0"/>
              </a:rPr>
              <a:t>AUSENTISMO</a:t>
            </a:r>
          </a:p>
        </p:txBody>
      </p:sp>
      <p:graphicFrame>
        <p:nvGraphicFramePr>
          <p:cNvPr id="7" name="6 Tabla"/>
          <p:cNvGraphicFramePr>
            <a:graphicFrameLocks noGrp="1"/>
          </p:cNvGraphicFramePr>
          <p:nvPr/>
        </p:nvGraphicFramePr>
        <p:xfrm>
          <a:off x="315310" y="2501463"/>
          <a:ext cx="4721336" cy="2680136"/>
        </p:xfrm>
        <a:graphic>
          <a:graphicData uri="http://schemas.openxmlformats.org/drawingml/2006/table">
            <a:tbl>
              <a:tblPr/>
              <a:tblGrid>
                <a:gridCol w="2380178">
                  <a:extLst>
                    <a:ext uri="{9D8B030D-6E8A-4147-A177-3AD203B41FA5}">
                      <a16:colId xmlns:a16="http://schemas.microsoft.com/office/drawing/2014/main" xmlns="" val="20000"/>
                    </a:ext>
                  </a:extLst>
                </a:gridCol>
                <a:gridCol w="1170579">
                  <a:extLst>
                    <a:ext uri="{9D8B030D-6E8A-4147-A177-3AD203B41FA5}">
                      <a16:colId xmlns:a16="http://schemas.microsoft.com/office/drawing/2014/main" xmlns="" val="20001"/>
                    </a:ext>
                  </a:extLst>
                </a:gridCol>
                <a:gridCol w="1170579">
                  <a:extLst>
                    <a:ext uri="{9D8B030D-6E8A-4147-A177-3AD203B41FA5}">
                      <a16:colId xmlns:a16="http://schemas.microsoft.com/office/drawing/2014/main" xmlns="" val="20002"/>
                    </a:ext>
                  </a:extLst>
                </a:gridCol>
              </a:tblGrid>
              <a:tr h="335017">
                <a:tc>
                  <a:txBody>
                    <a:bodyPr/>
                    <a:lstStyle/>
                    <a:p>
                      <a:pPr algn="l" fontAlgn="b"/>
                      <a:r>
                        <a:rPr lang="es-ES" sz="1800" b="0" i="0" u="none" strike="noStrike" dirty="0">
                          <a:solidFill>
                            <a:srgbClr val="000000"/>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Días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Porcentaje</a:t>
                      </a:r>
                      <a:r>
                        <a:rPr lang="es-ES" sz="1800" b="0" i="0" u="none" strike="noStrike" baseline="0" dirty="0">
                          <a:solidFill>
                            <a:srgbClr val="000000"/>
                          </a:solidFill>
                          <a:latin typeface="Arial" pitchFamily="34" charset="0"/>
                          <a:cs typeface="Arial" pitchFamily="34" charset="0"/>
                        </a:rPr>
                        <a:t> </a:t>
                      </a:r>
                      <a:endParaRPr lang="es-ES" sz="18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35017">
                <a:tc>
                  <a:txBody>
                    <a:bodyPr/>
                    <a:lstStyle/>
                    <a:p>
                      <a:pPr algn="l" fontAlgn="b"/>
                      <a:r>
                        <a:rPr lang="es-ES" sz="1800" b="0" i="0" u="none" strike="noStrike" dirty="0">
                          <a:solidFill>
                            <a:srgbClr val="000000"/>
                          </a:solidFill>
                          <a:latin typeface="Arial" pitchFamily="34" charset="0"/>
                          <a:cs typeface="Arial" pitchFamily="34" charset="0"/>
                        </a:rPr>
                        <a:t>Vacaciones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017">
                <a:tc>
                  <a:txBody>
                    <a:bodyPr/>
                    <a:lstStyle/>
                    <a:p>
                      <a:pPr algn="l" fontAlgn="b"/>
                      <a:r>
                        <a:rPr lang="es-ES" sz="1800" b="0" i="0" u="none" strike="noStrike">
                          <a:solidFill>
                            <a:srgbClr val="000000"/>
                          </a:solidFill>
                          <a:latin typeface="Arial" pitchFamily="34" charset="0"/>
                          <a:cs typeface="Arial" pitchFamily="34" charset="0"/>
                        </a:rPr>
                        <a:t>Incapacidades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017">
                <a:tc>
                  <a:txBody>
                    <a:bodyPr/>
                    <a:lstStyle/>
                    <a:p>
                      <a:pPr algn="l" fontAlgn="b"/>
                      <a:r>
                        <a:rPr lang="es-ES" sz="1800" b="0" i="0" u="none" strike="noStrike">
                          <a:solidFill>
                            <a:srgbClr val="000000"/>
                          </a:solidFill>
                          <a:latin typeface="Arial" pitchFamily="34" charset="0"/>
                          <a:cs typeface="Arial" pitchFamily="34" charset="0"/>
                        </a:rPr>
                        <a:t>Permiso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017">
                <a:tc>
                  <a:txBody>
                    <a:bodyPr/>
                    <a:lstStyle/>
                    <a:p>
                      <a:pPr algn="l" fontAlgn="b"/>
                      <a:r>
                        <a:rPr lang="es-ES" sz="1800" b="0" i="0" u="none" strike="noStrike">
                          <a:solidFill>
                            <a:srgbClr val="000000"/>
                          </a:solidFill>
                          <a:latin typeface="Arial" pitchFamily="34" charset="0"/>
                          <a:cs typeface="Arial" pitchFamily="34" charset="0"/>
                        </a:rPr>
                        <a:t>Compensatorios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017">
                <a:tc>
                  <a:txBody>
                    <a:bodyPr/>
                    <a:lstStyle/>
                    <a:p>
                      <a:pPr algn="l" fontAlgn="b"/>
                      <a:r>
                        <a:rPr lang="es-ES" sz="1800" b="0" i="0" u="none" strike="noStrike" dirty="0">
                          <a:solidFill>
                            <a:srgbClr val="000000"/>
                          </a:solidFill>
                          <a:latin typeface="Arial" pitchFamily="34" charset="0"/>
                          <a:cs typeface="Arial" pitchFamily="34" charset="0"/>
                        </a:rPr>
                        <a:t>Compensatorio 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017">
                <a:tc>
                  <a:txBody>
                    <a:bodyPr/>
                    <a:lstStyle/>
                    <a:p>
                      <a:pPr algn="l" fontAlgn="b"/>
                      <a:r>
                        <a:rPr lang="es-ES" sz="1800" b="0" i="0" u="none" strike="noStrike">
                          <a:solidFill>
                            <a:srgbClr val="000000"/>
                          </a:solidFill>
                          <a:latin typeface="Arial" pitchFamily="34" charset="0"/>
                          <a:cs typeface="Arial" pitchFamily="34" charset="0"/>
                        </a:rPr>
                        <a:t>Estudio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32,5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017">
                <a:tc>
                  <a:txBody>
                    <a:bodyPr/>
                    <a:lstStyle/>
                    <a:p>
                      <a:pPr algn="l" fontAlgn="b"/>
                      <a:r>
                        <a:rPr lang="es-ES" sz="1800" b="0" i="0" u="none" strike="noStrike">
                          <a:solidFill>
                            <a:srgbClr val="000000"/>
                          </a:solidFill>
                          <a:latin typeface="Arial" pitchFamily="34" charset="0"/>
                          <a:cs typeface="Arial" pitchFamily="34" charset="0"/>
                        </a:rPr>
                        <a:t>Salidas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a:solidFill>
                            <a:srgbClr val="000000"/>
                          </a:solidFill>
                          <a:latin typeface="Arial" pitchFamily="34" charset="0"/>
                          <a:cs typeface="Arial" pitchFamily="34" charset="0"/>
                        </a:rPr>
                        <a:t>54,61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s-ES" sz="1800" b="0" i="0" u="none" strike="noStrike" dirty="0">
                          <a:solidFill>
                            <a:srgbClr val="000000"/>
                          </a:solidFill>
                          <a:latin typeface="Arial" pitchFamily="34" charset="0"/>
                          <a:cs typeface="Arial" pitchFamily="34" charset="0"/>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bl>
          </a:graphicData>
        </a:graphic>
      </p:graphicFrame>
      <p:graphicFrame>
        <p:nvGraphicFramePr>
          <p:cNvPr id="9" name="8 Gráfico">
            <a:extLst>
              <a:ext uri="{FF2B5EF4-FFF2-40B4-BE49-F238E27FC236}">
                <a16:creationId xmlns:a16="http://schemas.microsoft.com/office/drawing/2014/main" xmlns="" id="{67238C73-B6D2-BC12-B02F-278530B75231}"/>
              </a:ext>
            </a:extLst>
          </p:cNvPr>
          <p:cNvGraphicFramePr/>
          <p:nvPr/>
        </p:nvGraphicFramePr>
        <p:xfrm>
          <a:off x="5419889" y="1345242"/>
          <a:ext cx="6351697" cy="49819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34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ABE259-7FE0-1CE7-6331-332A5BE60AC8}"/>
              </a:ext>
            </a:extLst>
          </p:cNvPr>
          <p:cNvSpPr>
            <a:spLocks noGrp="1"/>
          </p:cNvSpPr>
          <p:nvPr>
            <p:ph type="title"/>
          </p:nvPr>
        </p:nvSpPr>
        <p:spPr>
          <a:xfrm>
            <a:off x="838200" y="-225718"/>
            <a:ext cx="10515600" cy="1325563"/>
          </a:xfrm>
        </p:spPr>
        <p:txBody>
          <a:bodyPr/>
          <a:lstStyle/>
          <a:p>
            <a:pPr algn="ctr"/>
            <a:r>
              <a:rPr lang="es-CO" dirty="0">
                <a:solidFill>
                  <a:srgbClr val="FFC000"/>
                </a:solidFill>
                <a:latin typeface="Arial Narrow" panose="020B0606020202030204" pitchFamily="34" charset="0"/>
              </a:rPr>
              <a:t>PANORAMA INICIAL</a:t>
            </a:r>
          </a:p>
        </p:txBody>
      </p:sp>
      <p:sp>
        <p:nvSpPr>
          <p:cNvPr id="3" name="Marcador de contenido 2">
            <a:extLst>
              <a:ext uri="{FF2B5EF4-FFF2-40B4-BE49-F238E27FC236}">
                <a16:creationId xmlns:a16="http://schemas.microsoft.com/office/drawing/2014/main" xmlns="" id="{DE61E6E1-4D4E-62F2-9C6E-4DAFE3FDCC14}"/>
              </a:ext>
            </a:extLst>
          </p:cNvPr>
          <p:cNvSpPr>
            <a:spLocks noGrp="1"/>
          </p:cNvSpPr>
          <p:nvPr>
            <p:ph idx="1"/>
          </p:nvPr>
        </p:nvSpPr>
        <p:spPr>
          <a:xfrm>
            <a:off x="345831" y="1099844"/>
            <a:ext cx="4001086" cy="5244685"/>
          </a:xfrm>
        </p:spPr>
        <p:txBody>
          <a:bodyPr>
            <a:normAutofit fontScale="92500" lnSpcReduction="10000"/>
          </a:bodyPr>
          <a:lstStyle/>
          <a:p>
            <a:pPr marL="0" indent="0">
              <a:buNone/>
            </a:pPr>
            <a:r>
              <a:rPr lang="es-CO" sz="3200" dirty="0">
                <a:solidFill>
                  <a:schemeClr val="bg1"/>
                </a:solidFill>
              </a:rPr>
              <a:t>En febrero de 2022, se encontró una evaluación de estándares realizada el 30/10/2019, de acuerdo a la Resolución 0312 de 2019. </a:t>
            </a:r>
            <a:r>
              <a:rPr lang="es-MX" sz="3200" dirty="0">
                <a:solidFill>
                  <a:schemeClr val="bg1"/>
                </a:solidFill>
              </a:rPr>
              <a:t>Teniendo en cuenta la tabla de valores de los estándares mínimos, dando como resultado un valor de: 78.75% </a:t>
            </a:r>
          </a:p>
          <a:p>
            <a:pPr marL="0" indent="0">
              <a:buNone/>
            </a:pPr>
            <a:r>
              <a:rPr lang="es-MX" sz="3200" dirty="0">
                <a:solidFill>
                  <a:schemeClr val="bg1"/>
                </a:solidFill>
              </a:rPr>
              <a:t>Moderadamente Aceptable</a:t>
            </a:r>
          </a:p>
          <a:p>
            <a:pPr marL="0" indent="0">
              <a:buNone/>
            </a:pPr>
            <a:endParaRPr lang="es-CO" dirty="0"/>
          </a:p>
          <a:p>
            <a:pPr marL="0" indent="0">
              <a:buNone/>
            </a:pPr>
            <a:endParaRPr lang="es-CO" dirty="0"/>
          </a:p>
        </p:txBody>
      </p:sp>
      <p:graphicFrame>
        <p:nvGraphicFramePr>
          <p:cNvPr id="4" name="Gráfico 3">
            <a:extLst>
              <a:ext uri="{FF2B5EF4-FFF2-40B4-BE49-F238E27FC236}">
                <a16:creationId xmlns:a16="http://schemas.microsoft.com/office/drawing/2014/main" xmlns="" id="{F13E9C13-7CDB-488E-48BF-166942502B98}"/>
              </a:ext>
            </a:extLst>
          </p:cNvPr>
          <p:cNvGraphicFramePr/>
          <p:nvPr>
            <p:extLst>
              <p:ext uri="{D42A27DB-BD31-4B8C-83A1-F6EECF244321}">
                <p14:modId xmlns:p14="http://schemas.microsoft.com/office/powerpoint/2010/main" val="203267149"/>
              </p:ext>
            </p:extLst>
          </p:nvPr>
        </p:nvGraphicFramePr>
        <p:xfrm>
          <a:off x="4766274" y="1334220"/>
          <a:ext cx="7079895" cy="4189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3829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CA53A40-0D31-C144-FF9E-1F5F81116EF4}"/>
              </a:ext>
            </a:extLst>
          </p:cNvPr>
          <p:cNvSpPr>
            <a:spLocks noGrp="1"/>
          </p:cNvSpPr>
          <p:nvPr>
            <p:ph type="title"/>
          </p:nvPr>
        </p:nvSpPr>
        <p:spPr>
          <a:xfrm>
            <a:off x="838200" y="-197583"/>
            <a:ext cx="10515600" cy="1325563"/>
          </a:xfrm>
        </p:spPr>
        <p:txBody>
          <a:bodyPr>
            <a:normAutofit/>
          </a:bodyPr>
          <a:lstStyle/>
          <a:p>
            <a:pPr algn="ctr"/>
            <a:r>
              <a:rPr lang="es-MX" sz="3600" dirty="0">
                <a:solidFill>
                  <a:srgbClr val="FFC000"/>
                </a:solidFill>
                <a:latin typeface="Arial Narrow" panose="020B0606020202030204" pitchFamily="34" charset="0"/>
              </a:rPr>
              <a:t>CALIFICACIÓN AL SG-SST AÑO 2022</a:t>
            </a:r>
            <a:endParaRPr lang="es-CO" sz="3600" dirty="0">
              <a:solidFill>
                <a:srgbClr val="FFC000"/>
              </a:solidFill>
              <a:latin typeface="Arial Narrow" panose="020B0606020202030204" pitchFamily="34" charset="0"/>
            </a:endParaRPr>
          </a:p>
        </p:txBody>
      </p:sp>
      <p:graphicFrame>
        <p:nvGraphicFramePr>
          <p:cNvPr id="5" name="Tabla 4">
            <a:extLst>
              <a:ext uri="{FF2B5EF4-FFF2-40B4-BE49-F238E27FC236}">
                <a16:creationId xmlns:a16="http://schemas.microsoft.com/office/drawing/2014/main" xmlns="" id="{0488D6ED-EE29-8A4C-595E-176BF6B6A52F}"/>
              </a:ext>
            </a:extLst>
          </p:cNvPr>
          <p:cNvGraphicFramePr>
            <a:graphicFrameLocks noGrp="1"/>
          </p:cNvGraphicFramePr>
          <p:nvPr>
            <p:extLst>
              <p:ext uri="{D42A27DB-BD31-4B8C-83A1-F6EECF244321}">
                <p14:modId xmlns:p14="http://schemas.microsoft.com/office/powerpoint/2010/main" val="1621803228"/>
              </p:ext>
            </p:extLst>
          </p:nvPr>
        </p:nvGraphicFramePr>
        <p:xfrm>
          <a:off x="660203" y="1955408"/>
          <a:ext cx="3433496" cy="2082018"/>
        </p:xfrm>
        <a:graphic>
          <a:graphicData uri="http://schemas.openxmlformats.org/drawingml/2006/table">
            <a:tbl>
              <a:tblPr>
                <a:tableStyleId>{5C22544A-7EE6-4342-B048-85BDC9FD1C3A}</a:tableStyleId>
              </a:tblPr>
              <a:tblGrid>
                <a:gridCol w="1716748">
                  <a:extLst>
                    <a:ext uri="{9D8B030D-6E8A-4147-A177-3AD203B41FA5}">
                      <a16:colId xmlns:a16="http://schemas.microsoft.com/office/drawing/2014/main" xmlns="" val="2574825146"/>
                    </a:ext>
                  </a:extLst>
                </a:gridCol>
                <a:gridCol w="1716748">
                  <a:extLst>
                    <a:ext uri="{9D8B030D-6E8A-4147-A177-3AD203B41FA5}">
                      <a16:colId xmlns:a16="http://schemas.microsoft.com/office/drawing/2014/main" xmlns="" val="4110419114"/>
                    </a:ext>
                  </a:extLst>
                </a:gridCol>
              </a:tblGrid>
              <a:tr h="347003">
                <a:tc>
                  <a:txBody>
                    <a:bodyPr/>
                    <a:lstStyle/>
                    <a:p>
                      <a:pPr algn="ctr" fontAlgn="b"/>
                      <a:r>
                        <a:rPr lang="es-CO" sz="2000" u="none" strike="noStrike" dirty="0">
                          <a:effectLst/>
                          <a:latin typeface="Arial Narrow" panose="020B0606020202030204" pitchFamily="34" charset="0"/>
                        </a:rPr>
                        <a:t>Calificación  </a:t>
                      </a:r>
                      <a:endParaRPr lang="es-CO" sz="20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ctr" fontAlgn="b"/>
                      <a:r>
                        <a:rPr lang="es-CO" sz="2000" u="none" strike="noStrike" dirty="0">
                          <a:effectLst/>
                          <a:latin typeface="Arial Narrow" panose="020B0606020202030204" pitchFamily="34" charset="0"/>
                        </a:rPr>
                        <a:t>Valor</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2596246475"/>
                  </a:ext>
                </a:extLst>
              </a:tr>
              <a:tr h="347003">
                <a:tc>
                  <a:txBody>
                    <a:bodyPr/>
                    <a:lstStyle/>
                    <a:p>
                      <a:pPr algn="l" fontAlgn="b"/>
                      <a:r>
                        <a:rPr lang="es-CO" sz="2000" u="none" strike="noStrike" dirty="0">
                          <a:effectLst/>
                          <a:latin typeface="Arial Narrow" panose="020B0606020202030204" pitchFamily="34" charset="0"/>
                        </a:rPr>
                        <a:t>MALA</a:t>
                      </a:r>
                      <a:endParaRPr lang="es-CO" sz="20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0</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234804543"/>
                  </a:ext>
                </a:extLst>
              </a:tr>
              <a:tr h="347003">
                <a:tc>
                  <a:txBody>
                    <a:bodyPr/>
                    <a:lstStyle/>
                    <a:p>
                      <a:pPr algn="l" fontAlgn="b"/>
                      <a:r>
                        <a:rPr lang="es-CO" sz="2000" u="none" strike="noStrike" dirty="0">
                          <a:effectLst/>
                          <a:latin typeface="Arial Narrow" panose="020B0606020202030204" pitchFamily="34" charset="0"/>
                        </a:rPr>
                        <a:t>DEFICIENTE</a:t>
                      </a:r>
                      <a:endParaRPr lang="es-CO" sz="2000" b="0" i="0" u="none" strike="noStrike" dirty="0">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0</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1098760263"/>
                  </a:ext>
                </a:extLst>
              </a:tr>
              <a:tr h="347003">
                <a:tc>
                  <a:txBody>
                    <a:bodyPr/>
                    <a:lstStyle/>
                    <a:p>
                      <a:pPr algn="l" fontAlgn="b"/>
                      <a:r>
                        <a:rPr lang="es-CO" sz="2000" u="none" strike="noStrike">
                          <a:effectLst/>
                          <a:latin typeface="Arial Narrow" panose="020B0606020202030204" pitchFamily="34" charset="0"/>
                        </a:rPr>
                        <a:t>REGULAR</a:t>
                      </a:r>
                      <a:endParaRPr lang="es-CO" sz="2000" b="0" i="0" u="none" strike="noStrike">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0</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3383323250"/>
                  </a:ext>
                </a:extLst>
              </a:tr>
              <a:tr h="347003">
                <a:tc>
                  <a:txBody>
                    <a:bodyPr/>
                    <a:lstStyle/>
                    <a:p>
                      <a:pPr algn="l" fontAlgn="b"/>
                      <a:r>
                        <a:rPr lang="es-CO" sz="2000" u="none" strike="noStrike">
                          <a:effectLst/>
                          <a:latin typeface="Arial Narrow" panose="020B0606020202030204" pitchFamily="34" charset="0"/>
                        </a:rPr>
                        <a:t>BUENA</a:t>
                      </a:r>
                      <a:endParaRPr lang="es-CO" sz="2000" b="0" i="0" u="none" strike="noStrike">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3</a:t>
                      </a:r>
                      <a:endParaRPr lang="es-CO" sz="20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xmlns="" val="2839875521"/>
                  </a:ext>
                </a:extLst>
              </a:tr>
              <a:tr h="347003">
                <a:tc>
                  <a:txBody>
                    <a:bodyPr/>
                    <a:lstStyle/>
                    <a:p>
                      <a:pPr algn="l" fontAlgn="b"/>
                      <a:r>
                        <a:rPr lang="es-CO" sz="2000" u="none" strike="noStrike">
                          <a:effectLst/>
                          <a:latin typeface="Arial Narrow" panose="020B0606020202030204" pitchFamily="34" charset="0"/>
                        </a:rPr>
                        <a:t>EXCELENTE</a:t>
                      </a:r>
                      <a:endParaRPr lang="es-CO" sz="2000" b="0" i="0" u="none" strike="noStrike">
                        <a:solidFill>
                          <a:srgbClr val="000000"/>
                        </a:solidFill>
                        <a:effectLst/>
                        <a:latin typeface="Arial Narrow" panose="020B0606020202030204" pitchFamily="34" charset="0"/>
                      </a:endParaRPr>
                    </a:p>
                  </a:txBody>
                  <a:tcPr marL="9525" marR="9525" marT="9525" marB="0" anchor="b"/>
                </a:tc>
                <a:tc>
                  <a:txBody>
                    <a:bodyPr/>
                    <a:lstStyle/>
                    <a:p>
                      <a:pPr algn="r" fontAlgn="b"/>
                      <a:r>
                        <a:rPr lang="es-CO" sz="2000" u="none" strike="noStrike" dirty="0">
                          <a:effectLst/>
                          <a:latin typeface="Arial Narrow" panose="020B0606020202030204" pitchFamily="34" charset="0"/>
                        </a:rPr>
                        <a:t>18</a:t>
                      </a:r>
                    </a:p>
                  </a:txBody>
                  <a:tcPr marL="9525" marR="9525" marT="9525" marB="0" anchor="b"/>
                </a:tc>
                <a:extLst>
                  <a:ext uri="{0D108BD9-81ED-4DB2-BD59-A6C34878D82A}">
                    <a16:rowId xmlns:a16="http://schemas.microsoft.com/office/drawing/2014/main" xmlns="" val="3839697594"/>
                  </a:ext>
                </a:extLst>
              </a:tr>
            </a:tbl>
          </a:graphicData>
        </a:graphic>
      </p:graphicFrame>
      <p:graphicFrame>
        <p:nvGraphicFramePr>
          <p:cNvPr id="6" name="Gráfico 5">
            <a:extLst>
              <a:ext uri="{FF2B5EF4-FFF2-40B4-BE49-F238E27FC236}">
                <a16:creationId xmlns:a16="http://schemas.microsoft.com/office/drawing/2014/main" xmlns="" id="{E050F1A7-69DB-2D3B-9224-045B9DFF83D5}"/>
              </a:ext>
            </a:extLst>
          </p:cNvPr>
          <p:cNvGraphicFramePr>
            <a:graphicFrameLocks/>
          </p:cNvGraphicFramePr>
          <p:nvPr>
            <p:extLst>
              <p:ext uri="{D42A27DB-BD31-4B8C-83A1-F6EECF244321}">
                <p14:modId xmlns:p14="http://schemas.microsoft.com/office/powerpoint/2010/main" val="387438521"/>
              </p:ext>
            </p:extLst>
          </p:nvPr>
        </p:nvGraphicFramePr>
        <p:xfrm>
          <a:off x="5229243" y="807133"/>
          <a:ext cx="6302554" cy="3989949"/>
        </p:xfrm>
        <a:graphic>
          <a:graphicData uri="http://schemas.openxmlformats.org/drawingml/2006/chart">
            <c:chart xmlns:c="http://schemas.openxmlformats.org/drawingml/2006/chart" xmlns:r="http://schemas.openxmlformats.org/officeDocument/2006/relationships" r:id="rId2"/>
          </a:graphicData>
        </a:graphic>
      </p:graphicFrame>
      <p:pic>
        <p:nvPicPr>
          <p:cNvPr id="8" name="Imagen 7">
            <a:extLst>
              <a:ext uri="{FF2B5EF4-FFF2-40B4-BE49-F238E27FC236}">
                <a16:creationId xmlns:a16="http://schemas.microsoft.com/office/drawing/2014/main" xmlns="" id="{A6D9733F-A0DE-DA33-83C0-68E2C7224F1A}"/>
              </a:ext>
            </a:extLst>
          </p:cNvPr>
          <p:cNvPicPr>
            <a:picLocks noChangeAspect="1"/>
          </p:cNvPicPr>
          <p:nvPr/>
        </p:nvPicPr>
        <p:blipFill rotWithShape="1">
          <a:blip r:embed="rId3"/>
          <a:srcRect l="2646" t="54567" r="13923" b="22448"/>
          <a:stretch/>
        </p:blipFill>
        <p:spPr>
          <a:xfrm>
            <a:off x="322578" y="5081953"/>
            <a:ext cx="11546844" cy="1575582"/>
          </a:xfrm>
          <a:prstGeom prst="rect">
            <a:avLst/>
          </a:prstGeom>
        </p:spPr>
      </p:pic>
    </p:spTree>
    <p:extLst>
      <p:ext uri="{BB962C8B-B14F-4D97-AF65-F5344CB8AC3E}">
        <p14:creationId xmlns:p14="http://schemas.microsoft.com/office/powerpoint/2010/main" val="394347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F3E013-66A3-D61A-E4ED-D76B93911769}"/>
              </a:ext>
            </a:extLst>
          </p:cNvPr>
          <p:cNvSpPr>
            <a:spLocks noGrp="1"/>
          </p:cNvSpPr>
          <p:nvPr>
            <p:ph type="title"/>
          </p:nvPr>
        </p:nvSpPr>
        <p:spPr>
          <a:xfrm>
            <a:off x="77372" y="-153403"/>
            <a:ext cx="12037255" cy="1325563"/>
          </a:xfrm>
        </p:spPr>
        <p:txBody>
          <a:bodyPr/>
          <a:lstStyle/>
          <a:p>
            <a:pPr algn="ctr"/>
            <a:r>
              <a:rPr lang="es-MX" b="1" i="1" dirty="0">
                <a:solidFill>
                  <a:srgbClr val="FFC000"/>
                </a:solidFill>
                <a:latin typeface="Bradley Hand ITC" panose="03070402050302030203" pitchFamily="66" charset="0"/>
              </a:rPr>
              <a:t>ACTIVIDADES DESCRITAS EN EL CONTRATO PM08-2022</a:t>
            </a:r>
            <a:endParaRPr lang="es-CO" b="1" i="1" dirty="0">
              <a:solidFill>
                <a:srgbClr val="FFC000"/>
              </a:solidFill>
              <a:latin typeface="Bradley Hand ITC" panose="03070402050302030203" pitchFamily="66" charset="0"/>
            </a:endParaRPr>
          </a:p>
        </p:txBody>
      </p:sp>
      <p:sp>
        <p:nvSpPr>
          <p:cNvPr id="3" name="Marcador de contenido 2">
            <a:extLst>
              <a:ext uri="{FF2B5EF4-FFF2-40B4-BE49-F238E27FC236}">
                <a16:creationId xmlns:a16="http://schemas.microsoft.com/office/drawing/2014/main" xmlns="" id="{3CDA288A-13AD-6F3F-0948-E54AB30342CC}"/>
              </a:ext>
            </a:extLst>
          </p:cNvPr>
          <p:cNvSpPr>
            <a:spLocks noGrp="1"/>
          </p:cNvSpPr>
          <p:nvPr>
            <p:ph sz="half" idx="1"/>
          </p:nvPr>
        </p:nvSpPr>
        <p:spPr>
          <a:xfrm>
            <a:off x="711591" y="1172160"/>
            <a:ext cx="5181600" cy="4842461"/>
          </a:xfrm>
        </p:spPr>
        <p:txBody>
          <a:bodyPr>
            <a:noAutofit/>
          </a:bodyPr>
          <a:lstStyle/>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Acompañar y retroalimentar la matriz de seguimiento al cumplimiento del SGSST</a:t>
            </a:r>
          </a:p>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Orientación y acompañamiento en el fortalecimiento y desarrollo de los diferentes procedimientos, guías, programas y demás herramientas metodológicas y programáticas dispuestas en el diseño del SGSST de la Personería.</a:t>
            </a:r>
          </a:p>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Coordinación, capacitación y seguimiento mensual al desempeño de los grupos de apoyo al SGSST (Comité Paritario de Seguridad y Salud en el Trabajo y Comité de Convivencia Laboral).</a:t>
            </a:r>
          </a:p>
          <a:p>
            <a:pPr marL="342900" indent="-342900">
              <a:lnSpc>
                <a:spcPct val="100000"/>
              </a:lnSpc>
              <a:spcAft>
                <a:spcPts val="800"/>
              </a:spcAft>
              <a:buAutoNum type="arabicPeriod"/>
            </a:pPr>
            <a:r>
              <a:rPr lang="es-CO" sz="17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Orientación a la Personería en las necesidades en cuanto a programas a desarrollar en los sistemas de vigilancia epidemiológicos y los programas para la gestión de riesgos laborales, de acuerdo a los riesgos prioritarios y las acciones de mejora continua que se identifique necesario implementar.</a:t>
            </a:r>
            <a:endParaRPr lang="es-CO" sz="17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xmlns="" id="{108BBA9E-6D96-1C58-C6D1-6EEE9B7118E2}"/>
              </a:ext>
            </a:extLst>
          </p:cNvPr>
          <p:cNvSpPr>
            <a:spLocks noGrp="1"/>
          </p:cNvSpPr>
          <p:nvPr>
            <p:ph sz="half" idx="2"/>
          </p:nvPr>
        </p:nvSpPr>
        <p:spPr>
          <a:xfrm>
            <a:off x="6258951" y="1172160"/>
            <a:ext cx="5181600" cy="4351338"/>
          </a:xfrm>
        </p:spPr>
        <p:txBody>
          <a:bodyPr>
            <a:normAutofit fontScale="62500" lnSpcReduction="20000"/>
          </a:bodyPr>
          <a:lstStyle/>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Investigación de accidentes leves en caso de presentarse este tipo de eventos.</a:t>
            </a: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Fortalecimiento del programa de inspecciones de seguridad.</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Coordinar y contribuir en el desarrollo de los Estándares Mínimos aplicables a la Personería, según las características propias de la Entidad.</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Pausas Activas.</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Diseñar, implementar y fortalecer el programa de Estilos de Vida y Trabajo Saludable.</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514350" indent="-514350">
              <a:lnSpc>
                <a:spcPct val="100000"/>
              </a:lnSpc>
              <a:spcAft>
                <a:spcPts val="800"/>
              </a:spcAft>
              <a:buFont typeface="+mj-lt"/>
              <a:buAutoNum type="arabicPeriod" startAt="5"/>
            </a:pPr>
            <a:r>
              <a:rPr lang="es-CO" sz="29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Coordinación, implementación y logística de la semana de la salud</a:t>
            </a:r>
            <a:endParaRPr lang="es-CO" sz="29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390389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735967-42F3-CE59-681D-6DFD1A8D95C1}"/>
              </a:ext>
            </a:extLst>
          </p:cNvPr>
          <p:cNvSpPr>
            <a:spLocks noGrp="1"/>
          </p:cNvSpPr>
          <p:nvPr>
            <p:ph type="title"/>
          </p:nvPr>
        </p:nvSpPr>
        <p:spPr>
          <a:xfrm>
            <a:off x="118402" y="0"/>
            <a:ext cx="11802793" cy="1325563"/>
          </a:xfrm>
        </p:spPr>
        <p:txBody>
          <a:bodyPr>
            <a:normAutofit/>
          </a:bodyPr>
          <a:lstStyle/>
          <a:p>
            <a:pPr algn="ctr"/>
            <a:r>
              <a:rPr lang="es-CO" sz="44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Acompañar y retroalimentar la matriz de seguimiento al cumplimiento del SGSST</a:t>
            </a:r>
            <a:endParaRPr lang="es-CO" dirty="0">
              <a:solidFill>
                <a:srgbClr val="FFC000"/>
              </a:solidFill>
            </a:endParaRPr>
          </a:p>
        </p:txBody>
      </p:sp>
      <p:sp>
        <p:nvSpPr>
          <p:cNvPr id="3" name="Marcador de contenido 2">
            <a:extLst>
              <a:ext uri="{FF2B5EF4-FFF2-40B4-BE49-F238E27FC236}">
                <a16:creationId xmlns:a16="http://schemas.microsoft.com/office/drawing/2014/main" xmlns="" id="{888613CF-41EF-1FBE-8428-0D408BC95F45}"/>
              </a:ext>
            </a:extLst>
          </p:cNvPr>
          <p:cNvSpPr>
            <a:spLocks noGrp="1"/>
          </p:cNvSpPr>
          <p:nvPr>
            <p:ph sz="half" idx="1"/>
          </p:nvPr>
        </p:nvSpPr>
        <p:spPr>
          <a:xfrm>
            <a:off x="584982" y="2258194"/>
            <a:ext cx="3241431" cy="3238744"/>
          </a:xfrm>
        </p:spPr>
        <p:txBody>
          <a:bodyPr>
            <a:normAutofit fontScale="92500" lnSpcReduction="20000"/>
          </a:bodyPr>
          <a:lstStyle/>
          <a:p>
            <a:pPr marL="0" indent="0">
              <a:buNone/>
            </a:pPr>
            <a:r>
              <a:rPr lang="es-CO" dirty="0">
                <a:solidFill>
                  <a:schemeClr val="bg1"/>
                </a:solidFill>
              </a:rPr>
              <a:t>Durante la ejecución del contrato, se desarrollaron las siguientes actualizaciones y documentos, los cuales quedan en la carpeta que se desarrolló, durante la ejecución del contrato</a:t>
            </a:r>
          </a:p>
        </p:txBody>
      </p:sp>
      <p:sp>
        <p:nvSpPr>
          <p:cNvPr id="4" name="Marcador de contenido 3">
            <a:extLst>
              <a:ext uri="{FF2B5EF4-FFF2-40B4-BE49-F238E27FC236}">
                <a16:creationId xmlns:a16="http://schemas.microsoft.com/office/drawing/2014/main" xmlns="" id="{78F193FD-CABF-4897-72DD-0BE561D3A1C1}"/>
              </a:ext>
            </a:extLst>
          </p:cNvPr>
          <p:cNvSpPr>
            <a:spLocks noGrp="1"/>
          </p:cNvSpPr>
          <p:nvPr>
            <p:ph sz="half" idx="2"/>
          </p:nvPr>
        </p:nvSpPr>
        <p:spPr>
          <a:xfrm>
            <a:off x="5103054" y="1325563"/>
            <a:ext cx="6818141" cy="5104007"/>
          </a:xfrm>
        </p:spPr>
        <p:txBody>
          <a:bodyPr>
            <a:noAutofit/>
          </a:bodyPr>
          <a:lstStyle/>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Cronograma trimestral de 2022</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Matriz de roles y responsabilidades de la personería</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Matriz de peligros y riesgos</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Objetivos y metas del SG-SST 2022</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Plan de evacuación</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Matriz IPVR, para la identificación de peligros y valoración del riesgo</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Manual de pausas activas</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Programa de vigilancia epidemiológica auditiva, se encuentra en la carpeta pública</a:t>
            </a:r>
            <a:endParaRPr lang="es-CO"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s-CO" sz="2000" dirty="0">
                <a:solidFill>
                  <a:schemeClr val="bg1"/>
                </a:solidFill>
                <a:effectLst/>
                <a:latin typeface="Arial Narrow" panose="020B0606020202030204" pitchFamily="34" charset="0"/>
                <a:ea typeface="Calibri" panose="020F0502020204030204" pitchFamily="34" charset="0"/>
                <a:cs typeface="Calibri" panose="020F0502020204030204" pitchFamily="34" charset="0"/>
              </a:rPr>
              <a:t>Programa de vigilancia epidemiológica visual, se encuentra en la carpeta pública</a:t>
            </a:r>
            <a:endParaRPr lang="es-CO" sz="2000" dirty="0">
              <a:solidFill>
                <a:schemeClr val="bg1"/>
              </a:solidFill>
            </a:endParaRPr>
          </a:p>
        </p:txBody>
      </p:sp>
      <p:cxnSp>
        <p:nvCxnSpPr>
          <p:cNvPr id="6" name="Conector recto de flecha 5">
            <a:extLst>
              <a:ext uri="{FF2B5EF4-FFF2-40B4-BE49-F238E27FC236}">
                <a16:creationId xmlns:a16="http://schemas.microsoft.com/office/drawing/2014/main" xmlns="" id="{0BCAA66A-84B2-9B2F-10F4-AA5DBC5FB04A}"/>
              </a:ext>
            </a:extLst>
          </p:cNvPr>
          <p:cNvCxnSpPr>
            <a:stCxn id="3" idx="3"/>
          </p:cNvCxnSpPr>
          <p:nvPr/>
        </p:nvCxnSpPr>
        <p:spPr>
          <a:xfrm flipV="1">
            <a:off x="3826413" y="1617785"/>
            <a:ext cx="1276641" cy="2259781"/>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xmlns="" id="{D1D7A8B5-D318-9BC5-AF33-A927B3322739}"/>
              </a:ext>
            </a:extLst>
          </p:cNvPr>
          <p:cNvCxnSpPr>
            <a:stCxn id="3" idx="3"/>
          </p:cNvCxnSpPr>
          <p:nvPr/>
        </p:nvCxnSpPr>
        <p:spPr>
          <a:xfrm>
            <a:off x="3826413" y="3877566"/>
            <a:ext cx="1276641" cy="2270016"/>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xmlns="" id="{109A8298-2450-D155-9329-F72648B1D750}"/>
              </a:ext>
            </a:extLst>
          </p:cNvPr>
          <p:cNvCxnSpPr>
            <a:stCxn id="3" idx="3"/>
          </p:cNvCxnSpPr>
          <p:nvPr/>
        </p:nvCxnSpPr>
        <p:spPr>
          <a:xfrm flipV="1">
            <a:off x="3826413" y="3727938"/>
            <a:ext cx="1276641" cy="149628"/>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xmlns="" id="{3B0B7B50-576D-D6C5-8DEC-332F0C0DC78C}"/>
              </a:ext>
            </a:extLst>
          </p:cNvPr>
          <p:cNvCxnSpPr>
            <a:stCxn id="3" idx="3"/>
          </p:cNvCxnSpPr>
          <p:nvPr/>
        </p:nvCxnSpPr>
        <p:spPr>
          <a:xfrm flipV="1">
            <a:off x="3826413" y="2138289"/>
            <a:ext cx="1276641" cy="17392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xmlns="" id="{9CCB7DF5-31FC-8E0D-72B2-F44CB58A62E7}"/>
              </a:ext>
            </a:extLst>
          </p:cNvPr>
          <p:cNvCxnSpPr>
            <a:stCxn id="3" idx="3"/>
          </p:cNvCxnSpPr>
          <p:nvPr/>
        </p:nvCxnSpPr>
        <p:spPr>
          <a:xfrm flipV="1">
            <a:off x="3826413" y="2747675"/>
            <a:ext cx="1276641" cy="11298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xmlns="" id="{DA0C50B3-33A4-B2A4-A5BD-920AD352F7EB}"/>
              </a:ext>
            </a:extLst>
          </p:cNvPr>
          <p:cNvCxnSpPr>
            <a:stCxn id="3" idx="3"/>
          </p:cNvCxnSpPr>
          <p:nvPr/>
        </p:nvCxnSpPr>
        <p:spPr>
          <a:xfrm flipV="1">
            <a:off x="3826413" y="3312620"/>
            <a:ext cx="1276641" cy="5649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a:extLst>
              <a:ext uri="{FF2B5EF4-FFF2-40B4-BE49-F238E27FC236}">
                <a16:creationId xmlns:a16="http://schemas.microsoft.com/office/drawing/2014/main" xmlns="" id="{2252552B-D910-F677-E75F-6F8B3C6AFF02}"/>
              </a:ext>
            </a:extLst>
          </p:cNvPr>
          <p:cNvCxnSpPr>
            <a:stCxn id="3" idx="3"/>
          </p:cNvCxnSpPr>
          <p:nvPr/>
        </p:nvCxnSpPr>
        <p:spPr>
          <a:xfrm>
            <a:off x="3826413" y="3877566"/>
            <a:ext cx="1276641" cy="14681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xmlns="" id="{FD3786DA-8E1D-E144-38F9-9B17B65FB0D6}"/>
              </a:ext>
            </a:extLst>
          </p:cNvPr>
          <p:cNvCxnSpPr>
            <a:stCxn id="3" idx="3"/>
          </p:cNvCxnSpPr>
          <p:nvPr/>
        </p:nvCxnSpPr>
        <p:spPr>
          <a:xfrm>
            <a:off x="3826413" y="3877566"/>
            <a:ext cx="1276641" cy="8913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xmlns="" id="{2D1E6819-FFFC-DB13-18D7-67047C30F2B7}"/>
              </a:ext>
            </a:extLst>
          </p:cNvPr>
          <p:cNvCxnSpPr>
            <a:stCxn id="3" idx="3"/>
          </p:cNvCxnSpPr>
          <p:nvPr/>
        </p:nvCxnSpPr>
        <p:spPr>
          <a:xfrm>
            <a:off x="3826413" y="3877566"/>
            <a:ext cx="1276641" cy="44569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786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8FE4466-E213-2608-7C2F-E8D8E70E149E}"/>
              </a:ext>
            </a:extLst>
          </p:cNvPr>
          <p:cNvSpPr>
            <a:spLocks noGrp="1"/>
          </p:cNvSpPr>
          <p:nvPr>
            <p:ph type="title"/>
          </p:nvPr>
        </p:nvSpPr>
        <p:spPr>
          <a:xfrm>
            <a:off x="207498" y="18255"/>
            <a:ext cx="11929403" cy="1325563"/>
          </a:xfrm>
        </p:spPr>
        <p:txBody>
          <a:bodyPr>
            <a:noAutofit/>
          </a:bodyPr>
          <a:lstStyle/>
          <a:p>
            <a:pPr algn="ctr"/>
            <a:r>
              <a:rPr lang="es-CO" sz="30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Orientación y acompañamiento en el fortalecimiento y desarrollo de los diferentes procedimientos, guías, programas y demás herramientas metodológicas y programáticas dispuestas en el diseño del SGSST de la Personería.</a:t>
            </a:r>
            <a:endParaRPr lang="es-CO" sz="3000" dirty="0">
              <a:solidFill>
                <a:srgbClr val="FFC000"/>
              </a:solidFill>
            </a:endParaRPr>
          </a:p>
        </p:txBody>
      </p:sp>
      <p:sp>
        <p:nvSpPr>
          <p:cNvPr id="3" name="Marcador de contenido 2">
            <a:extLst>
              <a:ext uri="{FF2B5EF4-FFF2-40B4-BE49-F238E27FC236}">
                <a16:creationId xmlns:a16="http://schemas.microsoft.com/office/drawing/2014/main" xmlns="" id="{D4E42E0C-EE25-D7A8-1B40-805D1CA876A9}"/>
              </a:ext>
            </a:extLst>
          </p:cNvPr>
          <p:cNvSpPr>
            <a:spLocks noGrp="1"/>
          </p:cNvSpPr>
          <p:nvPr>
            <p:ph sz="half" idx="1"/>
          </p:nvPr>
        </p:nvSpPr>
        <p:spPr>
          <a:xfrm>
            <a:off x="342313" y="2051331"/>
            <a:ext cx="3709182" cy="3941506"/>
          </a:xfrm>
        </p:spPr>
        <p:txBody>
          <a:bodyPr>
            <a:noAutofit/>
          </a:bodyPr>
          <a:lstStyle/>
          <a:p>
            <a:pPr marL="0" indent="0">
              <a:buNone/>
            </a:pPr>
            <a:r>
              <a:rPr lang="es-CO" sz="2400" dirty="0">
                <a:solidFill>
                  <a:schemeClr val="bg1"/>
                </a:solidFill>
                <a:latin typeface="Arial Narrow" panose="020B0606020202030204" pitchFamily="34" charset="0"/>
                <a:ea typeface="Times New Roman" panose="02020603050405020304" pitchFamily="18" charset="0"/>
                <a:cs typeface="Calibri" panose="020F0502020204030204" pitchFamily="34" charset="0"/>
              </a:rPr>
              <a:t>Dentro del ciclo de capacitaciones realizadas en el trascurso del año 2022, se realizaron las siguientes capacitaciones, dando cumplimiento al 93% del cronograma inicial propuesto y se complementaron con otras capacitaciones realizadas de acuerdo a la programación establecida</a:t>
            </a:r>
            <a:endParaRPr lang="es-CO" sz="2400" dirty="0"/>
          </a:p>
        </p:txBody>
      </p:sp>
      <p:sp>
        <p:nvSpPr>
          <p:cNvPr id="4" name="Marcador de contenido 3">
            <a:extLst>
              <a:ext uri="{FF2B5EF4-FFF2-40B4-BE49-F238E27FC236}">
                <a16:creationId xmlns:a16="http://schemas.microsoft.com/office/drawing/2014/main" xmlns="" id="{107B3F84-AF1B-BD30-0424-0CF2F05802AD}"/>
              </a:ext>
            </a:extLst>
          </p:cNvPr>
          <p:cNvSpPr>
            <a:spLocks noGrp="1"/>
          </p:cNvSpPr>
          <p:nvPr>
            <p:ph sz="half" idx="2"/>
          </p:nvPr>
        </p:nvSpPr>
        <p:spPr>
          <a:xfrm>
            <a:off x="4670474" y="1466586"/>
            <a:ext cx="7466427" cy="5229635"/>
          </a:xfrm>
        </p:spPr>
        <p:txBody>
          <a:bodyPr>
            <a:noAutofit/>
          </a:bodyPr>
          <a:lstStyle/>
          <a:p>
            <a:pPr marL="400050" indent="-400050">
              <a:buFont typeface="+mj-lt"/>
              <a:buAutoNum type="romanUcPeriod"/>
            </a:pPr>
            <a:r>
              <a:rPr lang="es-MX" sz="1800" dirty="0">
                <a:solidFill>
                  <a:schemeClr val="bg1"/>
                </a:solidFill>
              </a:rPr>
              <a:t>Capacitación en salud mental, con acompañamiento de la psicóloga Valentina López, en convivencia y salud mental</a:t>
            </a:r>
          </a:p>
          <a:p>
            <a:pPr marL="400050" indent="-400050">
              <a:buFont typeface="+mj-lt"/>
              <a:buAutoNum type="romanUcPeriod"/>
            </a:pPr>
            <a:r>
              <a:rPr lang="es-MX" sz="1800" dirty="0">
                <a:solidFill>
                  <a:schemeClr val="bg1"/>
                </a:solidFill>
              </a:rPr>
              <a:t>Capacitación en uso adecuado del tiempo, con acompañamiento de la ARL</a:t>
            </a:r>
          </a:p>
          <a:p>
            <a:pPr marL="400050" indent="-400050">
              <a:buFont typeface="+mj-lt"/>
              <a:buAutoNum type="romanUcPeriod"/>
            </a:pPr>
            <a:r>
              <a:rPr lang="es-MX" sz="1800" dirty="0">
                <a:solidFill>
                  <a:schemeClr val="bg1"/>
                </a:solidFill>
              </a:rPr>
              <a:t>Capacitación sobre orden y aseo, con la colaboración de la asesora de la ARL</a:t>
            </a:r>
          </a:p>
          <a:p>
            <a:pPr marL="400050" indent="-400050">
              <a:buFont typeface="+mj-lt"/>
              <a:buAutoNum type="romanUcPeriod"/>
            </a:pPr>
            <a:r>
              <a:rPr lang="es-MX" sz="1800" dirty="0">
                <a:solidFill>
                  <a:schemeClr val="bg1"/>
                </a:solidFill>
              </a:rPr>
              <a:t>Capacitación sobre caídas a nivel con la colaboración de la asesora de ARL</a:t>
            </a:r>
          </a:p>
          <a:p>
            <a:pPr marL="400050" indent="-400050">
              <a:buFont typeface="+mj-lt"/>
              <a:buAutoNum type="romanUcPeriod"/>
            </a:pPr>
            <a:r>
              <a:rPr lang="es-MX" sz="1800" dirty="0">
                <a:solidFill>
                  <a:schemeClr val="bg1"/>
                </a:solidFill>
              </a:rPr>
              <a:t>Actividad relacionada a la capacitación sobre caídas a nivel “Cazadores de Riesgos”</a:t>
            </a:r>
          </a:p>
          <a:p>
            <a:pPr marL="400050" indent="-400050">
              <a:buFont typeface="+mj-lt"/>
              <a:buAutoNum type="romanUcPeriod"/>
            </a:pPr>
            <a:r>
              <a:rPr lang="es-MX" sz="1800" dirty="0">
                <a:solidFill>
                  <a:schemeClr val="bg1"/>
                </a:solidFill>
              </a:rPr>
              <a:t>Capacitación en Identificación de riesgos, con el acompañamiento de la asesora de la ARL</a:t>
            </a:r>
          </a:p>
          <a:p>
            <a:pPr marL="400050" indent="-400050">
              <a:buFont typeface="+mj-lt"/>
              <a:buAutoNum type="romanUcPeriod"/>
            </a:pPr>
            <a:r>
              <a:rPr lang="es-MX" sz="1800" dirty="0">
                <a:solidFill>
                  <a:schemeClr val="bg1"/>
                </a:solidFill>
              </a:rPr>
              <a:t>Se realizó la publicación en cartelera de las pausas activas</a:t>
            </a:r>
          </a:p>
          <a:p>
            <a:pPr marL="400050" indent="-400050">
              <a:buFont typeface="+mj-lt"/>
              <a:buAutoNum type="romanUcPeriod"/>
            </a:pPr>
            <a:r>
              <a:rPr lang="es-MX" sz="1800" dirty="0">
                <a:solidFill>
                  <a:schemeClr val="bg1"/>
                </a:solidFill>
              </a:rPr>
              <a:t>Capacitación en higiene postural en la oficina, con el acompañamiento del asesor de la ARL</a:t>
            </a:r>
          </a:p>
          <a:p>
            <a:pPr marL="400050" indent="-400050">
              <a:buFont typeface="+mj-lt"/>
              <a:buAutoNum type="romanUcPeriod"/>
            </a:pPr>
            <a:r>
              <a:rPr lang="es-MX" sz="1800" dirty="0">
                <a:solidFill>
                  <a:schemeClr val="bg1"/>
                </a:solidFill>
              </a:rPr>
              <a:t>Capacitación en autocuidado, con el acompañamiento del asesor de la ARL</a:t>
            </a:r>
          </a:p>
          <a:p>
            <a:endParaRPr lang="es-CO" sz="1800" dirty="0"/>
          </a:p>
        </p:txBody>
      </p:sp>
    </p:spTree>
    <p:extLst>
      <p:ext uri="{BB962C8B-B14F-4D97-AF65-F5344CB8AC3E}">
        <p14:creationId xmlns:p14="http://schemas.microsoft.com/office/powerpoint/2010/main" val="3643185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27DA923-C303-0A65-B8BC-A5B97A0B7680}"/>
              </a:ext>
            </a:extLst>
          </p:cNvPr>
          <p:cNvSpPr>
            <a:spLocks noGrp="1"/>
          </p:cNvSpPr>
          <p:nvPr>
            <p:ph type="title"/>
          </p:nvPr>
        </p:nvSpPr>
        <p:spPr>
          <a:xfrm>
            <a:off x="838200" y="0"/>
            <a:ext cx="10515600" cy="1325563"/>
          </a:xfrm>
        </p:spPr>
        <p:txBody>
          <a:bodyPr>
            <a:normAutofit/>
          </a:bodyPr>
          <a:lstStyle/>
          <a:p>
            <a:pPr algn="ctr"/>
            <a:r>
              <a:rPr lang="es-CO" sz="3600" dirty="0">
                <a:solidFill>
                  <a:srgbClr val="FFC000"/>
                </a:solidFill>
                <a:latin typeface="Arial Narrow" panose="020B0606020202030204" pitchFamily="34" charset="0"/>
              </a:rPr>
              <a:t>CRONOGRAMA PROPUESTO Y PORCENTAJES DE CUMPLIMIENTO</a:t>
            </a:r>
          </a:p>
        </p:txBody>
      </p:sp>
      <p:pic>
        <p:nvPicPr>
          <p:cNvPr id="4" name="Imagen 3">
            <a:extLst>
              <a:ext uri="{FF2B5EF4-FFF2-40B4-BE49-F238E27FC236}">
                <a16:creationId xmlns:a16="http://schemas.microsoft.com/office/drawing/2014/main" xmlns="" id="{29A89B59-F0C7-EC67-4C53-A6AA4460D4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230" y="1197863"/>
            <a:ext cx="6971539" cy="5452157"/>
          </a:xfrm>
          <a:prstGeom prst="rect">
            <a:avLst/>
          </a:prstGeom>
        </p:spPr>
      </p:pic>
    </p:spTree>
    <p:extLst>
      <p:ext uri="{BB962C8B-B14F-4D97-AF65-F5344CB8AC3E}">
        <p14:creationId xmlns:p14="http://schemas.microsoft.com/office/powerpoint/2010/main" val="63833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23A8E3-DEA5-1036-1658-B31568F8C04E}"/>
              </a:ext>
            </a:extLst>
          </p:cNvPr>
          <p:cNvSpPr>
            <a:spLocks noGrp="1"/>
          </p:cNvSpPr>
          <p:nvPr>
            <p:ph type="title"/>
          </p:nvPr>
        </p:nvSpPr>
        <p:spPr/>
        <p:txBody>
          <a:bodyPr>
            <a:normAutofit fontScale="90000"/>
          </a:bodyPr>
          <a:lstStyle/>
          <a:p>
            <a:pPr algn="ctr"/>
            <a:r>
              <a:rPr lang="es-CO" sz="36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Coordinación, capacitación y seguimiento mensual al desempeño de los grupos de apoyo al SGSST (Comité Paritario de Seguridad y Salud en el Trabajo y Comité de Convivencia Laboral).</a:t>
            </a:r>
            <a:r>
              <a:rPr lang="es-CO" sz="44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t/>
            </a:r>
            <a:br>
              <a:rPr lang="es-CO" sz="4400" dirty="0">
                <a:solidFill>
                  <a:schemeClr val="bg1"/>
                </a:solidFill>
                <a:effectLst/>
                <a:latin typeface="Arial Narrow" panose="020B0606020202030204" pitchFamily="34" charset="0"/>
                <a:ea typeface="Times New Roman" panose="02020603050405020304" pitchFamily="18" charset="0"/>
                <a:cs typeface="Calibri" panose="020F0502020204030204" pitchFamily="34" charset="0"/>
              </a:rPr>
            </a:br>
            <a:endParaRPr lang="es-CO" dirty="0"/>
          </a:p>
        </p:txBody>
      </p:sp>
      <p:sp>
        <p:nvSpPr>
          <p:cNvPr id="4" name="Marcador de contenido 3">
            <a:extLst>
              <a:ext uri="{FF2B5EF4-FFF2-40B4-BE49-F238E27FC236}">
                <a16:creationId xmlns:a16="http://schemas.microsoft.com/office/drawing/2014/main" xmlns="" id="{B29B4EB6-1783-0ED3-8A76-9EEC2E168F3B}"/>
              </a:ext>
            </a:extLst>
          </p:cNvPr>
          <p:cNvSpPr>
            <a:spLocks noGrp="1"/>
          </p:cNvSpPr>
          <p:nvPr>
            <p:ph sz="half" idx="2"/>
          </p:nvPr>
        </p:nvSpPr>
        <p:spPr>
          <a:xfrm>
            <a:off x="838200" y="1690688"/>
            <a:ext cx="5181600" cy="4351338"/>
          </a:xfrm>
        </p:spPr>
        <p:txBody>
          <a:bodyPr>
            <a:noAutofit/>
          </a:bodyPr>
          <a:lstStyle/>
          <a:p>
            <a:pPr>
              <a:lnSpc>
                <a:spcPct val="107000"/>
              </a:lnSpc>
              <a:spcAft>
                <a:spcPts val="800"/>
              </a:spcAft>
            </a:pPr>
            <a:r>
              <a:rPr lang="es-CO" sz="1600" dirty="0">
                <a:solidFill>
                  <a:schemeClr val="bg1"/>
                </a:solidFill>
                <a:effectLst/>
                <a:latin typeface="ArialNarrow"/>
                <a:ea typeface="Calibri" panose="020F0502020204030204" pitchFamily="34" charset="0"/>
                <a:cs typeface="ArialNarrow"/>
              </a:rPr>
              <a:t>Se realizaron 2 reuniones con los miembros del COPASST, donde se realizó la capacitación acerca de las funciones del COPASST y conocimiento de riesgos. Se estableció un cronograma de actividades para la actualización del estado de actas del COPASST, con el acompañamiento de la asesora de la ARL</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600" dirty="0">
                <a:solidFill>
                  <a:schemeClr val="bg1"/>
                </a:solidFill>
                <a:effectLst/>
                <a:latin typeface="ArialNarrow"/>
                <a:ea typeface="Calibri" panose="020F0502020204030204" pitchFamily="34" charset="0"/>
                <a:cs typeface="ArialNarrow"/>
              </a:rPr>
              <a:t>Se realizaron actividades con el COPASST en cuanto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600" dirty="0">
                <a:solidFill>
                  <a:schemeClr val="bg1"/>
                </a:solidFill>
                <a:effectLst/>
                <a:latin typeface="ArialNarrow"/>
                <a:ea typeface="Calibri" panose="020F0502020204030204" pitchFamily="34" charset="0"/>
                <a:cs typeface="ArialNarrow"/>
              </a:rPr>
              <a:t>1. Capacitación en inspección de puestos de trabajo</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600" dirty="0">
                <a:solidFill>
                  <a:schemeClr val="bg1"/>
                </a:solidFill>
                <a:effectLst/>
                <a:latin typeface="ArialNarrow"/>
                <a:ea typeface="Calibri" panose="020F0502020204030204" pitchFamily="34" charset="0"/>
                <a:cs typeface="ArialNarrow"/>
              </a:rPr>
              <a:t>2. Socialización y elaboración del plan de trabajo del COPASST, con el acompañamiento de ARL (SURA)</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s-CO" sz="1600" dirty="0">
                <a:solidFill>
                  <a:schemeClr val="bg1"/>
                </a:solidFill>
                <a:effectLst/>
                <a:latin typeface="ArialNarrow"/>
                <a:ea typeface="Calibri" panose="020F0502020204030204" pitchFamily="34" charset="0"/>
                <a:cs typeface="ArialNarrow"/>
              </a:rPr>
              <a:t>3. Visita de inspección a la COCINA con el acompañamiento de la asesora ARL (SURA)</a:t>
            </a:r>
            <a:endParaRPr lang="es-CO"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Marcador de contenido 3">
            <a:extLst>
              <a:ext uri="{FF2B5EF4-FFF2-40B4-BE49-F238E27FC236}">
                <a16:creationId xmlns:a16="http://schemas.microsoft.com/office/drawing/2014/main" xmlns="" id="{6FB3AF8B-AB74-BA15-E222-B82AB2D0EB71}"/>
              </a:ext>
            </a:extLst>
          </p:cNvPr>
          <p:cNvSpPr txBox="1">
            <a:spLocks/>
          </p:cNvSpPr>
          <p:nvPr/>
        </p:nvSpPr>
        <p:spPr>
          <a:xfrm>
            <a:off x="6248400" y="1690688"/>
            <a:ext cx="5181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CO" sz="1600" dirty="0">
                <a:solidFill>
                  <a:schemeClr val="bg1"/>
                </a:solidFill>
                <a:latin typeface="ArialNarrow"/>
                <a:ea typeface="Calibri" panose="020F0502020204030204" pitchFamily="34" charset="0"/>
                <a:cs typeface="ArialNarrow"/>
              </a:rPr>
              <a:t>Capacitación en Investigación de accidentes de trabajo, con el acompañamiento de la asesora de la ARL</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600" dirty="0">
                <a:solidFill>
                  <a:schemeClr val="bg1"/>
                </a:solidFill>
                <a:latin typeface="ArialNarrow"/>
                <a:ea typeface="Calibri" panose="020F0502020204030204" pitchFamily="34" charset="0"/>
                <a:cs typeface="ArialNarrow"/>
              </a:rPr>
              <a:t>Capacitación en Identificación de riesgos, con el acompañamiento de la asesora de la ARL</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600" dirty="0">
                <a:solidFill>
                  <a:schemeClr val="bg1"/>
                </a:solidFill>
                <a:latin typeface="ArialNarrow"/>
                <a:ea typeface="Calibri" panose="020F0502020204030204" pitchFamily="34" charset="0"/>
                <a:cs typeface="ArialNarrow"/>
              </a:rPr>
              <a:t>Se programo la capacitación en indicadores al COPASST, no se ha realizado la capacitación, dado que no hemos podido reunir al comité</a:t>
            </a:r>
            <a:endParaRPr lang="es-CO"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172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402ABB9-8C3F-4A88-6F3B-5C3A42912888}"/>
              </a:ext>
            </a:extLst>
          </p:cNvPr>
          <p:cNvSpPr>
            <a:spLocks noGrp="1"/>
          </p:cNvSpPr>
          <p:nvPr>
            <p:ph type="title"/>
          </p:nvPr>
        </p:nvSpPr>
        <p:spPr>
          <a:xfrm>
            <a:off x="177019" y="-496204"/>
            <a:ext cx="5257800" cy="4642973"/>
          </a:xfrm>
        </p:spPr>
        <p:txBody>
          <a:bodyPr>
            <a:noAutofit/>
          </a:bodyPr>
          <a:lstStyle/>
          <a:p>
            <a:r>
              <a:rPr lang="es-CO" sz="28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Orientación a la Personería en las necesidades en cuanto a programas a desarrollar en los sistemas de vigilancia epidemiológicos y los programas para la gestión de riesgos laborales, de acuerdo a los riesgos prioritarios y las acciones de mejora continua que se identifique necesario implementar</a:t>
            </a:r>
            <a:endParaRPr lang="es-CO" sz="2800" dirty="0">
              <a:solidFill>
                <a:srgbClr val="FFC000"/>
              </a:solidFill>
            </a:endParaRPr>
          </a:p>
        </p:txBody>
      </p:sp>
      <p:sp>
        <p:nvSpPr>
          <p:cNvPr id="4" name="Marcador de contenido 3">
            <a:extLst>
              <a:ext uri="{FF2B5EF4-FFF2-40B4-BE49-F238E27FC236}">
                <a16:creationId xmlns:a16="http://schemas.microsoft.com/office/drawing/2014/main" xmlns="" id="{8BA9A6F8-A66A-3DDE-886C-DA69C2AA4821}"/>
              </a:ext>
            </a:extLst>
          </p:cNvPr>
          <p:cNvSpPr>
            <a:spLocks noGrp="1"/>
          </p:cNvSpPr>
          <p:nvPr>
            <p:ph sz="half" idx="2"/>
          </p:nvPr>
        </p:nvSpPr>
        <p:spPr>
          <a:xfrm>
            <a:off x="6312877" y="104920"/>
            <a:ext cx="5181600" cy="3324080"/>
          </a:xfrm>
        </p:spPr>
        <p:txBody>
          <a:bodyPr/>
          <a:lstStyle/>
          <a:p>
            <a:pPr marL="0" indent="0">
              <a:buNone/>
            </a:pPr>
            <a:r>
              <a:rPr lang="es-MX" dirty="0">
                <a:solidFill>
                  <a:schemeClr val="bg1"/>
                </a:solidFill>
              </a:rPr>
              <a:t>Se realizó el diseño para establecer el programa de vigilancia epidemiológica en los siguientes aspectos</a:t>
            </a:r>
          </a:p>
          <a:p>
            <a:endParaRPr lang="es-MX" dirty="0">
              <a:solidFill>
                <a:schemeClr val="bg1"/>
              </a:solidFill>
            </a:endParaRPr>
          </a:p>
          <a:p>
            <a:pPr marL="571500" indent="-571500" algn="ctr">
              <a:buFont typeface="+mj-lt"/>
              <a:buAutoNum type="romanUcPeriod"/>
            </a:pPr>
            <a:r>
              <a:rPr lang="es-MX" dirty="0">
                <a:solidFill>
                  <a:schemeClr val="bg1"/>
                </a:solidFill>
              </a:rPr>
              <a:t>Visual</a:t>
            </a:r>
          </a:p>
          <a:p>
            <a:pPr marL="571500" indent="-571500" algn="ctr">
              <a:buFont typeface="+mj-lt"/>
              <a:buAutoNum type="romanUcPeriod"/>
            </a:pPr>
            <a:r>
              <a:rPr lang="es-MX" dirty="0">
                <a:solidFill>
                  <a:schemeClr val="bg1"/>
                </a:solidFill>
              </a:rPr>
              <a:t>Auditiva</a:t>
            </a:r>
            <a:endParaRPr lang="es-CO" dirty="0">
              <a:solidFill>
                <a:schemeClr val="bg1"/>
              </a:solidFill>
            </a:endParaRPr>
          </a:p>
        </p:txBody>
      </p:sp>
      <p:sp>
        <p:nvSpPr>
          <p:cNvPr id="5" name="Título 1">
            <a:extLst>
              <a:ext uri="{FF2B5EF4-FFF2-40B4-BE49-F238E27FC236}">
                <a16:creationId xmlns:a16="http://schemas.microsoft.com/office/drawing/2014/main" xmlns="" id="{D25BC404-0244-68E4-741B-98B029577B88}"/>
              </a:ext>
            </a:extLst>
          </p:cNvPr>
          <p:cNvSpPr txBox="1">
            <a:spLocks/>
          </p:cNvSpPr>
          <p:nvPr/>
        </p:nvSpPr>
        <p:spPr>
          <a:xfrm>
            <a:off x="256736" y="4456257"/>
            <a:ext cx="5098366" cy="15084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800"/>
              </a:spcAft>
            </a:pPr>
            <a:r>
              <a:rPr lang="es-CO" sz="2800" dirty="0">
                <a:solidFill>
                  <a:srgbClr val="FFC000"/>
                </a:solidFill>
                <a:effectLst/>
                <a:latin typeface="Arial Narrow" panose="020B0606020202030204" pitchFamily="34" charset="0"/>
                <a:ea typeface="Times New Roman" panose="02020603050405020304" pitchFamily="18" charset="0"/>
                <a:cs typeface="Calibri" panose="020F0502020204030204" pitchFamily="34" charset="0"/>
              </a:rPr>
              <a:t>Investigación de accidentes leves en caso de presentarse este tipo de eventos</a:t>
            </a:r>
          </a:p>
        </p:txBody>
      </p:sp>
      <p:sp>
        <p:nvSpPr>
          <p:cNvPr id="7" name="Marcador de contenido 3">
            <a:extLst>
              <a:ext uri="{FF2B5EF4-FFF2-40B4-BE49-F238E27FC236}">
                <a16:creationId xmlns:a16="http://schemas.microsoft.com/office/drawing/2014/main" xmlns="" id="{A56ABF88-2FCE-E3A9-A961-77DADC3B4871}"/>
              </a:ext>
            </a:extLst>
          </p:cNvPr>
          <p:cNvSpPr txBox="1">
            <a:spLocks/>
          </p:cNvSpPr>
          <p:nvPr/>
        </p:nvSpPr>
        <p:spPr>
          <a:xfrm>
            <a:off x="6096000" y="4432223"/>
            <a:ext cx="5181600" cy="19685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a:solidFill>
                  <a:schemeClr val="bg1"/>
                </a:solidFill>
              </a:rPr>
              <a:t>No se presentaron accidentes y/o Incidentes laborales en el periodo del 11 de febrero al 31 de octubre de 2022</a:t>
            </a:r>
            <a:endParaRPr lang="es-CO" dirty="0">
              <a:solidFill>
                <a:schemeClr val="bg1"/>
              </a:solidFill>
            </a:endParaRPr>
          </a:p>
        </p:txBody>
      </p:sp>
    </p:spTree>
    <p:extLst>
      <p:ext uri="{BB962C8B-B14F-4D97-AF65-F5344CB8AC3E}">
        <p14:creationId xmlns:p14="http://schemas.microsoft.com/office/powerpoint/2010/main" val="4156170655"/>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TotalTime>
  <Words>2896</Words>
  <Application>Microsoft Office PowerPoint</Application>
  <PresentationFormat>Panorámica</PresentationFormat>
  <Paragraphs>203</Paragraphs>
  <Slides>30</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30</vt:i4>
      </vt:variant>
    </vt:vector>
  </HeadingPairs>
  <TitlesOfParts>
    <vt:vector size="39" baseType="lpstr">
      <vt:lpstr>Arial</vt:lpstr>
      <vt:lpstr>Arial Black</vt:lpstr>
      <vt:lpstr>Arial Narrow</vt:lpstr>
      <vt:lpstr>ArialNarrow</vt:lpstr>
      <vt:lpstr>Bradley Hand ITC</vt:lpstr>
      <vt:lpstr>Calibri</vt:lpstr>
      <vt:lpstr>Calibri Light</vt:lpstr>
      <vt:lpstr>Times New Roman</vt:lpstr>
      <vt:lpstr>1_Tema de Office</vt:lpstr>
      <vt:lpstr>Presentación de PowerPoint</vt:lpstr>
      <vt:lpstr>Presentación de PowerPoint</vt:lpstr>
      <vt:lpstr>PANORAMA INICIAL</vt:lpstr>
      <vt:lpstr>ACTIVIDADES DESCRITAS EN EL CONTRATO PM08-2022</vt:lpstr>
      <vt:lpstr>Acompañar y retroalimentar la matriz de seguimiento al cumplimiento del SGSST</vt:lpstr>
      <vt:lpstr>Orientación y acompañamiento en el fortalecimiento y desarrollo de los diferentes procedimientos, guías, programas y demás herramientas metodológicas y programáticas dispuestas en el diseño del SGSST de la Personería.</vt:lpstr>
      <vt:lpstr>CRONOGRAMA PROPUESTO Y PORCENTAJES DE CUMPLIMIENTO</vt:lpstr>
      <vt:lpstr>Coordinación, capacitación y seguimiento mensual al desempeño de los grupos de apoyo al SGSST (Comité Paritario de Seguridad y Salud en el Trabajo y Comité de Convivencia Laboral). </vt:lpstr>
      <vt:lpstr>Orientación a la Personería en las necesidades en cuanto a programas a desarrollar en los sistemas de vigilancia epidemiológicos y los programas para la gestión de riesgos laborales, de acuerdo a los riesgos prioritarios y las acciones de mejora continua que se identifique necesario implementar</vt:lpstr>
      <vt:lpstr>Fortalecimiento del programa de inspecciones de seguridad</vt:lpstr>
      <vt:lpstr>1. Inspecciones de los puestos de trabajo</vt:lpstr>
      <vt:lpstr>EVIDENCIAS TOMADAS</vt:lpstr>
      <vt:lpstr>2. Se realizó la inspección locativa de las instalaciones de la cocina, como fortalecimiento de la capacitación al COPASST </vt:lpstr>
      <vt:lpstr>3. Se realizó la inspección locativa de las instalaciones de la personería </vt:lpstr>
      <vt:lpstr>EVIDENCIAS</vt:lpstr>
      <vt:lpstr>Coordinar y contribuir en el desarrollo de los Estándares Mínimos aplicables a la Personería, según las características propias de la Entidad</vt:lpstr>
      <vt:lpstr>Presentación de PowerPoint</vt:lpstr>
      <vt:lpstr>EVALUACIÓN DE ESTANDARES A 31 DE OCTUBRE DE 2022</vt:lpstr>
      <vt:lpstr>Diseñar, implementar y fortalecer el programa de Pausas Activas</vt:lpstr>
      <vt:lpstr>PAUSAS ACTIVAS REALIZADAS</vt:lpstr>
      <vt:lpstr>Diseñar, implementar y fortalecer el programa de Estilos de Vida y Trabajo Saludable</vt:lpstr>
      <vt:lpstr>Diseñar, implementar y fortalecer el programa de Estilos de Vida y Trabajo Saludable</vt:lpstr>
      <vt:lpstr>Coordinación, implementación y logística de la semana de la salud </vt:lpstr>
      <vt:lpstr>PROCESOS REALIZADOS</vt:lpstr>
      <vt:lpstr>NOTIFICACION Y REPORTE DE INCIDENTES, ACTOS INSEGUROS, CONDICIONES INSEGURAS Y MEJORAS AL SG-SST</vt:lpstr>
      <vt:lpstr>NOTIFICACION Y REPORTE DE INCIDENTES, ACTOS INSEGUROS, CONDICIONES INSEGURAS Y MEJORAS AL SG-SST</vt:lpstr>
      <vt:lpstr>NOTIFICACION Y REPORTE DE INCIDENTES, ACTOS INSEGUROS, CONDICIONES INSEGURAS Y MEJORAS AL SG-SST</vt:lpstr>
      <vt:lpstr>INSPECCIÓN COMUNICACIONES</vt:lpstr>
      <vt:lpstr>AUSENTISMO</vt:lpstr>
      <vt:lpstr>CALIFICACIÓN AL SG-SST AÑO 2022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FINAL SEGURIDAD Y SALUD EN EL TRABAJO - SST</dc:title>
  <dc:creator>yesid eduardo assia caballero</dc:creator>
  <cp:lastModifiedBy>Katherine Lopez Roldan</cp:lastModifiedBy>
  <cp:revision>69</cp:revision>
  <dcterms:created xsi:type="dcterms:W3CDTF">2022-11-07T22:16:37Z</dcterms:created>
  <dcterms:modified xsi:type="dcterms:W3CDTF">2022-11-22T21:10:03Z</dcterms:modified>
</cp:coreProperties>
</file>