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97" r:id="rId11"/>
    <p:sldId id="266" r:id="rId12"/>
    <p:sldId id="267" r:id="rId13"/>
    <p:sldId id="268" r:id="rId14"/>
    <p:sldId id="269" r:id="rId15"/>
    <p:sldId id="270" r:id="rId16"/>
    <p:sldId id="271" r:id="rId17"/>
    <p:sldId id="272" r:id="rId18"/>
    <p:sldId id="298" r:id="rId19"/>
    <p:sldId id="299" r:id="rId20"/>
    <p:sldId id="300" r:id="rId21"/>
    <p:sldId id="301" r:id="rId22"/>
    <p:sldId id="274" r:id="rId23"/>
    <p:sldId id="276" r:id="rId24"/>
    <p:sldId id="275" r:id="rId25"/>
    <p:sldId id="279" r:id="rId26"/>
    <p:sldId id="280" r:id="rId27"/>
    <p:sldId id="281" r:id="rId28"/>
    <p:sldId id="282" r:id="rId29"/>
    <p:sldId id="283" r:id="rId30"/>
    <p:sldId id="285" r:id="rId31"/>
    <p:sldId id="284" r:id="rId32"/>
    <p:sldId id="286" r:id="rId33"/>
    <p:sldId id="287" r:id="rId34"/>
    <p:sldId id="303" r:id="rId35"/>
    <p:sldId id="288" r:id="rId36"/>
    <p:sldId id="304" r:id="rId37"/>
    <p:sldId id="305" r:id="rId38"/>
    <p:sldId id="306" r:id="rId39"/>
    <p:sldId id="289" r:id="rId40"/>
    <p:sldId id="290" r:id="rId41"/>
    <p:sldId id="291" r:id="rId42"/>
    <p:sldId id="292" r:id="rId43"/>
    <p:sldId id="293" r:id="rId44"/>
    <p:sldId id="294" r:id="rId45"/>
    <p:sldId id="295" r:id="rId46"/>
    <p:sldId id="296" r:id="rId47"/>
    <p:sldId id="307" r:id="rId48"/>
    <p:sldId id="308" r:id="rId4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BA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1" autoAdjust="0"/>
    <p:restoredTop sz="94660"/>
  </p:normalViewPr>
  <p:slideViewPr>
    <p:cSldViewPr snapToGrid="0">
      <p:cViewPr varScale="1">
        <p:scale>
          <a:sx n="71" d="100"/>
          <a:sy n="71" d="100"/>
        </p:scale>
        <p:origin x="55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t>21/09/2022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t>‹Nº›</a:t>
            </a:fld>
            <a:endParaRPr lang="es-CO"/>
          </a:p>
        </p:txBody>
      </p:sp>
    </p:spTree>
    <p:extLst>
      <p:ext uri="{BB962C8B-B14F-4D97-AF65-F5344CB8AC3E}">
        <p14:creationId xmlns:p14="http://schemas.microsoft.com/office/powerpoint/2010/main" val="243256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t>21/09/2022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t>‹Nº›</a:t>
            </a:fld>
            <a:endParaRPr lang="es-CO"/>
          </a:p>
        </p:txBody>
      </p:sp>
    </p:spTree>
    <p:extLst>
      <p:ext uri="{BB962C8B-B14F-4D97-AF65-F5344CB8AC3E}">
        <p14:creationId xmlns:p14="http://schemas.microsoft.com/office/powerpoint/2010/main" val="172987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t>21/09/2022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t>‹Nº›</a:t>
            </a:fld>
            <a:endParaRPr lang="es-CO"/>
          </a:p>
        </p:txBody>
      </p:sp>
    </p:spTree>
    <p:extLst>
      <p:ext uri="{BB962C8B-B14F-4D97-AF65-F5344CB8AC3E}">
        <p14:creationId xmlns:p14="http://schemas.microsoft.com/office/powerpoint/2010/main" val="186793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t>21/09/2022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t>‹Nº›</a:t>
            </a:fld>
            <a:endParaRPr lang="es-CO"/>
          </a:p>
        </p:txBody>
      </p:sp>
    </p:spTree>
    <p:extLst>
      <p:ext uri="{BB962C8B-B14F-4D97-AF65-F5344CB8AC3E}">
        <p14:creationId xmlns:p14="http://schemas.microsoft.com/office/powerpoint/2010/main" val="290277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8C99605-EBF4-4462-BD54-D44C91992158}" type="datetimeFigureOut">
              <a:rPr lang="es-CO" smtClean="0"/>
              <a:t>21/09/2022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t>‹Nº›</a:t>
            </a:fld>
            <a:endParaRPr lang="es-CO"/>
          </a:p>
        </p:txBody>
      </p:sp>
    </p:spTree>
    <p:extLst>
      <p:ext uri="{BB962C8B-B14F-4D97-AF65-F5344CB8AC3E}">
        <p14:creationId xmlns:p14="http://schemas.microsoft.com/office/powerpoint/2010/main" val="2055651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D8C99605-EBF4-4462-BD54-D44C91992158}" type="datetimeFigureOut">
              <a:rPr lang="es-CO" smtClean="0"/>
              <a:t>21/09/2022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52F2BB-3E93-4C55-996F-436DEE906DD3}" type="slidenum">
              <a:rPr lang="es-CO" smtClean="0"/>
              <a:t>‹Nº›</a:t>
            </a:fld>
            <a:endParaRPr lang="es-CO"/>
          </a:p>
        </p:txBody>
      </p:sp>
    </p:spTree>
    <p:extLst>
      <p:ext uri="{BB962C8B-B14F-4D97-AF65-F5344CB8AC3E}">
        <p14:creationId xmlns:p14="http://schemas.microsoft.com/office/powerpoint/2010/main" val="213200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D8C99605-EBF4-4462-BD54-D44C91992158}" type="datetimeFigureOut">
              <a:rPr lang="es-CO" smtClean="0"/>
              <a:t>21/09/2022</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A552F2BB-3E93-4C55-996F-436DEE906DD3}" type="slidenum">
              <a:rPr lang="es-CO" smtClean="0"/>
              <a:t>‹Nº›</a:t>
            </a:fld>
            <a:endParaRPr lang="es-CO"/>
          </a:p>
        </p:txBody>
      </p:sp>
    </p:spTree>
    <p:extLst>
      <p:ext uri="{BB962C8B-B14F-4D97-AF65-F5344CB8AC3E}">
        <p14:creationId xmlns:p14="http://schemas.microsoft.com/office/powerpoint/2010/main" val="220547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D8C99605-EBF4-4462-BD54-D44C91992158}" type="datetimeFigureOut">
              <a:rPr lang="es-CO" smtClean="0"/>
              <a:t>21/09/2022</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A552F2BB-3E93-4C55-996F-436DEE906DD3}" type="slidenum">
              <a:rPr lang="es-CO" smtClean="0"/>
              <a:t>‹Nº›</a:t>
            </a:fld>
            <a:endParaRPr lang="es-CO"/>
          </a:p>
        </p:txBody>
      </p:sp>
    </p:spTree>
    <p:extLst>
      <p:ext uri="{BB962C8B-B14F-4D97-AF65-F5344CB8AC3E}">
        <p14:creationId xmlns:p14="http://schemas.microsoft.com/office/powerpoint/2010/main" val="578545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8C99605-EBF4-4462-BD54-D44C91992158}" type="datetimeFigureOut">
              <a:rPr lang="es-CO" smtClean="0"/>
              <a:t>21/09/2022</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A552F2BB-3E93-4C55-996F-436DEE906DD3}" type="slidenum">
              <a:rPr lang="es-CO" smtClean="0"/>
              <a:t>‹Nº›</a:t>
            </a:fld>
            <a:endParaRPr lang="es-CO"/>
          </a:p>
        </p:txBody>
      </p:sp>
    </p:spTree>
    <p:extLst>
      <p:ext uri="{BB962C8B-B14F-4D97-AF65-F5344CB8AC3E}">
        <p14:creationId xmlns:p14="http://schemas.microsoft.com/office/powerpoint/2010/main" val="413894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8C99605-EBF4-4462-BD54-D44C91992158}" type="datetimeFigureOut">
              <a:rPr lang="es-CO" smtClean="0"/>
              <a:t>21/09/2022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52F2BB-3E93-4C55-996F-436DEE906DD3}" type="slidenum">
              <a:rPr lang="es-CO" smtClean="0"/>
              <a:t>‹Nº›</a:t>
            </a:fld>
            <a:endParaRPr lang="es-CO"/>
          </a:p>
        </p:txBody>
      </p:sp>
    </p:spTree>
    <p:extLst>
      <p:ext uri="{BB962C8B-B14F-4D97-AF65-F5344CB8AC3E}">
        <p14:creationId xmlns:p14="http://schemas.microsoft.com/office/powerpoint/2010/main" val="164951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8C99605-EBF4-4462-BD54-D44C91992158}" type="datetimeFigureOut">
              <a:rPr lang="es-CO" smtClean="0"/>
              <a:t>21/09/2022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52F2BB-3E93-4C55-996F-436DEE906DD3}" type="slidenum">
              <a:rPr lang="es-CO" smtClean="0"/>
              <a:t>‹Nº›</a:t>
            </a:fld>
            <a:endParaRPr lang="es-CO"/>
          </a:p>
        </p:txBody>
      </p:sp>
    </p:spTree>
    <p:extLst>
      <p:ext uri="{BB962C8B-B14F-4D97-AF65-F5344CB8AC3E}">
        <p14:creationId xmlns:p14="http://schemas.microsoft.com/office/powerpoint/2010/main" val="99291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99605-EBF4-4462-BD54-D44C91992158}" type="datetimeFigureOut">
              <a:rPr lang="es-CO" smtClean="0"/>
              <a:t>21/09/2022</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2F2BB-3E93-4C55-996F-436DEE906DD3}" type="slidenum">
              <a:rPr lang="es-CO" smtClean="0"/>
              <a:t>‹Nº›</a:t>
            </a:fld>
            <a:endParaRPr lang="es-CO"/>
          </a:p>
        </p:txBody>
      </p:sp>
    </p:spTree>
    <p:extLst>
      <p:ext uri="{BB962C8B-B14F-4D97-AF65-F5344CB8AC3E}">
        <p14:creationId xmlns:p14="http://schemas.microsoft.com/office/powerpoint/2010/main" val="3100480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7059560" y="2492982"/>
            <a:ext cx="4506627" cy="1750919"/>
          </a:xfrm>
          <a:prstGeom prst="rect">
            <a:avLst/>
          </a:prstGeom>
        </p:spPr>
      </p:pic>
      <p:pic>
        <p:nvPicPr>
          <p:cNvPr id="10" name="Imagen 9"/>
          <p:cNvPicPr>
            <a:picLocks noChangeAspect="1"/>
          </p:cNvPicPr>
          <p:nvPr/>
        </p:nvPicPr>
        <p:blipFill>
          <a:blip r:embed="rId4"/>
          <a:stretch>
            <a:fillRect/>
          </a:stretch>
        </p:blipFill>
        <p:spPr>
          <a:xfrm>
            <a:off x="7059560" y="5514473"/>
            <a:ext cx="4506627" cy="474382"/>
          </a:xfrm>
          <a:prstGeom prst="rect">
            <a:avLst/>
          </a:prstGeom>
        </p:spPr>
      </p:pic>
    </p:spTree>
    <p:extLst>
      <p:ext uri="{BB962C8B-B14F-4D97-AF65-F5344CB8AC3E}">
        <p14:creationId xmlns:p14="http://schemas.microsoft.com/office/powerpoint/2010/main" val="2699346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1915904" y="628595"/>
            <a:ext cx="8014447" cy="461665"/>
          </a:xfrm>
          <a:prstGeom prst="rect">
            <a:avLst/>
          </a:prstGeom>
        </p:spPr>
        <p:txBody>
          <a:bodyPr wrap="square">
            <a:spAutoFit/>
          </a:bodyPr>
          <a:lstStyle/>
          <a:p>
            <a:pPr algn="ctr"/>
            <a:r>
              <a:rPr lang="es-CO" sz="2400" dirty="0">
                <a:solidFill>
                  <a:srgbClr val="04BAEE"/>
                </a:solidFill>
                <a:latin typeface="Arial Black" panose="020B0A04020102020204" pitchFamily="34" charset="0"/>
              </a:rPr>
              <a:t>ANTECEDENTES NORMATIVOS EN COLOMBIA</a:t>
            </a:r>
            <a:r>
              <a:rPr lang="es-ES" sz="2400" dirty="0" smtClean="0">
                <a:solidFill>
                  <a:srgbClr val="04BAEE"/>
                </a:solidFill>
                <a:latin typeface="Arial Black" panose="020B0A04020102020204" pitchFamily="34" charset="0"/>
              </a:rPr>
              <a:t>.</a:t>
            </a:r>
            <a:endParaRPr lang="es-CO" sz="2400" dirty="0">
              <a:solidFill>
                <a:srgbClr val="04BAEE"/>
              </a:solidFill>
              <a:latin typeface="Arial Black" panose="020B0A04020102020204" pitchFamily="34" charset="0"/>
            </a:endParaRPr>
          </a:p>
        </p:txBody>
      </p:sp>
      <p:pic>
        <p:nvPicPr>
          <p:cNvPr id="2" name="Imagen 1"/>
          <p:cNvPicPr>
            <a:picLocks noChangeAspect="1"/>
          </p:cNvPicPr>
          <p:nvPr/>
        </p:nvPicPr>
        <p:blipFill rotWithShape="1">
          <a:blip r:embed="rId3"/>
          <a:srcRect l="23059" t="34841" r="2836" b="9632"/>
          <a:stretch/>
        </p:blipFill>
        <p:spPr>
          <a:xfrm>
            <a:off x="1405719" y="1310185"/>
            <a:ext cx="9034819" cy="3806166"/>
          </a:xfrm>
          <a:prstGeom prst="rect">
            <a:avLst/>
          </a:prstGeom>
        </p:spPr>
      </p:pic>
    </p:spTree>
    <p:extLst>
      <p:ext uri="{BB962C8B-B14F-4D97-AF65-F5344CB8AC3E}">
        <p14:creationId xmlns:p14="http://schemas.microsoft.com/office/powerpoint/2010/main" val="3883922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464758" y="378101"/>
            <a:ext cx="7623754" cy="1384995"/>
          </a:xfrm>
          <a:prstGeom prst="rect">
            <a:avLst/>
          </a:prstGeom>
        </p:spPr>
        <p:txBody>
          <a:bodyPr wrap="none">
            <a:spAutoFit/>
          </a:bodyPr>
          <a:lstStyle/>
          <a:p>
            <a:pPr algn="ctr"/>
            <a:r>
              <a:rPr lang="es-ES" sz="2800" dirty="0">
                <a:solidFill>
                  <a:srgbClr val="04BAEE"/>
                </a:solidFill>
                <a:latin typeface="Arial Black" panose="020B0A04020102020204" pitchFamily="34" charset="0"/>
              </a:rPr>
              <a:t>LAS ACTIVIDADES DEL COMITÉ DE </a:t>
            </a:r>
            <a:endParaRPr lang="es-ES" sz="2800" dirty="0" smtClean="0">
              <a:solidFill>
                <a:srgbClr val="04BAEE"/>
              </a:solidFill>
              <a:latin typeface="Arial Black" panose="020B0A04020102020204" pitchFamily="34" charset="0"/>
            </a:endParaRPr>
          </a:p>
          <a:p>
            <a:pPr algn="ctr"/>
            <a:r>
              <a:rPr lang="es-ES" sz="2800" dirty="0" smtClean="0">
                <a:solidFill>
                  <a:srgbClr val="04BAEE"/>
                </a:solidFill>
                <a:latin typeface="Arial Black" panose="020B0A04020102020204" pitchFamily="34" charset="0"/>
              </a:rPr>
              <a:t>CONVIVENCIA </a:t>
            </a:r>
            <a:r>
              <a:rPr lang="es-ES" sz="2800" dirty="0">
                <a:solidFill>
                  <a:srgbClr val="04BAEE"/>
                </a:solidFill>
                <a:latin typeface="Arial Black" panose="020B0A04020102020204" pitchFamily="34" charset="0"/>
              </a:rPr>
              <a:t>DEBEN SER 80% </a:t>
            </a:r>
            <a:endParaRPr lang="es-ES" sz="2800" dirty="0" smtClean="0">
              <a:solidFill>
                <a:srgbClr val="04BAEE"/>
              </a:solidFill>
              <a:latin typeface="Arial Black" panose="020B0A04020102020204" pitchFamily="34" charset="0"/>
            </a:endParaRPr>
          </a:p>
          <a:p>
            <a:pPr algn="ctr"/>
            <a:r>
              <a:rPr lang="es-ES" sz="2800" dirty="0" smtClean="0">
                <a:solidFill>
                  <a:srgbClr val="04BAEE"/>
                </a:solidFill>
                <a:latin typeface="Arial Black" panose="020B0A04020102020204" pitchFamily="34" charset="0"/>
              </a:rPr>
              <a:t>PREVENTIVO </a:t>
            </a:r>
            <a:r>
              <a:rPr lang="es-ES" sz="2800" dirty="0">
                <a:solidFill>
                  <a:srgbClr val="04BAEE"/>
                </a:solidFill>
                <a:latin typeface="Arial Black" panose="020B0A04020102020204" pitchFamily="34" charset="0"/>
              </a:rPr>
              <a:t>Y UN 20% CORRECTIVO</a:t>
            </a:r>
            <a:endParaRPr lang="es-CO" sz="2800" dirty="0">
              <a:solidFill>
                <a:srgbClr val="04BAEE"/>
              </a:solidFill>
              <a:latin typeface="Arial Black" panose="020B0A04020102020204" pitchFamily="34" charset="0"/>
            </a:endParaRPr>
          </a:p>
        </p:txBody>
      </p:sp>
      <p:sp>
        <p:nvSpPr>
          <p:cNvPr id="3" name="Rectángulo 2"/>
          <p:cNvSpPr/>
          <p:nvPr/>
        </p:nvSpPr>
        <p:spPr>
          <a:xfrm>
            <a:off x="2135741" y="1998592"/>
            <a:ext cx="8281787" cy="3416320"/>
          </a:xfrm>
          <a:prstGeom prst="rect">
            <a:avLst/>
          </a:prstGeom>
        </p:spPr>
        <p:txBody>
          <a:bodyPr wrap="square">
            <a:spAutoFit/>
          </a:bodyPr>
          <a:lstStyle/>
          <a:p>
            <a:pPr algn="ctr"/>
            <a:r>
              <a:rPr lang="es-ES" sz="2400" dirty="0"/>
              <a:t>El Comité de Convivencia (CCL), es una medida preventiva del acoso laboral y acoso sexual laboral, que contribuye a proteger a los trabajadores contra los riesgos psicosociales que afectan la salud en los lugares de trabajo. </a:t>
            </a:r>
            <a:endParaRPr lang="es-ES" sz="2400" dirty="0" smtClean="0"/>
          </a:p>
          <a:p>
            <a:pPr algn="ctr"/>
            <a:endParaRPr lang="es-ES" sz="2400" dirty="0"/>
          </a:p>
          <a:p>
            <a:pPr algn="ctr"/>
            <a:r>
              <a:rPr lang="es-ES" sz="2400" dirty="0" smtClean="0"/>
              <a:t>Así </a:t>
            </a:r>
            <a:r>
              <a:rPr lang="es-ES" sz="2400" dirty="0"/>
              <a:t>las cosas es factible afirmar que la vocación del Comité de Convivencia es de carácter PREVENTIVO por lo que la razón principal de este no es la atención al conflicto, ni la sanción que el acoso acarree, sino la prevención del mismo.</a:t>
            </a:r>
            <a:endParaRPr lang="es-CO" sz="2400" dirty="0">
              <a:solidFill>
                <a:schemeClr val="accent1">
                  <a:lumMod val="75000"/>
                </a:schemeClr>
              </a:solidFill>
            </a:endParaRPr>
          </a:p>
        </p:txBody>
      </p:sp>
    </p:spTree>
    <p:extLst>
      <p:ext uri="{BB962C8B-B14F-4D97-AF65-F5344CB8AC3E}">
        <p14:creationId xmlns:p14="http://schemas.microsoft.com/office/powerpoint/2010/main" val="152065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770430" y="1841982"/>
            <a:ext cx="4487370" cy="2308324"/>
          </a:xfrm>
          <a:prstGeom prst="rect">
            <a:avLst/>
          </a:prstGeom>
        </p:spPr>
        <p:txBody>
          <a:bodyPr wrap="square">
            <a:spAutoFit/>
          </a:bodyPr>
          <a:lstStyle/>
          <a:p>
            <a:r>
              <a:rPr lang="es-ES" sz="2400" dirty="0">
                <a:solidFill>
                  <a:srgbClr val="04BAEE"/>
                </a:solidFill>
                <a:latin typeface="Arial Black" panose="020B0A04020102020204" pitchFamily="34" charset="0"/>
              </a:rPr>
              <a:t>¿El Comité de Convivencia Laboral podría imponer las sanciones que establece la ley en materia de acoso laboral?</a:t>
            </a:r>
            <a:endParaRPr lang="es-CO" sz="2400" dirty="0">
              <a:solidFill>
                <a:srgbClr val="04BAEE"/>
              </a:solidFill>
              <a:latin typeface="Arial Black" panose="020B0A04020102020204" pitchFamily="34" charset="0"/>
            </a:endParaRPr>
          </a:p>
        </p:txBody>
      </p:sp>
      <p:sp>
        <p:nvSpPr>
          <p:cNvPr id="3" name="Rectángulo 2"/>
          <p:cNvSpPr/>
          <p:nvPr/>
        </p:nvSpPr>
        <p:spPr>
          <a:xfrm>
            <a:off x="5843116" y="1170051"/>
            <a:ext cx="5412071" cy="4154984"/>
          </a:xfrm>
          <a:prstGeom prst="rect">
            <a:avLst/>
          </a:prstGeom>
        </p:spPr>
        <p:txBody>
          <a:bodyPr wrap="square">
            <a:spAutoFit/>
          </a:bodyPr>
          <a:lstStyle/>
          <a:p>
            <a:r>
              <a:rPr lang="es-ES" sz="2400" dirty="0">
                <a:latin typeface="Arial" panose="020B0604020202020204" pitchFamily="34" charset="0"/>
                <a:cs typeface="Arial" panose="020B0604020202020204" pitchFamily="34" charset="0"/>
              </a:rPr>
              <a:t>Al ser un órgano de prevención, no puede imponer sanciones al acusado de acoso laboral, toda vez que su función es puramente conciliatoria. Por lo tanto, si en el Comité de Convivencia se concluye que hay mérito para imponer una sanción disciplinaria, este órgano deberá remitir el caso al ente disciplinario competente de la empresa para que surta el procedimiento respectivo.</a:t>
            </a:r>
            <a:endParaRPr lang="es-CO" sz="2400" dirty="0">
              <a:solidFill>
                <a:schemeClr val="accent1">
                  <a:lumMod val="75000"/>
                </a:schemeClr>
              </a:solidFill>
              <a:latin typeface="Arial" panose="020B0604020202020204" pitchFamily="34" charset="0"/>
              <a:cs typeface="Arial" panose="020B0604020202020204" pitchFamily="34" charset="0"/>
            </a:endParaRPr>
          </a:p>
        </p:txBody>
      </p:sp>
      <p:sp>
        <p:nvSpPr>
          <p:cNvPr id="4" name="Rectángulo 3"/>
          <p:cNvSpPr/>
          <p:nvPr/>
        </p:nvSpPr>
        <p:spPr>
          <a:xfrm>
            <a:off x="5432612" y="779929"/>
            <a:ext cx="45719" cy="4545106"/>
          </a:xfrm>
          <a:prstGeom prst="rect">
            <a:avLst/>
          </a:prstGeom>
          <a:solidFill>
            <a:srgbClr val="04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784671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22962" t="25629" r="39423" b="8492"/>
          <a:stretch/>
        </p:blipFill>
        <p:spPr>
          <a:xfrm>
            <a:off x="478300" y="760176"/>
            <a:ext cx="5500423" cy="5416061"/>
          </a:xfrm>
          <a:prstGeom prst="rect">
            <a:avLst/>
          </a:prstGeom>
        </p:spPr>
      </p:pic>
      <p:sp>
        <p:nvSpPr>
          <p:cNvPr id="3" name="CuadroTexto 2"/>
          <p:cNvSpPr txBox="1"/>
          <p:nvPr/>
        </p:nvSpPr>
        <p:spPr>
          <a:xfrm>
            <a:off x="5978724" y="2152355"/>
            <a:ext cx="3291886" cy="1077218"/>
          </a:xfrm>
          <a:prstGeom prst="rect">
            <a:avLst/>
          </a:prstGeom>
          <a:noFill/>
        </p:spPr>
        <p:txBody>
          <a:bodyPr wrap="square" rtlCol="0">
            <a:spAutoFit/>
          </a:bodyPr>
          <a:lstStyle/>
          <a:p>
            <a:pPr marL="285750" indent="-285750">
              <a:buFont typeface="Arial" panose="020B0604020202020204" pitchFamily="34" charset="0"/>
              <a:buChar char="•"/>
            </a:pPr>
            <a:r>
              <a:rPr lang="es-CO" sz="1600" dirty="0" smtClean="0">
                <a:solidFill>
                  <a:srgbClr val="04BAEE"/>
                </a:solidFill>
                <a:latin typeface="Arial "/>
              </a:rPr>
              <a:t>Código </a:t>
            </a:r>
            <a:r>
              <a:rPr lang="es-CO" sz="1600" dirty="0">
                <a:solidFill>
                  <a:srgbClr val="04BAEE"/>
                </a:solidFill>
                <a:latin typeface="Arial "/>
              </a:rPr>
              <a:t>Sustantivo el </a:t>
            </a:r>
            <a:r>
              <a:rPr lang="es-CO" sz="1600" dirty="0" smtClean="0">
                <a:solidFill>
                  <a:srgbClr val="04BAEE"/>
                </a:solidFill>
                <a:latin typeface="Arial "/>
              </a:rPr>
              <a:t>Trabajo Art </a:t>
            </a:r>
            <a:r>
              <a:rPr lang="es-CO" sz="1600" dirty="0">
                <a:solidFill>
                  <a:srgbClr val="04BAEE"/>
                </a:solidFill>
                <a:latin typeface="Arial "/>
              </a:rPr>
              <a:t>57-5. </a:t>
            </a:r>
            <a:endParaRPr lang="es-CO" sz="1600" dirty="0" smtClean="0">
              <a:solidFill>
                <a:srgbClr val="04BAEE"/>
              </a:solidFill>
              <a:latin typeface="Arial "/>
            </a:endParaRPr>
          </a:p>
          <a:p>
            <a:pPr marL="285750" indent="-285750">
              <a:buFont typeface="Arial" panose="020B0604020202020204" pitchFamily="34" charset="0"/>
              <a:buChar char="•"/>
            </a:pPr>
            <a:r>
              <a:rPr lang="es-CO" sz="1600" dirty="0" smtClean="0">
                <a:solidFill>
                  <a:srgbClr val="04BAEE"/>
                </a:solidFill>
                <a:latin typeface="Arial "/>
              </a:rPr>
              <a:t>Art </a:t>
            </a:r>
            <a:r>
              <a:rPr lang="es-CO" sz="1600" dirty="0">
                <a:solidFill>
                  <a:srgbClr val="04BAEE"/>
                </a:solidFill>
                <a:latin typeface="Arial "/>
              </a:rPr>
              <a:t>59-9 </a:t>
            </a:r>
            <a:endParaRPr lang="es-CO" sz="1600" dirty="0" smtClean="0">
              <a:solidFill>
                <a:srgbClr val="04BAEE"/>
              </a:solidFill>
              <a:latin typeface="Arial "/>
            </a:endParaRPr>
          </a:p>
          <a:p>
            <a:pPr marL="285750" indent="-285750">
              <a:buFont typeface="Arial" panose="020B0604020202020204" pitchFamily="34" charset="0"/>
              <a:buChar char="•"/>
            </a:pPr>
            <a:r>
              <a:rPr lang="es-CO" sz="1600" dirty="0" smtClean="0">
                <a:solidFill>
                  <a:srgbClr val="04BAEE"/>
                </a:solidFill>
                <a:latin typeface="Arial "/>
              </a:rPr>
              <a:t>Código </a:t>
            </a:r>
            <a:r>
              <a:rPr lang="es-CO" sz="1600" dirty="0">
                <a:solidFill>
                  <a:srgbClr val="04BAEE"/>
                </a:solidFill>
                <a:latin typeface="Arial "/>
              </a:rPr>
              <a:t>Penal, (art 182, 198)</a:t>
            </a:r>
          </a:p>
        </p:txBody>
      </p:sp>
      <p:sp>
        <p:nvSpPr>
          <p:cNvPr id="4" name="CuadroTexto 3"/>
          <p:cNvSpPr txBox="1"/>
          <p:nvPr/>
        </p:nvSpPr>
        <p:spPr>
          <a:xfrm>
            <a:off x="5978723" y="3467683"/>
            <a:ext cx="3291886" cy="1323439"/>
          </a:xfrm>
          <a:prstGeom prst="rect">
            <a:avLst/>
          </a:prstGeom>
          <a:noFill/>
        </p:spPr>
        <p:txBody>
          <a:bodyPr wrap="square" rtlCol="0">
            <a:spAutoFit/>
          </a:bodyPr>
          <a:lstStyle/>
          <a:p>
            <a:pPr marL="285750" indent="-285750">
              <a:buFont typeface="Arial" panose="020B0604020202020204" pitchFamily="34" charset="0"/>
              <a:buChar char="•"/>
            </a:pPr>
            <a:r>
              <a:rPr lang="es-ES" sz="1600" dirty="0" smtClean="0">
                <a:solidFill>
                  <a:srgbClr val="04BAEE"/>
                </a:solidFill>
                <a:latin typeface="Arial "/>
              </a:rPr>
              <a:t>Resolución </a:t>
            </a:r>
            <a:r>
              <a:rPr lang="es-ES" sz="1600" dirty="0">
                <a:solidFill>
                  <a:srgbClr val="04BAEE"/>
                </a:solidFill>
                <a:latin typeface="Arial "/>
              </a:rPr>
              <a:t>2646 de 2008 </a:t>
            </a:r>
            <a:endParaRPr lang="es-ES" sz="1600" dirty="0" smtClean="0">
              <a:solidFill>
                <a:srgbClr val="04BAEE"/>
              </a:solidFill>
              <a:latin typeface="Arial "/>
            </a:endParaRPr>
          </a:p>
          <a:p>
            <a:pPr marL="285750" indent="-285750">
              <a:buFont typeface="Arial" panose="020B0604020202020204" pitchFamily="34" charset="0"/>
              <a:buChar char="•"/>
            </a:pPr>
            <a:r>
              <a:rPr lang="es-ES" sz="1600" dirty="0" smtClean="0">
                <a:solidFill>
                  <a:srgbClr val="04BAEE"/>
                </a:solidFill>
                <a:latin typeface="Arial "/>
              </a:rPr>
              <a:t>Resolución </a:t>
            </a:r>
            <a:r>
              <a:rPr lang="es-ES" sz="1600" dirty="0">
                <a:solidFill>
                  <a:srgbClr val="04BAEE"/>
                </a:solidFill>
                <a:latin typeface="Arial "/>
              </a:rPr>
              <a:t>652 de </a:t>
            </a:r>
            <a:r>
              <a:rPr lang="es-ES" sz="1600" dirty="0" smtClean="0">
                <a:solidFill>
                  <a:srgbClr val="04BAEE"/>
                </a:solidFill>
                <a:latin typeface="Arial "/>
              </a:rPr>
              <a:t>2012</a:t>
            </a:r>
          </a:p>
          <a:p>
            <a:pPr marL="285750" indent="-285750">
              <a:buFont typeface="Arial" panose="020B0604020202020204" pitchFamily="34" charset="0"/>
              <a:buChar char="•"/>
            </a:pPr>
            <a:r>
              <a:rPr lang="es-ES" sz="1600" dirty="0" smtClean="0">
                <a:solidFill>
                  <a:srgbClr val="04BAEE"/>
                </a:solidFill>
                <a:latin typeface="Arial "/>
              </a:rPr>
              <a:t>Resolución </a:t>
            </a:r>
            <a:r>
              <a:rPr lang="es-ES" sz="1600" dirty="0">
                <a:solidFill>
                  <a:srgbClr val="04BAEE"/>
                </a:solidFill>
                <a:latin typeface="Arial "/>
              </a:rPr>
              <a:t>1356 de </a:t>
            </a:r>
            <a:r>
              <a:rPr lang="es-ES" sz="1600" dirty="0" smtClean="0">
                <a:solidFill>
                  <a:srgbClr val="04BAEE"/>
                </a:solidFill>
                <a:latin typeface="Arial "/>
              </a:rPr>
              <a:t>2012</a:t>
            </a:r>
          </a:p>
          <a:p>
            <a:pPr marL="285750" indent="-285750">
              <a:buFont typeface="Arial" panose="020B0604020202020204" pitchFamily="34" charset="0"/>
              <a:buChar char="•"/>
            </a:pPr>
            <a:r>
              <a:rPr lang="es-ES" sz="1600" dirty="0" smtClean="0">
                <a:solidFill>
                  <a:srgbClr val="04BAEE"/>
                </a:solidFill>
                <a:latin typeface="Arial "/>
              </a:rPr>
              <a:t>Decreto </a:t>
            </a:r>
            <a:r>
              <a:rPr lang="es-ES" sz="1600" dirty="0">
                <a:solidFill>
                  <a:srgbClr val="04BAEE"/>
                </a:solidFill>
                <a:latin typeface="Arial "/>
              </a:rPr>
              <a:t>1443 de </a:t>
            </a:r>
            <a:r>
              <a:rPr lang="es-ES" sz="1600" dirty="0" smtClean="0">
                <a:solidFill>
                  <a:srgbClr val="04BAEE"/>
                </a:solidFill>
                <a:latin typeface="Arial "/>
              </a:rPr>
              <a:t>2014</a:t>
            </a:r>
          </a:p>
          <a:p>
            <a:pPr marL="285750" indent="-285750">
              <a:buFont typeface="Arial" panose="020B0604020202020204" pitchFamily="34" charset="0"/>
              <a:buChar char="•"/>
            </a:pPr>
            <a:r>
              <a:rPr lang="es-ES" sz="1600" dirty="0" smtClean="0">
                <a:solidFill>
                  <a:srgbClr val="04BAEE"/>
                </a:solidFill>
                <a:latin typeface="Arial "/>
              </a:rPr>
              <a:t>Ley </a:t>
            </a:r>
            <a:r>
              <a:rPr lang="es-ES" sz="1600" dirty="0">
                <a:solidFill>
                  <a:srgbClr val="04BAEE"/>
                </a:solidFill>
                <a:latin typeface="Arial "/>
              </a:rPr>
              <a:t>1010 de 2006</a:t>
            </a:r>
            <a:endParaRPr lang="es-CO" sz="1600" dirty="0">
              <a:solidFill>
                <a:srgbClr val="04BAEE"/>
              </a:solidFill>
              <a:latin typeface="Arial "/>
            </a:endParaRPr>
          </a:p>
        </p:txBody>
      </p:sp>
      <p:sp>
        <p:nvSpPr>
          <p:cNvPr id="5" name="CuadroTexto 4"/>
          <p:cNvSpPr txBox="1"/>
          <p:nvPr/>
        </p:nvSpPr>
        <p:spPr>
          <a:xfrm>
            <a:off x="5978723" y="4791122"/>
            <a:ext cx="5922545" cy="830997"/>
          </a:xfrm>
          <a:prstGeom prst="rect">
            <a:avLst/>
          </a:prstGeom>
          <a:noFill/>
        </p:spPr>
        <p:txBody>
          <a:bodyPr wrap="square" rtlCol="0">
            <a:spAutoFit/>
          </a:bodyPr>
          <a:lstStyle/>
          <a:p>
            <a:r>
              <a:rPr lang="es-ES" sz="1600" dirty="0">
                <a:solidFill>
                  <a:srgbClr val="04BAEE"/>
                </a:solidFill>
                <a:latin typeface="Arial "/>
              </a:rPr>
              <a:t>***Pronunciamientos de la Corte Constitucional, los cuales han establecido directrices y conceptos relativos al respeto </a:t>
            </a:r>
            <a:r>
              <a:rPr lang="es-ES" sz="1600" dirty="0" smtClean="0">
                <a:solidFill>
                  <a:srgbClr val="04BAEE"/>
                </a:solidFill>
                <a:latin typeface="Arial "/>
              </a:rPr>
              <a:t>a los </a:t>
            </a:r>
            <a:r>
              <a:rPr lang="es-ES" sz="1600" dirty="0">
                <a:solidFill>
                  <a:srgbClr val="04BAEE"/>
                </a:solidFill>
                <a:latin typeface="Arial "/>
              </a:rPr>
              <a:t>derechos fundamentales, al trabajo y a la dignidad humana.</a:t>
            </a:r>
            <a:endParaRPr lang="es-CO" sz="1600" dirty="0">
              <a:solidFill>
                <a:srgbClr val="04BAEE"/>
              </a:solidFill>
              <a:latin typeface="Arial "/>
            </a:endParaRPr>
          </a:p>
        </p:txBody>
      </p:sp>
      <p:sp>
        <p:nvSpPr>
          <p:cNvPr id="6" name="CuadroTexto 5"/>
          <p:cNvSpPr txBox="1"/>
          <p:nvPr/>
        </p:nvSpPr>
        <p:spPr>
          <a:xfrm>
            <a:off x="2440704" y="383049"/>
            <a:ext cx="7076040" cy="523220"/>
          </a:xfrm>
          <a:prstGeom prst="rect">
            <a:avLst/>
          </a:prstGeom>
          <a:noFill/>
        </p:spPr>
        <p:txBody>
          <a:bodyPr wrap="none" rtlCol="0">
            <a:spAutoFit/>
          </a:bodyPr>
          <a:lstStyle/>
          <a:p>
            <a:r>
              <a:rPr lang="es-CO" sz="2800" dirty="0">
                <a:solidFill>
                  <a:srgbClr val="04BAEE"/>
                </a:solidFill>
                <a:latin typeface="Arial Black" panose="020B0A04020102020204" pitchFamily="34" charset="0"/>
              </a:rPr>
              <a:t>MARCO NORMATIVO COLOMBIANO</a:t>
            </a:r>
          </a:p>
        </p:txBody>
      </p:sp>
    </p:spTree>
    <p:extLst>
      <p:ext uri="{BB962C8B-B14F-4D97-AF65-F5344CB8AC3E}">
        <p14:creationId xmlns:p14="http://schemas.microsoft.com/office/powerpoint/2010/main" val="1013248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429337" y="1736255"/>
            <a:ext cx="9417964" cy="2123658"/>
          </a:xfrm>
          <a:prstGeom prst="rect">
            <a:avLst/>
          </a:prstGeom>
        </p:spPr>
        <p:txBody>
          <a:bodyPr wrap="none">
            <a:spAutoFit/>
          </a:bodyPr>
          <a:lstStyle/>
          <a:p>
            <a:pPr algn="ctr"/>
            <a:r>
              <a:rPr lang="es-CO" sz="3600" dirty="0" smtClean="0">
                <a:solidFill>
                  <a:srgbClr val="04BAEE"/>
                </a:solidFill>
                <a:latin typeface="Arial Black" panose="020B0A04020102020204" pitchFamily="34" charset="0"/>
                <a:cs typeface="Arial" panose="020B0604020202020204" pitchFamily="34" charset="0"/>
              </a:rPr>
              <a:t>LEY</a:t>
            </a:r>
          </a:p>
          <a:p>
            <a:pPr algn="ctr"/>
            <a:r>
              <a:rPr lang="es-CO" sz="9600" dirty="0" smtClean="0">
                <a:solidFill>
                  <a:srgbClr val="04BAEE"/>
                </a:solidFill>
                <a:latin typeface="Arial Black" panose="020B0A04020102020204" pitchFamily="34" charset="0"/>
                <a:cs typeface="Arial" panose="020B0604020202020204" pitchFamily="34" charset="0"/>
              </a:rPr>
              <a:t>1010 DE 2006</a:t>
            </a:r>
            <a:endParaRPr lang="es-CO" sz="9600" dirty="0">
              <a:solidFill>
                <a:srgbClr val="04BAEE"/>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805044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223682" y="552913"/>
            <a:ext cx="9579995" cy="830997"/>
          </a:xfrm>
          <a:prstGeom prst="rect">
            <a:avLst/>
          </a:prstGeom>
        </p:spPr>
        <p:txBody>
          <a:bodyPr wrap="none">
            <a:spAutoFit/>
          </a:bodyPr>
          <a:lstStyle/>
          <a:p>
            <a:r>
              <a:rPr lang="es-CO" sz="4800" dirty="0">
                <a:solidFill>
                  <a:srgbClr val="0070C0"/>
                </a:solidFill>
                <a:latin typeface="Arial Black" panose="020B0A04020102020204" pitchFamily="34" charset="0"/>
                <a:cs typeface="Arial" panose="020B0604020202020204" pitchFamily="34" charset="0"/>
              </a:rPr>
              <a:t>¿QUÉ ES ACOSO LABORAL?</a:t>
            </a:r>
          </a:p>
        </p:txBody>
      </p:sp>
      <p:sp>
        <p:nvSpPr>
          <p:cNvPr id="3" name="Rectángulo 2"/>
          <p:cNvSpPr/>
          <p:nvPr/>
        </p:nvSpPr>
        <p:spPr>
          <a:xfrm>
            <a:off x="1414785" y="1689309"/>
            <a:ext cx="9197788" cy="3416320"/>
          </a:xfrm>
          <a:prstGeom prst="rect">
            <a:avLst/>
          </a:prstGeom>
        </p:spPr>
        <p:txBody>
          <a:bodyPr wrap="square">
            <a:spAutoFit/>
          </a:bodyPr>
          <a:lstStyle/>
          <a:p>
            <a:pPr algn="ctr"/>
            <a:r>
              <a:rPr lang="es-ES" sz="3600" dirty="0">
                <a:latin typeface="Arial "/>
              </a:rPr>
              <a:t>Toda </a:t>
            </a:r>
            <a:r>
              <a:rPr lang="es-ES" sz="3600" dirty="0" smtClean="0">
                <a:latin typeface="Arial "/>
              </a:rPr>
              <a:t>conducta</a:t>
            </a:r>
          </a:p>
          <a:p>
            <a:pPr algn="ctr"/>
            <a:r>
              <a:rPr lang="es-ES" sz="3600" b="1" dirty="0" smtClean="0">
                <a:solidFill>
                  <a:srgbClr val="0070C0"/>
                </a:solidFill>
                <a:latin typeface="Arial "/>
              </a:rPr>
              <a:t>persistente </a:t>
            </a:r>
            <a:r>
              <a:rPr lang="es-ES" sz="3600" b="1" dirty="0">
                <a:solidFill>
                  <a:srgbClr val="0070C0"/>
                </a:solidFill>
                <a:latin typeface="Arial "/>
              </a:rPr>
              <a:t>y demostrable, </a:t>
            </a:r>
            <a:endParaRPr lang="es-ES" sz="3600" b="1" dirty="0" smtClean="0">
              <a:solidFill>
                <a:srgbClr val="0070C0"/>
              </a:solidFill>
              <a:latin typeface="Arial "/>
            </a:endParaRPr>
          </a:p>
          <a:p>
            <a:pPr algn="ctr"/>
            <a:r>
              <a:rPr lang="es-ES" sz="3600" dirty="0" smtClean="0">
                <a:latin typeface="Arial "/>
              </a:rPr>
              <a:t>encaminada </a:t>
            </a:r>
            <a:r>
              <a:rPr lang="es-ES" sz="3600" dirty="0">
                <a:latin typeface="Arial "/>
              </a:rPr>
              <a:t>a infundir miedo, intimidación, terror y angustia, a causar perjuicio laboral, generar desmotivación en el trabajo, o inducir la renuncia del </a:t>
            </a:r>
            <a:r>
              <a:rPr lang="es-ES" sz="3600" dirty="0" smtClean="0">
                <a:latin typeface="Arial "/>
              </a:rPr>
              <a:t>mismo.</a:t>
            </a:r>
            <a:endParaRPr lang="es-CO" sz="3600" dirty="0">
              <a:solidFill>
                <a:schemeClr val="accent1">
                  <a:lumMod val="75000"/>
                </a:schemeClr>
              </a:solidFill>
              <a:latin typeface="Arial "/>
            </a:endParaRPr>
          </a:p>
        </p:txBody>
      </p:sp>
    </p:spTree>
    <p:extLst>
      <p:ext uri="{BB962C8B-B14F-4D97-AF65-F5344CB8AC3E}">
        <p14:creationId xmlns:p14="http://schemas.microsoft.com/office/powerpoint/2010/main" val="1254119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290918" y="2151529"/>
            <a:ext cx="2689411" cy="1062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NO SUCESO PUNTUAL </a:t>
            </a:r>
            <a:endParaRPr lang="es-CO" dirty="0"/>
          </a:p>
        </p:txBody>
      </p:sp>
      <p:sp>
        <p:nvSpPr>
          <p:cNvPr id="5" name="Rectángulo 4"/>
          <p:cNvSpPr/>
          <p:nvPr/>
        </p:nvSpPr>
        <p:spPr>
          <a:xfrm>
            <a:off x="4267201" y="2151529"/>
            <a:ext cx="2689411" cy="1062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QUE SEA FRECUENTE</a:t>
            </a:r>
            <a:endParaRPr lang="es-CO" dirty="0"/>
          </a:p>
        </p:txBody>
      </p:sp>
      <p:sp>
        <p:nvSpPr>
          <p:cNvPr id="6" name="Rectángulo 5"/>
          <p:cNvSpPr/>
          <p:nvPr/>
        </p:nvSpPr>
        <p:spPr>
          <a:xfrm>
            <a:off x="7364506" y="2151529"/>
            <a:ext cx="2689411" cy="1062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QUE EXISTA UNA VICTIMA </a:t>
            </a:r>
            <a:endParaRPr lang="es-CO" dirty="0"/>
          </a:p>
        </p:txBody>
      </p:sp>
      <p:sp>
        <p:nvSpPr>
          <p:cNvPr id="7" name="Rectángulo 6"/>
          <p:cNvSpPr/>
          <p:nvPr/>
        </p:nvSpPr>
        <p:spPr>
          <a:xfrm>
            <a:off x="2635623" y="3823447"/>
            <a:ext cx="2689411" cy="1062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NO SEA CONSECUENCIA DE LA PROVOCACIÓN</a:t>
            </a:r>
            <a:endParaRPr lang="es-CO" dirty="0"/>
          </a:p>
        </p:txBody>
      </p:sp>
      <p:sp>
        <p:nvSpPr>
          <p:cNvPr id="8" name="Rectángulo 7"/>
          <p:cNvSpPr/>
          <p:nvPr/>
        </p:nvSpPr>
        <p:spPr>
          <a:xfrm>
            <a:off x="6019800" y="3823447"/>
            <a:ext cx="2689411" cy="1062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QUE NO EXISTA UN TRASTORNO DE </a:t>
            </a:r>
          </a:p>
          <a:p>
            <a:pPr algn="ctr"/>
            <a:r>
              <a:rPr lang="es-ES" dirty="0" smtClean="0"/>
              <a:t>PERSONALIDAD </a:t>
            </a:r>
            <a:endParaRPr lang="es-CO" dirty="0"/>
          </a:p>
        </p:txBody>
      </p:sp>
      <p:sp>
        <p:nvSpPr>
          <p:cNvPr id="2" name="CuadroTexto 1"/>
          <p:cNvSpPr txBox="1"/>
          <p:nvPr/>
        </p:nvSpPr>
        <p:spPr>
          <a:xfrm>
            <a:off x="3630706" y="564777"/>
            <a:ext cx="4532587" cy="584775"/>
          </a:xfrm>
          <a:prstGeom prst="rect">
            <a:avLst/>
          </a:prstGeom>
          <a:noFill/>
        </p:spPr>
        <p:txBody>
          <a:bodyPr wrap="none" rtlCol="0">
            <a:spAutoFit/>
          </a:bodyPr>
          <a:lstStyle/>
          <a:p>
            <a:r>
              <a:rPr lang="es-CO" sz="3200" dirty="0">
                <a:solidFill>
                  <a:srgbClr val="04BAEE"/>
                </a:solidFill>
                <a:latin typeface="Arial Black" panose="020B0A04020102020204" pitchFamily="34" charset="0"/>
              </a:rPr>
              <a:t>CARACTERÍSTICAS</a:t>
            </a:r>
          </a:p>
        </p:txBody>
      </p:sp>
    </p:spTree>
    <p:extLst>
      <p:ext uri="{BB962C8B-B14F-4D97-AF65-F5344CB8AC3E}">
        <p14:creationId xmlns:p14="http://schemas.microsoft.com/office/powerpoint/2010/main" val="1468626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434" y="275178"/>
            <a:ext cx="10867845" cy="5560846"/>
          </a:xfrm>
          <a:prstGeom prst="rect">
            <a:avLst/>
          </a:prstGeom>
        </p:spPr>
      </p:pic>
    </p:spTree>
    <p:extLst>
      <p:ext uri="{BB962C8B-B14F-4D97-AF65-F5344CB8AC3E}">
        <p14:creationId xmlns:p14="http://schemas.microsoft.com/office/powerpoint/2010/main" val="1556949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335205" y="378103"/>
            <a:ext cx="9379427" cy="523220"/>
          </a:xfrm>
          <a:prstGeom prst="rect">
            <a:avLst/>
          </a:prstGeom>
        </p:spPr>
        <p:txBody>
          <a:bodyPr wrap="none">
            <a:spAutoFit/>
          </a:bodyPr>
          <a:lstStyle/>
          <a:p>
            <a:r>
              <a:rPr lang="es-ES" sz="2800" dirty="0">
                <a:solidFill>
                  <a:srgbClr val="04BAEE"/>
                </a:solidFill>
                <a:latin typeface="Arial Black" panose="020B0A04020102020204" pitchFamily="34" charset="0"/>
              </a:rPr>
              <a:t>¿QUIÉNES PUEDEN SUFRIR ACOSO LABORAL?</a:t>
            </a:r>
            <a:endParaRPr lang="es-CO" sz="2800" dirty="0">
              <a:solidFill>
                <a:srgbClr val="04BAEE"/>
              </a:solidFill>
              <a:latin typeface="Arial Black" panose="020B0A04020102020204" pitchFamily="34" charset="0"/>
            </a:endParaRPr>
          </a:p>
        </p:txBody>
      </p:sp>
      <p:sp>
        <p:nvSpPr>
          <p:cNvPr id="4" name="Rectángulo 3"/>
          <p:cNvSpPr/>
          <p:nvPr/>
        </p:nvSpPr>
        <p:spPr>
          <a:xfrm>
            <a:off x="579559" y="4894293"/>
            <a:ext cx="10566714" cy="892552"/>
          </a:xfrm>
          <a:prstGeom prst="rect">
            <a:avLst/>
          </a:prstGeom>
        </p:spPr>
        <p:txBody>
          <a:bodyPr wrap="square">
            <a:spAutoFit/>
          </a:bodyPr>
          <a:lstStyle/>
          <a:p>
            <a:pPr algn="ctr"/>
            <a:r>
              <a:rPr lang="es-ES" sz="2800" dirty="0">
                <a:solidFill>
                  <a:srgbClr val="04BAEE"/>
                </a:solidFill>
                <a:latin typeface="Arial Black" panose="020B0A04020102020204" pitchFamily="34" charset="0"/>
              </a:rPr>
              <a:t>Ley 1010 de 2006 – Art </a:t>
            </a:r>
            <a:r>
              <a:rPr lang="es-ES" sz="2800" dirty="0" smtClean="0">
                <a:solidFill>
                  <a:srgbClr val="04BAEE"/>
                </a:solidFill>
                <a:latin typeface="Arial Black" panose="020B0A04020102020204" pitchFamily="34" charset="0"/>
              </a:rPr>
              <a:t>6</a:t>
            </a:r>
          </a:p>
          <a:p>
            <a:r>
              <a:rPr lang="es-ES" sz="2400" dirty="0" smtClean="0">
                <a:latin typeface="Arial "/>
              </a:rPr>
              <a:t>Todos </a:t>
            </a:r>
            <a:r>
              <a:rPr lang="es-ES" sz="2400" dirty="0">
                <a:latin typeface="Arial "/>
              </a:rPr>
              <a:t>dentro de una relación laboral pueden ser sujetos de acoso laboral</a:t>
            </a:r>
            <a:endParaRPr lang="es-CO" sz="2400" dirty="0">
              <a:latin typeface="Arial "/>
            </a:endParaRPr>
          </a:p>
        </p:txBody>
      </p:sp>
      <p:pic>
        <p:nvPicPr>
          <p:cNvPr id="5" name="Imagen 4"/>
          <p:cNvPicPr>
            <a:picLocks noChangeAspect="1"/>
          </p:cNvPicPr>
          <p:nvPr/>
        </p:nvPicPr>
        <p:blipFill rotWithShape="1">
          <a:blip r:embed="rId3"/>
          <a:srcRect l="31324" t="32542" r="9337" b="13707"/>
          <a:stretch/>
        </p:blipFill>
        <p:spPr>
          <a:xfrm>
            <a:off x="2061196" y="901322"/>
            <a:ext cx="7603439" cy="3872383"/>
          </a:xfrm>
          <a:prstGeom prst="rect">
            <a:avLst/>
          </a:prstGeom>
        </p:spPr>
      </p:pic>
    </p:spTree>
    <p:extLst>
      <p:ext uri="{BB962C8B-B14F-4D97-AF65-F5344CB8AC3E}">
        <p14:creationId xmlns:p14="http://schemas.microsoft.com/office/powerpoint/2010/main" val="2553706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674738" y="378103"/>
            <a:ext cx="3084049" cy="523220"/>
          </a:xfrm>
          <a:prstGeom prst="rect">
            <a:avLst/>
          </a:prstGeom>
        </p:spPr>
        <p:txBody>
          <a:bodyPr wrap="none">
            <a:spAutoFit/>
          </a:bodyPr>
          <a:lstStyle/>
          <a:p>
            <a:r>
              <a:rPr lang="es-CO" sz="2800" dirty="0">
                <a:solidFill>
                  <a:srgbClr val="04BAEE"/>
                </a:solidFill>
                <a:latin typeface="Arial Black" panose="020B0A04020102020204" pitchFamily="34" charset="0"/>
              </a:rPr>
              <a:t>MODALIDADES</a:t>
            </a:r>
          </a:p>
        </p:txBody>
      </p:sp>
      <p:pic>
        <p:nvPicPr>
          <p:cNvPr id="3" name="Imagen 2"/>
          <p:cNvPicPr>
            <a:picLocks noChangeAspect="1"/>
          </p:cNvPicPr>
          <p:nvPr/>
        </p:nvPicPr>
        <p:blipFill rotWithShape="1">
          <a:blip r:embed="rId3"/>
          <a:srcRect l="22941" t="35875" r="2721" b="8018"/>
          <a:stretch/>
        </p:blipFill>
        <p:spPr>
          <a:xfrm>
            <a:off x="1496845" y="1465730"/>
            <a:ext cx="9063318" cy="3845859"/>
          </a:xfrm>
          <a:prstGeom prst="rect">
            <a:avLst/>
          </a:prstGeom>
        </p:spPr>
      </p:pic>
    </p:spTree>
    <p:extLst>
      <p:ext uri="{BB962C8B-B14F-4D97-AF65-F5344CB8AC3E}">
        <p14:creationId xmlns:p14="http://schemas.microsoft.com/office/powerpoint/2010/main" val="3129172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683165" y="3874747"/>
            <a:ext cx="5394425" cy="954107"/>
          </a:xfrm>
          <a:prstGeom prst="rect">
            <a:avLst/>
          </a:prstGeom>
        </p:spPr>
        <p:txBody>
          <a:bodyPr wrap="none">
            <a:spAutoFit/>
          </a:bodyPr>
          <a:lstStyle/>
          <a:p>
            <a:r>
              <a:rPr lang="es-CO" sz="2800" dirty="0">
                <a:solidFill>
                  <a:srgbClr val="04BAEE"/>
                </a:solidFill>
                <a:latin typeface="Arial Black" panose="020B0A04020102020204" pitchFamily="34" charset="0"/>
              </a:rPr>
              <a:t>PREVENCIÓN DEL </a:t>
            </a:r>
            <a:r>
              <a:rPr lang="es-CO" sz="2800" dirty="0" smtClean="0">
                <a:solidFill>
                  <a:srgbClr val="04BAEE"/>
                </a:solidFill>
                <a:latin typeface="Arial Black" panose="020B0A04020102020204" pitchFamily="34" charset="0"/>
              </a:rPr>
              <a:t>RIESGO</a:t>
            </a:r>
          </a:p>
          <a:p>
            <a:r>
              <a:rPr lang="es-CO" sz="2800" dirty="0" smtClean="0">
                <a:solidFill>
                  <a:srgbClr val="04BAEE"/>
                </a:solidFill>
                <a:latin typeface="Arial Black" panose="020B0A04020102020204" pitchFamily="34" charset="0"/>
              </a:rPr>
              <a:t>PSICOSOCIAL</a:t>
            </a:r>
            <a:endParaRPr lang="es-CO" sz="2800" dirty="0">
              <a:solidFill>
                <a:srgbClr val="04BAEE"/>
              </a:solidFill>
              <a:latin typeface="Arial Black" panose="020B0A04020102020204" pitchFamily="34" charset="0"/>
            </a:endParaRPr>
          </a:p>
        </p:txBody>
      </p:sp>
      <p:sp>
        <p:nvSpPr>
          <p:cNvPr id="3" name="Rectángulo 2"/>
          <p:cNvSpPr/>
          <p:nvPr/>
        </p:nvSpPr>
        <p:spPr>
          <a:xfrm>
            <a:off x="683165" y="4828854"/>
            <a:ext cx="3255789" cy="646331"/>
          </a:xfrm>
          <a:prstGeom prst="rect">
            <a:avLst/>
          </a:prstGeom>
        </p:spPr>
        <p:txBody>
          <a:bodyPr wrap="square">
            <a:spAutoFit/>
          </a:bodyPr>
          <a:lstStyle/>
          <a:p>
            <a:r>
              <a:rPr lang="es-CO" sz="2000" b="1" dirty="0">
                <a:solidFill>
                  <a:schemeClr val="bg1"/>
                </a:solidFill>
              </a:rPr>
              <a:t>Martha Lucía Escobar Tobón</a:t>
            </a:r>
          </a:p>
          <a:p>
            <a:endParaRPr lang="es-CO" sz="1600" dirty="0">
              <a:solidFill>
                <a:schemeClr val="bg1"/>
              </a:solidFill>
            </a:endParaRPr>
          </a:p>
        </p:txBody>
      </p:sp>
    </p:spTree>
    <p:extLst>
      <p:ext uri="{BB962C8B-B14F-4D97-AF65-F5344CB8AC3E}">
        <p14:creationId xmlns:p14="http://schemas.microsoft.com/office/powerpoint/2010/main" val="1332468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674738" y="378103"/>
            <a:ext cx="3084049" cy="523220"/>
          </a:xfrm>
          <a:prstGeom prst="rect">
            <a:avLst/>
          </a:prstGeom>
        </p:spPr>
        <p:txBody>
          <a:bodyPr wrap="none">
            <a:spAutoFit/>
          </a:bodyPr>
          <a:lstStyle/>
          <a:p>
            <a:r>
              <a:rPr lang="es-CO" sz="2800" dirty="0">
                <a:solidFill>
                  <a:srgbClr val="04BAEE"/>
                </a:solidFill>
                <a:latin typeface="Arial Black" panose="020B0A04020102020204" pitchFamily="34" charset="0"/>
              </a:rPr>
              <a:t>MODALIDADES</a:t>
            </a:r>
          </a:p>
        </p:txBody>
      </p:sp>
      <p:pic>
        <p:nvPicPr>
          <p:cNvPr id="4" name="Imagen 3"/>
          <p:cNvPicPr>
            <a:picLocks noChangeAspect="1"/>
          </p:cNvPicPr>
          <p:nvPr/>
        </p:nvPicPr>
        <p:blipFill rotWithShape="1">
          <a:blip r:embed="rId3"/>
          <a:srcRect l="23051" t="36856" r="3162" b="9196"/>
          <a:stretch/>
        </p:blipFill>
        <p:spPr>
          <a:xfrm>
            <a:off x="1718720" y="1479177"/>
            <a:ext cx="8996084" cy="3697941"/>
          </a:xfrm>
          <a:prstGeom prst="rect">
            <a:avLst/>
          </a:prstGeom>
        </p:spPr>
      </p:pic>
    </p:spTree>
    <p:extLst>
      <p:ext uri="{BB962C8B-B14F-4D97-AF65-F5344CB8AC3E}">
        <p14:creationId xmlns:p14="http://schemas.microsoft.com/office/powerpoint/2010/main" val="4205680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674738" y="378103"/>
            <a:ext cx="3084049" cy="523220"/>
          </a:xfrm>
          <a:prstGeom prst="rect">
            <a:avLst/>
          </a:prstGeom>
        </p:spPr>
        <p:txBody>
          <a:bodyPr wrap="none">
            <a:spAutoFit/>
          </a:bodyPr>
          <a:lstStyle/>
          <a:p>
            <a:r>
              <a:rPr lang="es-CO" sz="2800" dirty="0">
                <a:solidFill>
                  <a:srgbClr val="04BAEE"/>
                </a:solidFill>
                <a:latin typeface="Arial Black" panose="020B0A04020102020204" pitchFamily="34" charset="0"/>
              </a:rPr>
              <a:t>MODALIDADES</a:t>
            </a:r>
          </a:p>
        </p:txBody>
      </p:sp>
      <p:pic>
        <p:nvPicPr>
          <p:cNvPr id="3" name="Imagen 2"/>
          <p:cNvPicPr>
            <a:picLocks noChangeAspect="1"/>
          </p:cNvPicPr>
          <p:nvPr/>
        </p:nvPicPr>
        <p:blipFill rotWithShape="1">
          <a:blip r:embed="rId3"/>
          <a:srcRect l="23272" t="36071" r="3052" b="9981"/>
          <a:stretch/>
        </p:blipFill>
        <p:spPr>
          <a:xfrm>
            <a:off x="1725443" y="1264394"/>
            <a:ext cx="8982637" cy="3697942"/>
          </a:xfrm>
          <a:prstGeom prst="rect">
            <a:avLst/>
          </a:prstGeom>
        </p:spPr>
      </p:pic>
    </p:spTree>
    <p:extLst>
      <p:ext uri="{BB962C8B-B14F-4D97-AF65-F5344CB8AC3E}">
        <p14:creationId xmlns:p14="http://schemas.microsoft.com/office/powerpoint/2010/main" val="2335053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227629" y="2569972"/>
            <a:ext cx="10030631" cy="1446550"/>
          </a:xfrm>
          <a:prstGeom prst="rect">
            <a:avLst/>
          </a:prstGeom>
        </p:spPr>
        <p:txBody>
          <a:bodyPr wrap="none">
            <a:spAutoFit/>
          </a:bodyPr>
          <a:lstStyle/>
          <a:p>
            <a:r>
              <a:rPr lang="es-CO" sz="8800" dirty="0" smtClean="0">
                <a:solidFill>
                  <a:srgbClr val="04BAEE"/>
                </a:solidFill>
                <a:latin typeface="Arial Black" panose="020B0A04020102020204" pitchFamily="34" charset="0"/>
              </a:rPr>
              <a:t>ACOSO SEXUAL</a:t>
            </a:r>
            <a:endParaRPr lang="es-CO" sz="8800" dirty="0">
              <a:solidFill>
                <a:srgbClr val="04BAEE"/>
              </a:solidFill>
              <a:latin typeface="Arial Black" panose="020B0A04020102020204" pitchFamily="34" charset="0"/>
            </a:endParaRPr>
          </a:p>
        </p:txBody>
      </p:sp>
    </p:spTree>
    <p:extLst>
      <p:ext uri="{BB962C8B-B14F-4D97-AF65-F5344CB8AC3E}">
        <p14:creationId xmlns:p14="http://schemas.microsoft.com/office/powerpoint/2010/main" val="571609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t="13550" r="98" b="3622"/>
          <a:stretch/>
        </p:blipFill>
        <p:spPr>
          <a:xfrm>
            <a:off x="672354" y="712694"/>
            <a:ext cx="10881754" cy="5069542"/>
          </a:xfrm>
          <a:prstGeom prst="rect">
            <a:avLst/>
          </a:prstGeom>
        </p:spPr>
      </p:pic>
    </p:spTree>
    <p:extLst>
      <p:ext uri="{BB962C8B-B14F-4D97-AF65-F5344CB8AC3E}">
        <p14:creationId xmlns:p14="http://schemas.microsoft.com/office/powerpoint/2010/main" val="15568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2807387" y="403412"/>
            <a:ext cx="6851491" cy="461665"/>
          </a:xfrm>
          <a:prstGeom prst="rect">
            <a:avLst/>
          </a:prstGeom>
          <a:noFill/>
        </p:spPr>
        <p:txBody>
          <a:bodyPr wrap="none" rtlCol="0">
            <a:spAutoFit/>
          </a:bodyPr>
          <a:lstStyle/>
          <a:p>
            <a:r>
              <a:rPr lang="es-ES" sz="2400" dirty="0">
                <a:solidFill>
                  <a:srgbClr val="04BAEE"/>
                </a:solidFill>
                <a:latin typeface="Arial Black" panose="020B0A04020102020204" pitchFamily="34" charset="0"/>
              </a:rPr>
              <a:t>¿</a:t>
            </a:r>
            <a:r>
              <a:rPr lang="es-ES" sz="2400" dirty="0" smtClean="0">
                <a:solidFill>
                  <a:srgbClr val="04BAEE"/>
                </a:solidFill>
                <a:latin typeface="Arial Black" panose="020B0A04020102020204" pitchFamily="34" charset="0"/>
              </a:rPr>
              <a:t>COMO IDENTIFICAR SI SE PRESENTA?</a:t>
            </a:r>
            <a:endParaRPr lang="es-CO" sz="2400" dirty="0">
              <a:solidFill>
                <a:srgbClr val="04BAEE"/>
              </a:solidFill>
              <a:latin typeface="Arial Black" panose="020B0A04020102020204" pitchFamily="34" charset="0"/>
            </a:endParaRPr>
          </a:p>
        </p:txBody>
      </p:sp>
      <p:sp>
        <p:nvSpPr>
          <p:cNvPr id="3" name="CuadroTexto 2"/>
          <p:cNvSpPr txBox="1"/>
          <p:nvPr/>
        </p:nvSpPr>
        <p:spPr>
          <a:xfrm>
            <a:off x="968188" y="1121931"/>
            <a:ext cx="3936399" cy="369332"/>
          </a:xfrm>
          <a:prstGeom prst="rect">
            <a:avLst/>
          </a:prstGeom>
          <a:noFill/>
        </p:spPr>
        <p:txBody>
          <a:bodyPr wrap="none" rtlCol="0">
            <a:spAutoFit/>
          </a:bodyPr>
          <a:lstStyle/>
          <a:p>
            <a:r>
              <a:rPr lang="es-ES" b="1" dirty="0" smtClean="0">
                <a:solidFill>
                  <a:srgbClr val="FF0000"/>
                </a:solidFill>
                <a:latin typeface="Arial Black" panose="020B0A04020102020204" pitchFamily="34" charset="0"/>
              </a:rPr>
              <a:t>FALTA DE RECONOCIMIENTO </a:t>
            </a:r>
            <a:endParaRPr lang="es-CO" b="1" dirty="0">
              <a:solidFill>
                <a:srgbClr val="FF0000"/>
              </a:solidFill>
              <a:latin typeface="Arial Black" panose="020B0A04020102020204" pitchFamily="34" charset="0"/>
            </a:endParaRPr>
          </a:p>
        </p:txBody>
      </p:sp>
      <p:sp>
        <p:nvSpPr>
          <p:cNvPr id="5" name="CuadroTexto 4"/>
          <p:cNvSpPr txBox="1"/>
          <p:nvPr/>
        </p:nvSpPr>
        <p:spPr>
          <a:xfrm>
            <a:off x="5413447" y="1121931"/>
            <a:ext cx="1450269" cy="369332"/>
          </a:xfrm>
          <a:prstGeom prst="rect">
            <a:avLst/>
          </a:prstGeom>
          <a:noFill/>
        </p:spPr>
        <p:txBody>
          <a:bodyPr wrap="none" rtlCol="0">
            <a:spAutoFit/>
          </a:bodyPr>
          <a:lstStyle/>
          <a:p>
            <a:r>
              <a:rPr lang="es-ES" b="1" dirty="0" smtClean="0">
                <a:solidFill>
                  <a:srgbClr val="FF0000"/>
                </a:solidFill>
                <a:latin typeface="Arial Black" panose="020B0A04020102020204" pitchFamily="34" charset="0"/>
              </a:rPr>
              <a:t>BLOQUEO</a:t>
            </a:r>
            <a:endParaRPr lang="es-CO" b="1" dirty="0">
              <a:solidFill>
                <a:srgbClr val="FF0000"/>
              </a:solidFill>
              <a:latin typeface="Arial Black" panose="020B0A04020102020204" pitchFamily="34" charset="0"/>
            </a:endParaRPr>
          </a:p>
        </p:txBody>
      </p:sp>
      <p:sp>
        <p:nvSpPr>
          <p:cNvPr id="6" name="CuadroTexto 5"/>
          <p:cNvSpPr txBox="1"/>
          <p:nvPr/>
        </p:nvSpPr>
        <p:spPr>
          <a:xfrm>
            <a:off x="8448706" y="1121931"/>
            <a:ext cx="2420343" cy="369332"/>
          </a:xfrm>
          <a:prstGeom prst="rect">
            <a:avLst/>
          </a:prstGeom>
          <a:noFill/>
        </p:spPr>
        <p:txBody>
          <a:bodyPr wrap="none" rtlCol="0">
            <a:spAutoFit/>
          </a:bodyPr>
          <a:lstStyle/>
          <a:p>
            <a:r>
              <a:rPr lang="es-ES" b="1" dirty="0" smtClean="0">
                <a:solidFill>
                  <a:srgbClr val="FF0000"/>
                </a:solidFill>
                <a:latin typeface="Arial Black" panose="020B0A04020102020204" pitchFamily="34" charset="0"/>
              </a:rPr>
              <a:t>SUBVALORACIÓN</a:t>
            </a:r>
            <a:endParaRPr lang="es-CO" b="1" dirty="0">
              <a:solidFill>
                <a:srgbClr val="FF0000"/>
              </a:solidFill>
              <a:latin typeface="Arial Black" panose="020B0A04020102020204" pitchFamily="34" charset="0"/>
            </a:endParaRPr>
          </a:p>
        </p:txBody>
      </p:sp>
      <p:sp>
        <p:nvSpPr>
          <p:cNvPr id="7" name="CuadroTexto 6"/>
          <p:cNvSpPr txBox="1"/>
          <p:nvPr/>
        </p:nvSpPr>
        <p:spPr>
          <a:xfrm>
            <a:off x="2640106" y="1921350"/>
            <a:ext cx="2894318" cy="369332"/>
          </a:xfrm>
          <a:prstGeom prst="rect">
            <a:avLst/>
          </a:prstGeom>
          <a:noFill/>
        </p:spPr>
        <p:txBody>
          <a:bodyPr wrap="none" rtlCol="0">
            <a:spAutoFit/>
          </a:bodyPr>
          <a:lstStyle/>
          <a:p>
            <a:r>
              <a:rPr lang="es-ES" b="1" dirty="0" smtClean="0">
                <a:solidFill>
                  <a:srgbClr val="7030A0"/>
                </a:solidFill>
                <a:latin typeface="Arial Black" panose="020B0A04020102020204" pitchFamily="34" charset="0"/>
              </a:rPr>
              <a:t>TAREAS RUTINARIAS</a:t>
            </a:r>
            <a:endParaRPr lang="es-CO" b="1" dirty="0">
              <a:solidFill>
                <a:srgbClr val="7030A0"/>
              </a:solidFill>
              <a:latin typeface="Arial Black" panose="020B0A04020102020204" pitchFamily="34" charset="0"/>
            </a:endParaRPr>
          </a:p>
        </p:txBody>
      </p:sp>
      <p:sp>
        <p:nvSpPr>
          <p:cNvPr id="8" name="CuadroTexto 7"/>
          <p:cNvSpPr txBox="1"/>
          <p:nvPr/>
        </p:nvSpPr>
        <p:spPr>
          <a:xfrm>
            <a:off x="5885330" y="1921350"/>
            <a:ext cx="3331489" cy="369332"/>
          </a:xfrm>
          <a:prstGeom prst="rect">
            <a:avLst/>
          </a:prstGeom>
          <a:noFill/>
        </p:spPr>
        <p:txBody>
          <a:bodyPr wrap="none" rtlCol="0">
            <a:spAutoFit/>
          </a:bodyPr>
          <a:lstStyle/>
          <a:p>
            <a:r>
              <a:rPr lang="es-ES" b="1" dirty="0" smtClean="0">
                <a:solidFill>
                  <a:srgbClr val="7030A0"/>
                </a:solidFill>
                <a:latin typeface="Arial Black" panose="020B0A04020102020204" pitchFamily="34" charset="0"/>
              </a:rPr>
              <a:t>OBJETIVOS IMPOSIBLES</a:t>
            </a:r>
            <a:endParaRPr lang="es-CO" b="1" dirty="0">
              <a:solidFill>
                <a:srgbClr val="7030A0"/>
              </a:solidFill>
              <a:latin typeface="Arial Black" panose="020B0A04020102020204" pitchFamily="34" charset="0"/>
            </a:endParaRPr>
          </a:p>
        </p:txBody>
      </p:sp>
      <p:sp>
        <p:nvSpPr>
          <p:cNvPr id="9" name="CuadroTexto 8"/>
          <p:cNvSpPr txBox="1"/>
          <p:nvPr/>
        </p:nvSpPr>
        <p:spPr>
          <a:xfrm>
            <a:off x="2370792" y="3039138"/>
            <a:ext cx="7288085" cy="369332"/>
          </a:xfrm>
          <a:prstGeom prst="rect">
            <a:avLst/>
          </a:prstGeom>
          <a:noFill/>
        </p:spPr>
        <p:txBody>
          <a:bodyPr wrap="none" rtlCol="0">
            <a:spAutoFit/>
          </a:bodyPr>
          <a:lstStyle/>
          <a:p>
            <a:r>
              <a:rPr lang="es-ES" b="1" dirty="0" smtClean="0">
                <a:solidFill>
                  <a:srgbClr val="00B050"/>
                </a:solidFill>
                <a:latin typeface="Arial Black" panose="020B0A04020102020204" pitchFamily="34" charset="0"/>
              </a:rPr>
              <a:t>CALUMNIAS    FALSON RUMORES              AISLAMIENTO</a:t>
            </a:r>
            <a:endParaRPr lang="es-CO" b="1" dirty="0">
              <a:solidFill>
                <a:srgbClr val="00B050"/>
              </a:solidFill>
              <a:latin typeface="Arial Black" panose="020B0A04020102020204" pitchFamily="34" charset="0"/>
            </a:endParaRPr>
          </a:p>
        </p:txBody>
      </p:sp>
      <p:sp>
        <p:nvSpPr>
          <p:cNvPr id="10" name="CuadroTexto 9"/>
          <p:cNvSpPr txBox="1"/>
          <p:nvPr/>
        </p:nvSpPr>
        <p:spPr>
          <a:xfrm>
            <a:off x="563021" y="4126227"/>
            <a:ext cx="10903626" cy="369332"/>
          </a:xfrm>
          <a:prstGeom prst="rect">
            <a:avLst/>
          </a:prstGeom>
          <a:noFill/>
        </p:spPr>
        <p:txBody>
          <a:bodyPr wrap="none" rtlCol="0">
            <a:spAutoFit/>
          </a:bodyPr>
          <a:lstStyle/>
          <a:p>
            <a:r>
              <a:rPr lang="es-ES" dirty="0" smtClean="0">
                <a:solidFill>
                  <a:schemeClr val="accent5">
                    <a:lumMod val="50000"/>
                  </a:schemeClr>
                </a:solidFill>
                <a:latin typeface="Arial Black" panose="020B0A04020102020204" pitchFamily="34" charset="0"/>
              </a:rPr>
              <a:t>HUMILLACIÓN                           DESCALIFICACIÓN                        DISCRIMINACIÓN</a:t>
            </a:r>
            <a:endParaRPr lang="es-CO" dirty="0">
              <a:solidFill>
                <a:schemeClr val="accent5">
                  <a:lumMod val="50000"/>
                </a:schemeClr>
              </a:solidFill>
              <a:latin typeface="Arial Black" panose="020B0A04020102020204" pitchFamily="34" charset="0"/>
            </a:endParaRPr>
          </a:p>
        </p:txBody>
      </p:sp>
      <p:sp>
        <p:nvSpPr>
          <p:cNvPr id="11" name="CuadroTexto 10"/>
          <p:cNvSpPr txBox="1"/>
          <p:nvPr/>
        </p:nvSpPr>
        <p:spPr>
          <a:xfrm>
            <a:off x="1690591" y="4990872"/>
            <a:ext cx="8389476" cy="369332"/>
          </a:xfrm>
          <a:prstGeom prst="rect">
            <a:avLst/>
          </a:prstGeom>
          <a:noFill/>
        </p:spPr>
        <p:txBody>
          <a:bodyPr wrap="none" rtlCol="0">
            <a:spAutoFit/>
          </a:bodyPr>
          <a:lstStyle/>
          <a:p>
            <a:r>
              <a:rPr lang="es-ES" dirty="0" smtClean="0">
                <a:solidFill>
                  <a:srgbClr val="FFC000"/>
                </a:solidFill>
                <a:latin typeface="Arial Black" panose="020B0A04020102020204" pitchFamily="34" charset="0"/>
              </a:rPr>
              <a:t>PROVOCACIÓN          OFENSAS         PRESIONES         AMENAZAS</a:t>
            </a:r>
            <a:endParaRPr lang="es-CO" dirty="0">
              <a:solidFill>
                <a:srgbClr val="FFC000"/>
              </a:solidFill>
              <a:latin typeface="Arial Black" panose="020B0A04020102020204" pitchFamily="34" charset="0"/>
            </a:endParaRPr>
          </a:p>
        </p:txBody>
      </p:sp>
    </p:spTree>
    <p:extLst>
      <p:ext uri="{BB962C8B-B14F-4D97-AF65-F5344CB8AC3E}">
        <p14:creationId xmlns:p14="http://schemas.microsoft.com/office/powerpoint/2010/main" val="2419931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464758" y="364654"/>
            <a:ext cx="7383688" cy="954107"/>
          </a:xfrm>
          <a:prstGeom prst="rect">
            <a:avLst/>
          </a:prstGeom>
        </p:spPr>
        <p:txBody>
          <a:bodyPr wrap="none">
            <a:spAutoFit/>
          </a:bodyPr>
          <a:lstStyle/>
          <a:p>
            <a:r>
              <a:rPr lang="es-ES" sz="2800" dirty="0">
                <a:solidFill>
                  <a:srgbClr val="04BAEE"/>
                </a:solidFill>
                <a:latin typeface="Arial Black" panose="020B0A04020102020204" pitchFamily="34" charset="0"/>
              </a:rPr>
              <a:t>CONDUCTAS QUE CONSTITUYEN Y </a:t>
            </a:r>
            <a:endParaRPr lang="es-ES" sz="2800" dirty="0" smtClean="0">
              <a:solidFill>
                <a:srgbClr val="04BAEE"/>
              </a:solidFill>
              <a:latin typeface="Arial Black" panose="020B0A04020102020204" pitchFamily="34" charset="0"/>
            </a:endParaRPr>
          </a:p>
          <a:p>
            <a:r>
              <a:rPr lang="es-ES" sz="2800" dirty="0" smtClean="0">
                <a:solidFill>
                  <a:srgbClr val="04BAEE"/>
                </a:solidFill>
                <a:latin typeface="Arial Black" panose="020B0A04020102020204" pitchFamily="34" charset="0"/>
              </a:rPr>
              <a:t>NO </a:t>
            </a:r>
            <a:r>
              <a:rPr lang="es-ES" sz="2800" dirty="0">
                <a:solidFill>
                  <a:srgbClr val="04BAEE"/>
                </a:solidFill>
                <a:latin typeface="Arial Black" panose="020B0A04020102020204" pitchFamily="34" charset="0"/>
              </a:rPr>
              <a:t>CONSTITUYEN ACOSO LABORAL</a:t>
            </a:r>
            <a:endParaRPr lang="es-CO" sz="2800" dirty="0">
              <a:solidFill>
                <a:srgbClr val="04BAEE"/>
              </a:solidFill>
              <a:latin typeface="Arial Black" panose="020B0A04020102020204" pitchFamily="34" charset="0"/>
            </a:endParaRPr>
          </a:p>
        </p:txBody>
      </p:sp>
      <p:sp>
        <p:nvSpPr>
          <p:cNvPr id="3" name="Rectángulo 2"/>
          <p:cNvSpPr/>
          <p:nvPr/>
        </p:nvSpPr>
        <p:spPr>
          <a:xfrm>
            <a:off x="544977" y="2145203"/>
            <a:ext cx="4551460" cy="830997"/>
          </a:xfrm>
          <a:prstGeom prst="rect">
            <a:avLst/>
          </a:prstGeom>
        </p:spPr>
        <p:txBody>
          <a:bodyPr wrap="square">
            <a:spAutoFit/>
          </a:bodyPr>
          <a:lstStyle/>
          <a:p>
            <a:r>
              <a:rPr lang="es-ES" sz="1600" dirty="0"/>
              <a:t>Los actos de agresión física, independientemente de sus consecuencias (esto además puede llegar a constituirse en un delito de lesiones personales</a:t>
            </a:r>
            <a:r>
              <a:rPr lang="es-ES" sz="1600" dirty="0" smtClean="0"/>
              <a:t>).</a:t>
            </a:r>
            <a:endParaRPr lang="es-CO" sz="1600" dirty="0">
              <a:solidFill>
                <a:schemeClr val="accent1">
                  <a:lumMod val="75000"/>
                </a:schemeClr>
              </a:solidFill>
            </a:endParaRPr>
          </a:p>
        </p:txBody>
      </p:sp>
      <p:sp>
        <p:nvSpPr>
          <p:cNvPr id="4" name="Rectángulo 3"/>
          <p:cNvSpPr/>
          <p:nvPr/>
        </p:nvSpPr>
        <p:spPr>
          <a:xfrm>
            <a:off x="544977" y="3388120"/>
            <a:ext cx="4551460" cy="1077218"/>
          </a:xfrm>
          <a:prstGeom prst="rect">
            <a:avLst/>
          </a:prstGeom>
        </p:spPr>
        <p:txBody>
          <a:bodyPr wrap="square">
            <a:spAutoFit/>
          </a:bodyPr>
          <a:lstStyle/>
          <a:p>
            <a:r>
              <a:rPr lang="es-ES" sz="1600" dirty="0"/>
              <a:t>Las expresiones injuriosas o ultrajantes sobre la persona, con utilización de palabras soeces o con alusión a la raza, el género, el origen familiar o nacional, la preferencia política o el estatus </a:t>
            </a:r>
            <a:r>
              <a:rPr lang="es-ES" sz="1600" dirty="0" smtClean="0"/>
              <a:t>social.</a:t>
            </a:r>
            <a:endParaRPr lang="es-CO" sz="1600" dirty="0">
              <a:solidFill>
                <a:schemeClr val="accent1">
                  <a:lumMod val="75000"/>
                </a:schemeClr>
              </a:solidFill>
            </a:endParaRPr>
          </a:p>
        </p:txBody>
      </p:sp>
      <p:sp>
        <p:nvSpPr>
          <p:cNvPr id="6" name="Rectángulo 5"/>
          <p:cNvSpPr/>
          <p:nvPr/>
        </p:nvSpPr>
        <p:spPr>
          <a:xfrm>
            <a:off x="544977" y="4633641"/>
            <a:ext cx="4551460" cy="830997"/>
          </a:xfrm>
          <a:prstGeom prst="rect">
            <a:avLst/>
          </a:prstGeom>
        </p:spPr>
        <p:txBody>
          <a:bodyPr wrap="square">
            <a:spAutoFit/>
          </a:bodyPr>
          <a:lstStyle/>
          <a:p>
            <a:r>
              <a:rPr lang="es-ES" sz="1600" dirty="0"/>
              <a:t>Los comentarios hostiles y humillantes de descalificación profesional expresados en presencia de los compañeros de trabajo; o incluso en </a:t>
            </a:r>
            <a:r>
              <a:rPr lang="es-ES" sz="1600" dirty="0" smtClean="0"/>
              <a:t>privado.</a:t>
            </a:r>
            <a:endParaRPr lang="es-CO" sz="1600" dirty="0">
              <a:solidFill>
                <a:schemeClr val="accent1">
                  <a:lumMod val="75000"/>
                </a:schemeClr>
              </a:solidFill>
            </a:endParaRPr>
          </a:p>
        </p:txBody>
      </p:sp>
      <p:sp>
        <p:nvSpPr>
          <p:cNvPr id="7" name="Rectángulo 6"/>
          <p:cNvSpPr/>
          <p:nvPr/>
        </p:nvSpPr>
        <p:spPr>
          <a:xfrm>
            <a:off x="6977153" y="2145202"/>
            <a:ext cx="4551460" cy="830997"/>
          </a:xfrm>
          <a:prstGeom prst="rect">
            <a:avLst/>
          </a:prstGeom>
        </p:spPr>
        <p:txBody>
          <a:bodyPr wrap="square">
            <a:spAutoFit/>
          </a:bodyPr>
          <a:lstStyle/>
          <a:p>
            <a:r>
              <a:rPr lang="es-ES" sz="1600" dirty="0"/>
              <a:t>No es acoso laboral el asumir una determinación firme en la toma de una decisión, siempre que se enmarque dentro del debido </a:t>
            </a:r>
            <a:r>
              <a:rPr lang="es-ES" sz="1600" dirty="0" smtClean="0"/>
              <a:t>respeto.</a:t>
            </a:r>
            <a:endParaRPr lang="es-CO" sz="1600" dirty="0">
              <a:solidFill>
                <a:schemeClr val="accent1">
                  <a:lumMod val="75000"/>
                </a:schemeClr>
              </a:solidFill>
            </a:endParaRPr>
          </a:p>
        </p:txBody>
      </p:sp>
      <p:sp>
        <p:nvSpPr>
          <p:cNvPr id="8" name="Rectángulo 7"/>
          <p:cNvSpPr/>
          <p:nvPr/>
        </p:nvSpPr>
        <p:spPr>
          <a:xfrm>
            <a:off x="6977153" y="3388120"/>
            <a:ext cx="4551460" cy="1077218"/>
          </a:xfrm>
          <a:prstGeom prst="rect">
            <a:avLst/>
          </a:prstGeom>
        </p:spPr>
        <p:txBody>
          <a:bodyPr wrap="square">
            <a:spAutoFit/>
          </a:bodyPr>
          <a:lstStyle/>
          <a:p>
            <a:r>
              <a:rPr lang="es-ES" sz="1600" dirty="0"/>
              <a:t>Se tendrá como una conducta respetuosa, el trato cordial, sin discriminación o señalamiento por credo o color o tendencia política, libre de palabras soeces o </a:t>
            </a:r>
            <a:r>
              <a:rPr lang="es-ES" sz="1600" dirty="0" smtClean="0"/>
              <a:t>hirientes.</a:t>
            </a:r>
            <a:endParaRPr lang="es-CO" sz="1600" dirty="0">
              <a:solidFill>
                <a:schemeClr val="accent1">
                  <a:lumMod val="75000"/>
                </a:schemeClr>
              </a:solidFill>
            </a:endParaRPr>
          </a:p>
        </p:txBody>
      </p:sp>
      <p:sp>
        <p:nvSpPr>
          <p:cNvPr id="9" name="Rectángulo 8"/>
          <p:cNvSpPr/>
          <p:nvPr/>
        </p:nvSpPr>
        <p:spPr>
          <a:xfrm>
            <a:off x="6977153" y="4633641"/>
            <a:ext cx="4551460" cy="830997"/>
          </a:xfrm>
          <a:prstGeom prst="rect">
            <a:avLst/>
          </a:prstGeom>
        </p:spPr>
        <p:txBody>
          <a:bodyPr wrap="square">
            <a:spAutoFit/>
          </a:bodyPr>
          <a:lstStyle/>
          <a:p>
            <a:r>
              <a:rPr lang="es-ES" sz="1600" dirty="0"/>
              <a:t>No se tendrá como acoso laboral el llamado de atención que se haga ni la premura exigida para el cumplimiento de una labor encomendada</a:t>
            </a:r>
            <a:endParaRPr lang="es-CO" sz="1600" dirty="0">
              <a:solidFill>
                <a:schemeClr val="accent1">
                  <a:lumMod val="75000"/>
                </a:schemeClr>
              </a:solidFill>
            </a:endParaRPr>
          </a:p>
        </p:txBody>
      </p:sp>
      <p:sp>
        <p:nvSpPr>
          <p:cNvPr id="5" name="CuadroTexto 4"/>
          <p:cNvSpPr txBox="1"/>
          <p:nvPr/>
        </p:nvSpPr>
        <p:spPr>
          <a:xfrm>
            <a:off x="1142196" y="1599386"/>
            <a:ext cx="2645124" cy="307777"/>
          </a:xfrm>
          <a:prstGeom prst="rect">
            <a:avLst/>
          </a:prstGeom>
          <a:noFill/>
        </p:spPr>
        <p:txBody>
          <a:bodyPr wrap="square" rtlCol="0">
            <a:spAutoFit/>
          </a:bodyPr>
          <a:lstStyle/>
          <a:p>
            <a:pPr algn="ctr"/>
            <a:r>
              <a:rPr lang="es-ES" sz="1400" dirty="0" smtClean="0">
                <a:solidFill>
                  <a:srgbClr val="04BAEE"/>
                </a:solidFill>
                <a:latin typeface="Arial Black" panose="020B0A04020102020204" pitchFamily="34" charset="0"/>
              </a:rPr>
              <a:t>CONSTITUYE </a:t>
            </a:r>
            <a:endParaRPr lang="es-CO" sz="1400" dirty="0">
              <a:solidFill>
                <a:srgbClr val="04BAEE"/>
              </a:solidFill>
              <a:latin typeface="Arial Black" panose="020B0A04020102020204" pitchFamily="34" charset="0"/>
            </a:endParaRPr>
          </a:p>
        </p:txBody>
      </p:sp>
      <p:sp>
        <p:nvSpPr>
          <p:cNvPr id="10" name="CuadroTexto 9"/>
          <p:cNvSpPr txBox="1"/>
          <p:nvPr/>
        </p:nvSpPr>
        <p:spPr>
          <a:xfrm>
            <a:off x="7930321" y="1604542"/>
            <a:ext cx="2645124" cy="307777"/>
          </a:xfrm>
          <a:prstGeom prst="rect">
            <a:avLst/>
          </a:prstGeom>
          <a:noFill/>
        </p:spPr>
        <p:txBody>
          <a:bodyPr wrap="square" rtlCol="0">
            <a:spAutoFit/>
          </a:bodyPr>
          <a:lstStyle/>
          <a:p>
            <a:pPr algn="ctr"/>
            <a:r>
              <a:rPr lang="es-ES" sz="1400" dirty="0" smtClean="0">
                <a:solidFill>
                  <a:srgbClr val="04BAEE"/>
                </a:solidFill>
                <a:latin typeface="Arial Black" panose="020B0A04020102020204" pitchFamily="34" charset="0"/>
              </a:rPr>
              <a:t>NO CONSTITUYE </a:t>
            </a:r>
            <a:endParaRPr lang="es-CO" sz="1400" dirty="0">
              <a:solidFill>
                <a:srgbClr val="04BAEE"/>
              </a:solidFill>
              <a:latin typeface="Arial Black" panose="020B0A04020102020204" pitchFamily="34" charset="0"/>
            </a:endParaRPr>
          </a:p>
        </p:txBody>
      </p:sp>
    </p:spTree>
    <p:extLst>
      <p:ext uri="{BB962C8B-B14F-4D97-AF65-F5344CB8AC3E}">
        <p14:creationId xmlns:p14="http://schemas.microsoft.com/office/powerpoint/2010/main" val="2389369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464758" y="364654"/>
            <a:ext cx="7383688" cy="954107"/>
          </a:xfrm>
          <a:prstGeom prst="rect">
            <a:avLst/>
          </a:prstGeom>
        </p:spPr>
        <p:txBody>
          <a:bodyPr wrap="none">
            <a:spAutoFit/>
          </a:bodyPr>
          <a:lstStyle/>
          <a:p>
            <a:r>
              <a:rPr lang="es-ES" sz="2800" dirty="0">
                <a:solidFill>
                  <a:srgbClr val="04BAEE"/>
                </a:solidFill>
                <a:latin typeface="Arial Black" panose="020B0A04020102020204" pitchFamily="34" charset="0"/>
              </a:rPr>
              <a:t>CONDUCTAS QUE CONSTITUYEN Y </a:t>
            </a:r>
            <a:endParaRPr lang="es-ES" sz="2800" dirty="0" smtClean="0">
              <a:solidFill>
                <a:srgbClr val="04BAEE"/>
              </a:solidFill>
              <a:latin typeface="Arial Black" panose="020B0A04020102020204" pitchFamily="34" charset="0"/>
            </a:endParaRPr>
          </a:p>
          <a:p>
            <a:r>
              <a:rPr lang="es-ES" sz="2800" dirty="0" smtClean="0">
                <a:solidFill>
                  <a:srgbClr val="04BAEE"/>
                </a:solidFill>
                <a:latin typeface="Arial Black" panose="020B0A04020102020204" pitchFamily="34" charset="0"/>
              </a:rPr>
              <a:t>NO </a:t>
            </a:r>
            <a:r>
              <a:rPr lang="es-ES" sz="2800" dirty="0">
                <a:solidFill>
                  <a:srgbClr val="04BAEE"/>
                </a:solidFill>
                <a:latin typeface="Arial Black" panose="020B0A04020102020204" pitchFamily="34" charset="0"/>
              </a:rPr>
              <a:t>CONSTITUYEN ACOSO LABORAL</a:t>
            </a:r>
            <a:endParaRPr lang="es-CO" sz="2800" dirty="0">
              <a:solidFill>
                <a:srgbClr val="04BAEE"/>
              </a:solidFill>
              <a:latin typeface="Arial Black" panose="020B0A04020102020204" pitchFamily="34" charset="0"/>
            </a:endParaRPr>
          </a:p>
        </p:txBody>
      </p:sp>
      <p:sp>
        <p:nvSpPr>
          <p:cNvPr id="3" name="Rectángulo 2"/>
          <p:cNvSpPr/>
          <p:nvPr/>
        </p:nvSpPr>
        <p:spPr>
          <a:xfrm>
            <a:off x="544977" y="2187788"/>
            <a:ext cx="4551460" cy="584775"/>
          </a:xfrm>
          <a:prstGeom prst="rect">
            <a:avLst/>
          </a:prstGeom>
        </p:spPr>
        <p:txBody>
          <a:bodyPr wrap="square">
            <a:spAutoFit/>
          </a:bodyPr>
          <a:lstStyle/>
          <a:p>
            <a:r>
              <a:rPr lang="es-ES" sz="1600" dirty="0"/>
              <a:t>Las injustificadas amenazas de despido expresadas en presencia de los compañeros de </a:t>
            </a:r>
            <a:r>
              <a:rPr lang="es-ES" sz="1600" dirty="0" smtClean="0"/>
              <a:t>trabajo.</a:t>
            </a:r>
            <a:endParaRPr lang="es-CO" sz="1600" dirty="0">
              <a:solidFill>
                <a:schemeClr val="accent1">
                  <a:lumMod val="75000"/>
                </a:schemeClr>
              </a:solidFill>
            </a:endParaRPr>
          </a:p>
        </p:txBody>
      </p:sp>
      <p:sp>
        <p:nvSpPr>
          <p:cNvPr id="4" name="Rectángulo 3"/>
          <p:cNvSpPr/>
          <p:nvPr/>
        </p:nvSpPr>
        <p:spPr>
          <a:xfrm>
            <a:off x="544977" y="3018785"/>
            <a:ext cx="4551460" cy="1569660"/>
          </a:xfrm>
          <a:prstGeom prst="rect">
            <a:avLst/>
          </a:prstGeom>
        </p:spPr>
        <p:txBody>
          <a:bodyPr wrap="square">
            <a:spAutoFit/>
          </a:bodyPr>
          <a:lstStyle/>
          <a:p>
            <a:r>
              <a:rPr lang="es-ES" sz="1600" dirty="0"/>
              <a:t>La descalificación humillante y en presencia de los compañeros de trabajo de las propuestas u opiniones de trabajo (una calificación humillante atenta contra la dignidad de la persona, inclusive si se hace en privado, en este evento, hay lugar a que la víctima pruebe la conducta</a:t>
            </a:r>
            <a:r>
              <a:rPr lang="es-ES" sz="1600" dirty="0" smtClean="0"/>
              <a:t>).</a:t>
            </a:r>
            <a:endParaRPr lang="es-CO" sz="1600" dirty="0">
              <a:solidFill>
                <a:schemeClr val="accent1">
                  <a:lumMod val="75000"/>
                </a:schemeClr>
              </a:solidFill>
            </a:endParaRPr>
          </a:p>
        </p:txBody>
      </p:sp>
      <p:sp>
        <p:nvSpPr>
          <p:cNvPr id="6" name="Rectángulo 5"/>
          <p:cNvSpPr/>
          <p:nvPr/>
        </p:nvSpPr>
        <p:spPr>
          <a:xfrm>
            <a:off x="544977" y="4834667"/>
            <a:ext cx="4551460" cy="1077218"/>
          </a:xfrm>
          <a:prstGeom prst="rect">
            <a:avLst/>
          </a:prstGeom>
        </p:spPr>
        <p:txBody>
          <a:bodyPr wrap="square">
            <a:spAutoFit/>
          </a:bodyPr>
          <a:lstStyle/>
          <a:p>
            <a:r>
              <a:rPr lang="es-ES" sz="1600" dirty="0"/>
              <a:t>Las burlas sobre la apariencia física o la forma de vestir, formuladas en público; (esta conducta en privado es igual de reprochable, se convierte en un acoso laboral, solo que la víctima deberá probarlo</a:t>
            </a:r>
            <a:r>
              <a:rPr lang="es-ES" sz="1600" dirty="0" smtClean="0"/>
              <a:t>).</a:t>
            </a:r>
            <a:endParaRPr lang="es-CO" sz="1600" dirty="0">
              <a:solidFill>
                <a:schemeClr val="accent1">
                  <a:lumMod val="75000"/>
                </a:schemeClr>
              </a:solidFill>
            </a:endParaRPr>
          </a:p>
        </p:txBody>
      </p:sp>
      <p:sp>
        <p:nvSpPr>
          <p:cNvPr id="7" name="Rectángulo 6"/>
          <p:cNvSpPr/>
          <p:nvPr/>
        </p:nvSpPr>
        <p:spPr>
          <a:xfrm>
            <a:off x="6802341" y="2187788"/>
            <a:ext cx="4551460" cy="830997"/>
          </a:xfrm>
          <a:prstGeom prst="rect">
            <a:avLst/>
          </a:prstGeom>
        </p:spPr>
        <p:txBody>
          <a:bodyPr wrap="square">
            <a:spAutoFit/>
          </a:bodyPr>
          <a:lstStyle/>
          <a:p>
            <a:r>
              <a:rPr lang="es-ES" sz="1600" dirty="0"/>
              <a:t>No será entonces acoso laboral la exigencia de diligencia y cumplimiento en las labores correspondientes al cumplimiento de su </a:t>
            </a:r>
            <a:r>
              <a:rPr lang="es-ES" sz="1600" dirty="0" smtClean="0"/>
              <a:t>cargo.</a:t>
            </a:r>
            <a:endParaRPr lang="es-CO" sz="1600" dirty="0">
              <a:solidFill>
                <a:schemeClr val="accent1">
                  <a:lumMod val="75000"/>
                </a:schemeClr>
              </a:solidFill>
            </a:endParaRPr>
          </a:p>
        </p:txBody>
      </p:sp>
      <p:sp>
        <p:nvSpPr>
          <p:cNvPr id="8" name="Rectángulo 7"/>
          <p:cNvSpPr/>
          <p:nvPr/>
        </p:nvSpPr>
        <p:spPr>
          <a:xfrm>
            <a:off x="6802341" y="3287604"/>
            <a:ext cx="4551460" cy="1077218"/>
          </a:xfrm>
          <a:prstGeom prst="rect">
            <a:avLst/>
          </a:prstGeom>
        </p:spPr>
        <p:txBody>
          <a:bodyPr wrap="square">
            <a:spAutoFit/>
          </a:bodyPr>
          <a:lstStyle/>
          <a:p>
            <a:r>
              <a:rPr lang="es-ES" sz="1600" dirty="0"/>
              <a:t>No es acoso laboral la contra argumentación de propuestas y la disparidad en las opiniones, de manera fundada, dado que ello redunda en beneficio de la </a:t>
            </a:r>
            <a:r>
              <a:rPr lang="es-ES" sz="1600" dirty="0" smtClean="0"/>
              <a:t>empresa.</a:t>
            </a:r>
            <a:endParaRPr lang="es-CO" sz="1600" dirty="0">
              <a:solidFill>
                <a:schemeClr val="accent1">
                  <a:lumMod val="75000"/>
                </a:schemeClr>
              </a:solidFill>
            </a:endParaRPr>
          </a:p>
        </p:txBody>
      </p:sp>
      <p:sp>
        <p:nvSpPr>
          <p:cNvPr id="9" name="Rectángulo 8"/>
          <p:cNvSpPr/>
          <p:nvPr/>
        </p:nvSpPr>
        <p:spPr>
          <a:xfrm>
            <a:off x="6708212" y="4633641"/>
            <a:ext cx="4551460" cy="1077218"/>
          </a:xfrm>
          <a:prstGeom prst="rect">
            <a:avLst/>
          </a:prstGeom>
        </p:spPr>
        <p:txBody>
          <a:bodyPr wrap="square">
            <a:spAutoFit/>
          </a:bodyPr>
          <a:lstStyle/>
          <a:p>
            <a:r>
              <a:rPr lang="es-ES" sz="1600" dirty="0"/>
              <a:t>No dará lugar al acoso laboral una sugerencia generalizada sobre vestuario o incluso privada, si tiene el propósito de propender por el respeto personal y el de la </a:t>
            </a:r>
            <a:r>
              <a:rPr lang="es-ES" sz="1600" dirty="0" smtClean="0"/>
              <a:t>empresa.</a:t>
            </a:r>
            <a:endParaRPr lang="es-CO" sz="1600" dirty="0">
              <a:solidFill>
                <a:schemeClr val="accent1">
                  <a:lumMod val="75000"/>
                </a:schemeClr>
              </a:solidFill>
            </a:endParaRPr>
          </a:p>
        </p:txBody>
      </p:sp>
      <p:sp>
        <p:nvSpPr>
          <p:cNvPr id="10" name="CuadroTexto 9"/>
          <p:cNvSpPr txBox="1"/>
          <p:nvPr/>
        </p:nvSpPr>
        <p:spPr>
          <a:xfrm>
            <a:off x="1142196" y="1599386"/>
            <a:ext cx="2645124" cy="307777"/>
          </a:xfrm>
          <a:prstGeom prst="rect">
            <a:avLst/>
          </a:prstGeom>
          <a:noFill/>
        </p:spPr>
        <p:txBody>
          <a:bodyPr wrap="square" rtlCol="0">
            <a:spAutoFit/>
          </a:bodyPr>
          <a:lstStyle/>
          <a:p>
            <a:pPr algn="ctr"/>
            <a:r>
              <a:rPr lang="es-ES" sz="1400" dirty="0" smtClean="0">
                <a:solidFill>
                  <a:srgbClr val="04BAEE"/>
                </a:solidFill>
                <a:latin typeface="Arial Black" panose="020B0A04020102020204" pitchFamily="34" charset="0"/>
              </a:rPr>
              <a:t>CONSTITUYE </a:t>
            </a:r>
            <a:endParaRPr lang="es-CO" sz="1400" dirty="0">
              <a:solidFill>
                <a:srgbClr val="04BAEE"/>
              </a:solidFill>
              <a:latin typeface="Arial Black" panose="020B0A04020102020204" pitchFamily="34" charset="0"/>
            </a:endParaRPr>
          </a:p>
        </p:txBody>
      </p:sp>
      <p:sp>
        <p:nvSpPr>
          <p:cNvPr id="11" name="CuadroTexto 10"/>
          <p:cNvSpPr txBox="1"/>
          <p:nvPr/>
        </p:nvSpPr>
        <p:spPr>
          <a:xfrm>
            <a:off x="7930321" y="1604542"/>
            <a:ext cx="2645124" cy="307777"/>
          </a:xfrm>
          <a:prstGeom prst="rect">
            <a:avLst/>
          </a:prstGeom>
          <a:noFill/>
        </p:spPr>
        <p:txBody>
          <a:bodyPr wrap="square" rtlCol="0">
            <a:spAutoFit/>
          </a:bodyPr>
          <a:lstStyle/>
          <a:p>
            <a:pPr algn="ctr"/>
            <a:r>
              <a:rPr lang="es-ES" sz="1400" dirty="0" smtClean="0">
                <a:solidFill>
                  <a:srgbClr val="04BAEE"/>
                </a:solidFill>
                <a:latin typeface="Arial Black" panose="020B0A04020102020204" pitchFamily="34" charset="0"/>
              </a:rPr>
              <a:t>NO CONSTITUYE </a:t>
            </a:r>
            <a:endParaRPr lang="es-CO" sz="1400" dirty="0">
              <a:solidFill>
                <a:srgbClr val="04BAEE"/>
              </a:solidFill>
              <a:latin typeface="Arial Black" panose="020B0A04020102020204" pitchFamily="34" charset="0"/>
            </a:endParaRPr>
          </a:p>
        </p:txBody>
      </p:sp>
    </p:spTree>
    <p:extLst>
      <p:ext uri="{BB962C8B-B14F-4D97-AF65-F5344CB8AC3E}">
        <p14:creationId xmlns:p14="http://schemas.microsoft.com/office/powerpoint/2010/main" val="1033996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464758" y="364654"/>
            <a:ext cx="7383688" cy="954107"/>
          </a:xfrm>
          <a:prstGeom prst="rect">
            <a:avLst/>
          </a:prstGeom>
        </p:spPr>
        <p:txBody>
          <a:bodyPr wrap="none">
            <a:spAutoFit/>
          </a:bodyPr>
          <a:lstStyle/>
          <a:p>
            <a:r>
              <a:rPr lang="es-ES" sz="2800" dirty="0">
                <a:solidFill>
                  <a:srgbClr val="04BAEE"/>
                </a:solidFill>
                <a:latin typeface="Arial Black" panose="020B0A04020102020204" pitchFamily="34" charset="0"/>
              </a:rPr>
              <a:t>CONDUCTAS QUE CONSTITUYEN Y </a:t>
            </a:r>
            <a:endParaRPr lang="es-ES" sz="2800" dirty="0" smtClean="0">
              <a:solidFill>
                <a:srgbClr val="04BAEE"/>
              </a:solidFill>
              <a:latin typeface="Arial Black" panose="020B0A04020102020204" pitchFamily="34" charset="0"/>
            </a:endParaRPr>
          </a:p>
          <a:p>
            <a:r>
              <a:rPr lang="es-ES" sz="2800" dirty="0" smtClean="0">
                <a:solidFill>
                  <a:srgbClr val="04BAEE"/>
                </a:solidFill>
                <a:latin typeface="Arial Black" panose="020B0A04020102020204" pitchFamily="34" charset="0"/>
              </a:rPr>
              <a:t>NO </a:t>
            </a:r>
            <a:r>
              <a:rPr lang="es-ES" sz="2800" dirty="0">
                <a:solidFill>
                  <a:srgbClr val="04BAEE"/>
                </a:solidFill>
                <a:latin typeface="Arial Black" panose="020B0A04020102020204" pitchFamily="34" charset="0"/>
              </a:rPr>
              <a:t>CONSTITUYEN ACOSO LABORAL</a:t>
            </a:r>
            <a:endParaRPr lang="es-CO" sz="2800" dirty="0">
              <a:solidFill>
                <a:srgbClr val="04BAEE"/>
              </a:solidFill>
              <a:latin typeface="Arial Black" panose="020B0A04020102020204" pitchFamily="34" charset="0"/>
            </a:endParaRPr>
          </a:p>
        </p:txBody>
      </p:sp>
      <p:sp>
        <p:nvSpPr>
          <p:cNvPr id="3" name="Rectángulo 2"/>
          <p:cNvSpPr/>
          <p:nvPr/>
        </p:nvSpPr>
        <p:spPr>
          <a:xfrm>
            <a:off x="719789" y="2055408"/>
            <a:ext cx="4551460" cy="830997"/>
          </a:xfrm>
          <a:prstGeom prst="rect">
            <a:avLst/>
          </a:prstGeom>
        </p:spPr>
        <p:txBody>
          <a:bodyPr wrap="square">
            <a:spAutoFit/>
          </a:bodyPr>
          <a:lstStyle/>
          <a:p>
            <a:r>
              <a:rPr lang="es-ES" sz="1600" dirty="0"/>
              <a:t>La alusión pública a hechos pertenecientes a la intimidad de la persona (Si en algún momento se hace, incluso en privado</a:t>
            </a:r>
            <a:r>
              <a:rPr lang="es-ES" sz="1600" dirty="0" smtClean="0"/>
              <a:t>).</a:t>
            </a:r>
            <a:endParaRPr lang="es-CO" sz="1600" dirty="0">
              <a:solidFill>
                <a:schemeClr val="accent1">
                  <a:lumMod val="75000"/>
                </a:schemeClr>
              </a:solidFill>
            </a:endParaRPr>
          </a:p>
        </p:txBody>
      </p:sp>
      <p:sp>
        <p:nvSpPr>
          <p:cNvPr id="4" name="Rectángulo 3"/>
          <p:cNvSpPr/>
          <p:nvPr/>
        </p:nvSpPr>
        <p:spPr>
          <a:xfrm>
            <a:off x="544977" y="3034650"/>
            <a:ext cx="4551460" cy="1077218"/>
          </a:xfrm>
          <a:prstGeom prst="rect">
            <a:avLst/>
          </a:prstGeom>
        </p:spPr>
        <p:txBody>
          <a:bodyPr wrap="square">
            <a:spAutoFit/>
          </a:bodyPr>
          <a:lstStyle/>
          <a:p>
            <a:r>
              <a:rPr lang="es-ES" sz="1600" dirty="0"/>
              <a:t>El trato notoriamente discriminatorio respecto a los demás empleados en cuanto al otorgamiento de derechos y prerrogativas laborales y la imposición de deberes </a:t>
            </a:r>
            <a:r>
              <a:rPr lang="es-ES" sz="1600" dirty="0" smtClean="0"/>
              <a:t>laborales.</a:t>
            </a:r>
            <a:endParaRPr lang="es-CO" sz="1600" dirty="0">
              <a:solidFill>
                <a:schemeClr val="accent1">
                  <a:lumMod val="75000"/>
                </a:schemeClr>
              </a:solidFill>
            </a:endParaRPr>
          </a:p>
        </p:txBody>
      </p:sp>
      <p:sp>
        <p:nvSpPr>
          <p:cNvPr id="6" name="Rectángulo 5"/>
          <p:cNvSpPr/>
          <p:nvPr/>
        </p:nvSpPr>
        <p:spPr>
          <a:xfrm>
            <a:off x="544977" y="4264309"/>
            <a:ext cx="4551460" cy="1815882"/>
          </a:xfrm>
          <a:prstGeom prst="rect">
            <a:avLst/>
          </a:prstGeom>
        </p:spPr>
        <p:txBody>
          <a:bodyPr wrap="square">
            <a:spAutoFit/>
          </a:bodyPr>
          <a:lstStyle/>
          <a:p>
            <a:r>
              <a:rPr lang="es-ES" sz="1600" dirty="0"/>
              <a:t>La imposición de deberes ostensiblemente extraños a las obligaciones laborales, las exigencias abiertamente desproporcionadas sobre el cumplimiento de la labor encomendada y el brusco cambio del lugar de trabajo o de la labor contratada sin ningún fundamento objetivo referente a la necesidad técnica de la </a:t>
            </a:r>
            <a:r>
              <a:rPr lang="es-ES" sz="1600" dirty="0" smtClean="0"/>
              <a:t>empresa.</a:t>
            </a:r>
            <a:endParaRPr lang="es-CO" sz="1600" dirty="0">
              <a:solidFill>
                <a:schemeClr val="accent1">
                  <a:lumMod val="75000"/>
                </a:schemeClr>
              </a:solidFill>
            </a:endParaRPr>
          </a:p>
        </p:txBody>
      </p:sp>
      <p:sp>
        <p:nvSpPr>
          <p:cNvPr id="7" name="Rectángulo 6"/>
          <p:cNvSpPr/>
          <p:nvPr/>
        </p:nvSpPr>
        <p:spPr>
          <a:xfrm>
            <a:off x="6023985" y="2195780"/>
            <a:ext cx="4551460" cy="1077218"/>
          </a:xfrm>
          <a:prstGeom prst="rect">
            <a:avLst/>
          </a:prstGeom>
        </p:spPr>
        <p:txBody>
          <a:bodyPr wrap="square">
            <a:spAutoFit/>
          </a:bodyPr>
          <a:lstStyle/>
          <a:p>
            <a:r>
              <a:rPr lang="es-ES" sz="1600" dirty="0"/>
              <a:t>No es acoso laboral el emitir un consejo en privado o realizar un estudio psicológico de personalidad, siempre y cuando éste no sea utilizado con fines ventajosos por la empresa o sus </a:t>
            </a:r>
            <a:r>
              <a:rPr lang="es-ES" sz="1600" dirty="0" smtClean="0"/>
              <a:t>representantes.</a:t>
            </a:r>
            <a:endParaRPr lang="es-CO" sz="1600" dirty="0">
              <a:solidFill>
                <a:schemeClr val="accent1">
                  <a:lumMod val="75000"/>
                </a:schemeClr>
              </a:solidFill>
            </a:endParaRPr>
          </a:p>
        </p:txBody>
      </p:sp>
      <p:sp>
        <p:nvSpPr>
          <p:cNvPr id="8" name="Rectángulo 7"/>
          <p:cNvSpPr/>
          <p:nvPr/>
        </p:nvSpPr>
        <p:spPr>
          <a:xfrm>
            <a:off x="6023985" y="3353155"/>
            <a:ext cx="4551460" cy="830997"/>
          </a:xfrm>
          <a:prstGeom prst="rect">
            <a:avLst/>
          </a:prstGeom>
        </p:spPr>
        <p:txBody>
          <a:bodyPr wrap="square">
            <a:spAutoFit/>
          </a:bodyPr>
          <a:lstStyle/>
          <a:p>
            <a:r>
              <a:rPr lang="es-ES" sz="1600" dirty="0"/>
              <a:t>No será acoso laboral el asignar funciones especiales en consideración a la cualificación del personal, siempre y cuando no se sature </a:t>
            </a:r>
            <a:r>
              <a:rPr lang="es-ES" sz="1600" dirty="0" smtClean="0"/>
              <a:t>laboralmente.</a:t>
            </a:r>
            <a:endParaRPr lang="es-CO" sz="1600" dirty="0">
              <a:solidFill>
                <a:schemeClr val="accent1">
                  <a:lumMod val="75000"/>
                </a:schemeClr>
              </a:solidFill>
            </a:endParaRPr>
          </a:p>
        </p:txBody>
      </p:sp>
      <p:sp>
        <p:nvSpPr>
          <p:cNvPr id="9" name="Rectángulo 8"/>
          <p:cNvSpPr/>
          <p:nvPr/>
        </p:nvSpPr>
        <p:spPr>
          <a:xfrm>
            <a:off x="6037730" y="4264309"/>
            <a:ext cx="5625354" cy="1569660"/>
          </a:xfrm>
          <a:prstGeom prst="rect">
            <a:avLst/>
          </a:prstGeom>
        </p:spPr>
        <p:txBody>
          <a:bodyPr wrap="square">
            <a:spAutoFit/>
          </a:bodyPr>
          <a:lstStyle/>
          <a:p>
            <a:r>
              <a:rPr lang="es-ES" sz="1600" dirty="0"/>
              <a:t>Encomendar labores ocasionales, incluso en espacios diferentes al habitual no se tendrán como conductas de acoso laboral, toda vez que se proponen como circunstancias extraordinarias. La exigencia de cumplir con las obligaciones del contrato de trabajo así como no incurrir en las prohibiciones del Código Sustantivo del </a:t>
            </a:r>
            <a:r>
              <a:rPr lang="es-ES" sz="1600" dirty="0" smtClean="0"/>
              <a:t>trabajo.</a:t>
            </a:r>
            <a:endParaRPr lang="es-CO" sz="1600" dirty="0">
              <a:solidFill>
                <a:schemeClr val="accent1">
                  <a:lumMod val="75000"/>
                </a:schemeClr>
              </a:solidFill>
            </a:endParaRPr>
          </a:p>
        </p:txBody>
      </p:sp>
      <p:sp>
        <p:nvSpPr>
          <p:cNvPr id="10" name="CuadroTexto 9"/>
          <p:cNvSpPr txBox="1"/>
          <p:nvPr/>
        </p:nvSpPr>
        <p:spPr>
          <a:xfrm>
            <a:off x="1142196" y="1599386"/>
            <a:ext cx="2645124" cy="307777"/>
          </a:xfrm>
          <a:prstGeom prst="rect">
            <a:avLst/>
          </a:prstGeom>
          <a:noFill/>
        </p:spPr>
        <p:txBody>
          <a:bodyPr wrap="square" rtlCol="0">
            <a:spAutoFit/>
          </a:bodyPr>
          <a:lstStyle/>
          <a:p>
            <a:pPr algn="ctr"/>
            <a:r>
              <a:rPr lang="es-ES" sz="1400" dirty="0" smtClean="0">
                <a:solidFill>
                  <a:srgbClr val="04BAEE"/>
                </a:solidFill>
                <a:latin typeface="Arial Black" panose="020B0A04020102020204" pitchFamily="34" charset="0"/>
              </a:rPr>
              <a:t>CONSTITUYE </a:t>
            </a:r>
            <a:endParaRPr lang="es-CO" sz="1400" dirty="0">
              <a:solidFill>
                <a:srgbClr val="04BAEE"/>
              </a:solidFill>
              <a:latin typeface="Arial Black" panose="020B0A04020102020204" pitchFamily="34" charset="0"/>
            </a:endParaRPr>
          </a:p>
        </p:txBody>
      </p:sp>
      <p:sp>
        <p:nvSpPr>
          <p:cNvPr id="11" name="CuadroTexto 10"/>
          <p:cNvSpPr txBox="1"/>
          <p:nvPr/>
        </p:nvSpPr>
        <p:spPr>
          <a:xfrm>
            <a:off x="7124882" y="1598572"/>
            <a:ext cx="2645124" cy="307777"/>
          </a:xfrm>
          <a:prstGeom prst="rect">
            <a:avLst/>
          </a:prstGeom>
          <a:noFill/>
        </p:spPr>
        <p:txBody>
          <a:bodyPr wrap="square" rtlCol="0">
            <a:spAutoFit/>
          </a:bodyPr>
          <a:lstStyle/>
          <a:p>
            <a:pPr algn="ctr"/>
            <a:r>
              <a:rPr lang="es-ES" sz="1400" dirty="0" smtClean="0">
                <a:solidFill>
                  <a:srgbClr val="04BAEE"/>
                </a:solidFill>
                <a:latin typeface="Arial Black" panose="020B0A04020102020204" pitchFamily="34" charset="0"/>
              </a:rPr>
              <a:t>NO CONSTITUYE </a:t>
            </a:r>
            <a:endParaRPr lang="es-CO" sz="1400" dirty="0">
              <a:solidFill>
                <a:srgbClr val="04BAEE"/>
              </a:solidFill>
              <a:latin typeface="Arial Black" panose="020B0A04020102020204" pitchFamily="34" charset="0"/>
            </a:endParaRPr>
          </a:p>
        </p:txBody>
      </p:sp>
    </p:spTree>
    <p:extLst>
      <p:ext uri="{BB962C8B-B14F-4D97-AF65-F5344CB8AC3E}">
        <p14:creationId xmlns:p14="http://schemas.microsoft.com/office/powerpoint/2010/main" val="4235676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473823" y="271512"/>
            <a:ext cx="5316071" cy="707886"/>
          </a:xfrm>
          <a:prstGeom prst="rect">
            <a:avLst/>
          </a:prstGeom>
        </p:spPr>
        <p:txBody>
          <a:bodyPr wrap="none">
            <a:spAutoFit/>
          </a:bodyPr>
          <a:lstStyle/>
          <a:p>
            <a:pPr algn="ctr"/>
            <a:r>
              <a:rPr lang="es-ES" sz="2000" dirty="0">
                <a:solidFill>
                  <a:srgbClr val="04BAEE"/>
                </a:solidFill>
                <a:latin typeface="Arial Black" panose="020B0A04020102020204" pitchFamily="34" charset="0"/>
              </a:rPr>
              <a:t>CONDUCTAS QUE CONSTITUYEN Y </a:t>
            </a:r>
            <a:endParaRPr lang="es-ES" sz="2000" dirty="0" smtClean="0">
              <a:solidFill>
                <a:srgbClr val="04BAEE"/>
              </a:solidFill>
              <a:latin typeface="Arial Black" panose="020B0A04020102020204" pitchFamily="34" charset="0"/>
            </a:endParaRPr>
          </a:p>
          <a:p>
            <a:pPr algn="ctr"/>
            <a:r>
              <a:rPr lang="es-ES" sz="2000" dirty="0" smtClean="0">
                <a:solidFill>
                  <a:srgbClr val="04BAEE"/>
                </a:solidFill>
                <a:latin typeface="Arial Black" panose="020B0A04020102020204" pitchFamily="34" charset="0"/>
              </a:rPr>
              <a:t>NO </a:t>
            </a:r>
            <a:r>
              <a:rPr lang="es-ES" sz="2000" dirty="0">
                <a:solidFill>
                  <a:srgbClr val="04BAEE"/>
                </a:solidFill>
                <a:latin typeface="Arial Black" panose="020B0A04020102020204" pitchFamily="34" charset="0"/>
              </a:rPr>
              <a:t>CONSTITUYEN ACOSO LABORAL</a:t>
            </a:r>
            <a:endParaRPr lang="es-CO" sz="2000" dirty="0">
              <a:solidFill>
                <a:srgbClr val="04BAEE"/>
              </a:solidFill>
              <a:latin typeface="Arial Black" panose="020B0A04020102020204" pitchFamily="34" charset="0"/>
            </a:endParaRPr>
          </a:p>
        </p:txBody>
      </p:sp>
      <p:sp>
        <p:nvSpPr>
          <p:cNvPr id="3" name="Rectángulo 2"/>
          <p:cNvSpPr/>
          <p:nvPr/>
        </p:nvSpPr>
        <p:spPr>
          <a:xfrm>
            <a:off x="544977" y="1748839"/>
            <a:ext cx="5170023" cy="1815882"/>
          </a:xfrm>
          <a:prstGeom prst="rect">
            <a:avLst/>
          </a:prstGeom>
        </p:spPr>
        <p:txBody>
          <a:bodyPr wrap="square">
            <a:spAutoFit/>
          </a:bodyPr>
          <a:lstStyle/>
          <a:p>
            <a:r>
              <a:rPr lang="es-ES" sz="1600" dirty="0"/>
              <a:t>La exigencia de laborar en horarios excesivos respecto a la jornada laboral contratada o legalmente establecida, los cambios sorpresivos del turno laboral y la exigencia permanente de laborar en dominicales y días festivos sin ningún fundamento objetivo en las necesidades de la empresa, o en forma discriminatoria respecto a los demás trabajadores o </a:t>
            </a:r>
            <a:r>
              <a:rPr lang="es-ES" sz="1600" dirty="0" smtClean="0"/>
              <a:t>empleados.</a:t>
            </a:r>
            <a:endParaRPr lang="es-CO" sz="1600" dirty="0">
              <a:solidFill>
                <a:schemeClr val="accent1">
                  <a:lumMod val="75000"/>
                </a:schemeClr>
              </a:solidFill>
            </a:endParaRPr>
          </a:p>
        </p:txBody>
      </p:sp>
      <p:sp>
        <p:nvSpPr>
          <p:cNvPr id="4" name="Rectángulo 3"/>
          <p:cNvSpPr/>
          <p:nvPr/>
        </p:nvSpPr>
        <p:spPr>
          <a:xfrm>
            <a:off x="544977" y="3564721"/>
            <a:ext cx="4551460" cy="830997"/>
          </a:xfrm>
          <a:prstGeom prst="rect">
            <a:avLst/>
          </a:prstGeom>
        </p:spPr>
        <p:txBody>
          <a:bodyPr wrap="square">
            <a:spAutoFit/>
          </a:bodyPr>
          <a:lstStyle/>
          <a:p>
            <a:r>
              <a:rPr lang="es-ES" sz="1600" dirty="0"/>
              <a:t>La negativa a suministrar materiales e información absolutamente indispensables para el cumplimiento de la labor.</a:t>
            </a:r>
            <a:endParaRPr lang="es-CO" sz="1600" dirty="0">
              <a:solidFill>
                <a:schemeClr val="accent1">
                  <a:lumMod val="75000"/>
                </a:schemeClr>
              </a:solidFill>
            </a:endParaRPr>
          </a:p>
        </p:txBody>
      </p:sp>
      <p:sp>
        <p:nvSpPr>
          <p:cNvPr id="6" name="Rectángulo 5"/>
          <p:cNvSpPr/>
          <p:nvPr/>
        </p:nvSpPr>
        <p:spPr>
          <a:xfrm>
            <a:off x="544977" y="4395718"/>
            <a:ext cx="5412070" cy="1815882"/>
          </a:xfrm>
          <a:prstGeom prst="rect">
            <a:avLst/>
          </a:prstGeom>
        </p:spPr>
        <p:txBody>
          <a:bodyPr wrap="square">
            <a:spAutoFit/>
          </a:bodyPr>
          <a:lstStyle/>
          <a:p>
            <a:r>
              <a:rPr lang="es-ES" sz="1600" dirty="0"/>
              <a:t>La negativa claramente injustificada a otorgar permisos, licencias por enfermedad, licencias ordinarias y vacaciones, cuando se dan las condiciones legales, reglamentarias o convencionales para pedirlos (Un asunto muy diferente será la negativa de permisos para visitas necesarias al médico, pues hacen parte de la integridad física del funcionario y es un derecho irrenunciable</a:t>
            </a:r>
            <a:r>
              <a:rPr lang="es-ES" sz="1600" dirty="0" smtClean="0"/>
              <a:t>).</a:t>
            </a:r>
            <a:endParaRPr lang="es-CO" sz="1600" dirty="0">
              <a:solidFill>
                <a:schemeClr val="accent1">
                  <a:lumMod val="75000"/>
                </a:schemeClr>
              </a:solidFill>
            </a:endParaRPr>
          </a:p>
        </p:txBody>
      </p:sp>
      <p:sp>
        <p:nvSpPr>
          <p:cNvPr id="7" name="Rectángulo 6"/>
          <p:cNvSpPr/>
          <p:nvPr/>
        </p:nvSpPr>
        <p:spPr>
          <a:xfrm>
            <a:off x="6602506" y="1951951"/>
            <a:ext cx="4926107" cy="830997"/>
          </a:xfrm>
          <a:prstGeom prst="rect">
            <a:avLst/>
          </a:prstGeom>
        </p:spPr>
        <p:txBody>
          <a:bodyPr wrap="square">
            <a:spAutoFit/>
          </a:bodyPr>
          <a:lstStyle/>
          <a:p>
            <a:r>
              <a:rPr lang="es-ES" sz="1600" dirty="0"/>
              <a:t>Las jornadas excesivas tienen soporte y fundamento legal como horas extras. Otro tipo de actividad atenta contra el bienestar laboral y contra el bienestar </a:t>
            </a:r>
            <a:r>
              <a:rPr lang="es-ES" sz="1600" dirty="0" smtClean="0"/>
              <a:t>físico.</a:t>
            </a:r>
            <a:endParaRPr lang="es-CO" sz="1600" dirty="0">
              <a:solidFill>
                <a:schemeClr val="accent1">
                  <a:lumMod val="75000"/>
                </a:schemeClr>
              </a:solidFill>
            </a:endParaRPr>
          </a:p>
        </p:txBody>
      </p:sp>
      <p:sp>
        <p:nvSpPr>
          <p:cNvPr id="8" name="Rectángulo 7"/>
          <p:cNvSpPr/>
          <p:nvPr/>
        </p:nvSpPr>
        <p:spPr>
          <a:xfrm>
            <a:off x="6602506" y="2940870"/>
            <a:ext cx="5271247" cy="1569660"/>
          </a:xfrm>
          <a:prstGeom prst="rect">
            <a:avLst/>
          </a:prstGeom>
        </p:spPr>
        <p:txBody>
          <a:bodyPr wrap="square">
            <a:spAutoFit/>
          </a:bodyPr>
          <a:lstStyle/>
          <a:p>
            <a:r>
              <a:rPr lang="es-ES" sz="1600" dirty="0"/>
              <a:t>Ante situaciones especiales, por cambio de políticas y planes establecidos en la empresa, puede darse la ocasión de restringir la entrega de materia prima; esto por supuesto tiene una consecuencia lógica de no poderse exigir el cumplimiento de resultados reseñados. Desde esta óptica, no será acoso laboral </a:t>
            </a:r>
            <a:endParaRPr lang="es-CO" sz="1600" dirty="0">
              <a:solidFill>
                <a:schemeClr val="accent1">
                  <a:lumMod val="75000"/>
                </a:schemeClr>
              </a:solidFill>
            </a:endParaRPr>
          </a:p>
        </p:txBody>
      </p:sp>
      <p:sp>
        <p:nvSpPr>
          <p:cNvPr id="9" name="Rectángulo 8"/>
          <p:cNvSpPr/>
          <p:nvPr/>
        </p:nvSpPr>
        <p:spPr>
          <a:xfrm>
            <a:off x="6602506" y="4634651"/>
            <a:ext cx="4951131" cy="1323439"/>
          </a:xfrm>
          <a:prstGeom prst="rect">
            <a:avLst/>
          </a:prstGeom>
        </p:spPr>
        <p:txBody>
          <a:bodyPr wrap="square">
            <a:spAutoFit/>
          </a:bodyPr>
          <a:lstStyle/>
          <a:p>
            <a:r>
              <a:rPr lang="es-ES" sz="1600" dirty="0"/>
              <a:t>Por necesidades urgentes de la empresa y ante eventuales modificaciones laborales, podrá restringirse de manera transitoria, la concesión de permisos o licencia, así como vacaciones. Hasta allí no se concibe una conducta de acoso </a:t>
            </a:r>
            <a:r>
              <a:rPr lang="es-ES" sz="1600" dirty="0" smtClean="0"/>
              <a:t>laboral.</a:t>
            </a:r>
            <a:endParaRPr lang="es-CO" sz="1600" dirty="0">
              <a:solidFill>
                <a:schemeClr val="accent1">
                  <a:lumMod val="75000"/>
                </a:schemeClr>
              </a:solidFill>
            </a:endParaRPr>
          </a:p>
        </p:txBody>
      </p:sp>
      <p:sp>
        <p:nvSpPr>
          <p:cNvPr id="10" name="CuadroTexto 9"/>
          <p:cNvSpPr txBox="1"/>
          <p:nvPr/>
        </p:nvSpPr>
        <p:spPr>
          <a:xfrm>
            <a:off x="1142196" y="1309208"/>
            <a:ext cx="2645124" cy="307777"/>
          </a:xfrm>
          <a:prstGeom prst="rect">
            <a:avLst/>
          </a:prstGeom>
          <a:noFill/>
        </p:spPr>
        <p:txBody>
          <a:bodyPr wrap="square" rtlCol="0">
            <a:spAutoFit/>
          </a:bodyPr>
          <a:lstStyle/>
          <a:p>
            <a:pPr algn="ctr"/>
            <a:r>
              <a:rPr lang="es-ES" sz="1400" dirty="0" smtClean="0">
                <a:solidFill>
                  <a:srgbClr val="04BAEE"/>
                </a:solidFill>
                <a:latin typeface="Arial Black" panose="020B0A04020102020204" pitchFamily="34" charset="0"/>
              </a:rPr>
              <a:t>CONSTITUYE </a:t>
            </a:r>
            <a:endParaRPr lang="es-CO" sz="1400" dirty="0">
              <a:solidFill>
                <a:srgbClr val="04BAEE"/>
              </a:solidFill>
              <a:latin typeface="Arial Black" panose="020B0A04020102020204" pitchFamily="34" charset="0"/>
            </a:endParaRPr>
          </a:p>
        </p:txBody>
      </p:sp>
      <p:sp>
        <p:nvSpPr>
          <p:cNvPr id="11" name="CuadroTexto 10"/>
          <p:cNvSpPr txBox="1"/>
          <p:nvPr/>
        </p:nvSpPr>
        <p:spPr>
          <a:xfrm>
            <a:off x="7930321" y="1314364"/>
            <a:ext cx="2645124" cy="307777"/>
          </a:xfrm>
          <a:prstGeom prst="rect">
            <a:avLst/>
          </a:prstGeom>
          <a:noFill/>
        </p:spPr>
        <p:txBody>
          <a:bodyPr wrap="square" rtlCol="0">
            <a:spAutoFit/>
          </a:bodyPr>
          <a:lstStyle/>
          <a:p>
            <a:pPr algn="ctr"/>
            <a:r>
              <a:rPr lang="es-ES" sz="1400" dirty="0" smtClean="0">
                <a:solidFill>
                  <a:srgbClr val="04BAEE"/>
                </a:solidFill>
                <a:latin typeface="Arial Black" panose="020B0A04020102020204" pitchFamily="34" charset="0"/>
              </a:rPr>
              <a:t>NO CONSTITUYE </a:t>
            </a:r>
            <a:endParaRPr lang="es-CO" sz="1400" dirty="0">
              <a:solidFill>
                <a:srgbClr val="04BAEE"/>
              </a:solidFill>
              <a:latin typeface="Arial Black" panose="020B0A04020102020204" pitchFamily="34" charset="0"/>
            </a:endParaRPr>
          </a:p>
        </p:txBody>
      </p:sp>
    </p:spTree>
    <p:extLst>
      <p:ext uri="{BB962C8B-B14F-4D97-AF65-F5344CB8AC3E}">
        <p14:creationId xmlns:p14="http://schemas.microsoft.com/office/powerpoint/2010/main" val="1641300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629456" y="431889"/>
            <a:ext cx="5502404" cy="523220"/>
          </a:xfrm>
          <a:prstGeom prst="rect">
            <a:avLst/>
          </a:prstGeom>
        </p:spPr>
        <p:txBody>
          <a:bodyPr wrap="none">
            <a:spAutoFit/>
          </a:bodyPr>
          <a:lstStyle/>
          <a:p>
            <a:r>
              <a:rPr lang="es-CO" sz="2800" dirty="0">
                <a:solidFill>
                  <a:srgbClr val="04BAEE"/>
                </a:solidFill>
                <a:latin typeface="Arial Black" panose="020B0A04020102020204" pitchFamily="34" charset="0"/>
              </a:rPr>
              <a:t>EVENTOS NO TIPIFICADOS</a:t>
            </a:r>
          </a:p>
        </p:txBody>
      </p:sp>
      <p:sp>
        <p:nvSpPr>
          <p:cNvPr id="6" name="Rectángulo 5"/>
          <p:cNvSpPr/>
          <p:nvPr/>
        </p:nvSpPr>
        <p:spPr>
          <a:xfrm>
            <a:off x="271267" y="1932067"/>
            <a:ext cx="6109391" cy="2862322"/>
          </a:xfrm>
          <a:prstGeom prst="rect">
            <a:avLst/>
          </a:prstGeom>
        </p:spPr>
        <p:txBody>
          <a:bodyPr wrap="square">
            <a:spAutoFit/>
          </a:bodyPr>
          <a:lstStyle/>
          <a:p>
            <a:pPr algn="ctr"/>
            <a:r>
              <a:rPr lang="es-ES" sz="2000" dirty="0">
                <a:latin typeface="Arial" panose="020B0604020202020204" pitchFamily="34" charset="0"/>
                <a:cs typeface="Arial" panose="020B0604020202020204" pitchFamily="34" charset="0"/>
              </a:rPr>
              <a:t>En los demás casos la autoridad competente será quien valorará, según las circunstancias del caso y la gravedad de las conductas denunciadas. </a:t>
            </a:r>
            <a:endParaRPr lang="es-ES" sz="2000" dirty="0" smtClean="0">
              <a:latin typeface="Arial" panose="020B0604020202020204" pitchFamily="34" charset="0"/>
              <a:cs typeface="Arial" panose="020B0604020202020204" pitchFamily="34" charset="0"/>
            </a:endParaRPr>
          </a:p>
          <a:p>
            <a:pPr algn="ctr"/>
            <a:endParaRPr lang="es-ES" sz="2000" dirty="0">
              <a:latin typeface="Arial" panose="020B0604020202020204" pitchFamily="34" charset="0"/>
              <a:cs typeface="Arial" panose="020B0604020202020204" pitchFamily="34" charset="0"/>
            </a:endParaRPr>
          </a:p>
          <a:p>
            <a:pPr algn="ctr"/>
            <a:r>
              <a:rPr lang="es-ES" sz="2000" dirty="0" smtClean="0">
                <a:latin typeface="Arial" panose="020B0604020202020204" pitchFamily="34" charset="0"/>
                <a:cs typeface="Arial" panose="020B0604020202020204" pitchFamily="34" charset="0"/>
              </a:rPr>
              <a:t>Excepcionalmente </a:t>
            </a:r>
            <a:r>
              <a:rPr lang="es-ES" sz="2000" dirty="0">
                <a:latin typeface="Arial" panose="020B0604020202020204" pitchFamily="34" charset="0"/>
                <a:cs typeface="Arial" panose="020B0604020202020204" pitchFamily="34" charset="0"/>
              </a:rPr>
              <a:t>un sólo acto hostil bastará para acreditar el acoso laboral. Cuando las conductas descritas tengan ocurrencias en privado, deberán ser demostradas por los medios de prueba reconocidos en la ley procesal civil. </a:t>
            </a:r>
            <a:endParaRPr lang="es-CO" sz="2000" dirty="0">
              <a:solidFill>
                <a:schemeClr val="accent1">
                  <a:lumMod val="75000"/>
                </a:schemeClr>
              </a:solidFill>
              <a:latin typeface="Arial" panose="020B0604020202020204" pitchFamily="34" charset="0"/>
              <a:cs typeface="Arial" panose="020B0604020202020204" pitchFamily="34" charset="0"/>
            </a:endParaRPr>
          </a:p>
        </p:txBody>
      </p:sp>
      <p:sp>
        <p:nvSpPr>
          <p:cNvPr id="9" name="Rectángulo 8"/>
          <p:cNvSpPr/>
          <p:nvPr/>
        </p:nvSpPr>
        <p:spPr>
          <a:xfrm>
            <a:off x="7746813" y="2065032"/>
            <a:ext cx="3442446" cy="2246769"/>
          </a:xfrm>
          <a:prstGeom prst="rect">
            <a:avLst/>
          </a:prstGeom>
        </p:spPr>
        <p:txBody>
          <a:bodyPr wrap="square">
            <a:spAutoFit/>
          </a:bodyPr>
          <a:lstStyle/>
          <a:p>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La </a:t>
            </a:r>
            <a:r>
              <a:rPr lang="es-ES" sz="2000" dirty="0">
                <a:latin typeface="Arial" panose="020B0604020202020204" pitchFamily="34" charset="0"/>
                <a:cs typeface="Arial" panose="020B0604020202020204" pitchFamily="34" charset="0"/>
              </a:rPr>
              <a:t>declaración de </a:t>
            </a:r>
            <a:r>
              <a:rPr lang="es-ES" sz="2000" dirty="0" smtClean="0">
                <a:latin typeface="Arial" panose="020B0604020202020204" pitchFamily="34" charset="0"/>
                <a:cs typeface="Arial" panose="020B0604020202020204" pitchFamily="34" charset="0"/>
              </a:rPr>
              <a:t>parte</a:t>
            </a:r>
          </a:p>
          <a:p>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La confesión </a:t>
            </a:r>
            <a:endParaRPr lang="es-ES" sz="2000" dirty="0" smtClean="0">
              <a:latin typeface="Arial" panose="020B0604020202020204" pitchFamily="34" charset="0"/>
              <a:cs typeface="Arial" panose="020B0604020202020204" pitchFamily="34" charset="0"/>
            </a:endParaRPr>
          </a:p>
          <a:p>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El juramento </a:t>
            </a:r>
            <a:endParaRPr lang="es-ES" sz="2000" dirty="0" smtClean="0">
              <a:latin typeface="Arial" panose="020B0604020202020204" pitchFamily="34" charset="0"/>
              <a:cs typeface="Arial" panose="020B0604020202020204" pitchFamily="34" charset="0"/>
            </a:endParaRPr>
          </a:p>
          <a:p>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El testimonio de terceros </a:t>
            </a:r>
            <a:endParaRPr lang="es-ES" sz="2000" dirty="0" smtClean="0">
              <a:latin typeface="Arial" panose="020B0604020202020204" pitchFamily="34" charset="0"/>
              <a:cs typeface="Arial" panose="020B0604020202020204" pitchFamily="34" charset="0"/>
            </a:endParaRPr>
          </a:p>
          <a:p>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El dictamen pericial </a:t>
            </a:r>
            <a:endParaRPr lang="es-ES" sz="2000" dirty="0" smtClean="0">
              <a:latin typeface="Arial" panose="020B0604020202020204" pitchFamily="34" charset="0"/>
              <a:cs typeface="Arial" panose="020B0604020202020204" pitchFamily="34" charset="0"/>
            </a:endParaRPr>
          </a:p>
          <a:p>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Los documentos </a:t>
            </a:r>
            <a:endParaRPr lang="es-ES" sz="2000" dirty="0" smtClean="0">
              <a:latin typeface="Arial" panose="020B0604020202020204" pitchFamily="34" charset="0"/>
              <a:cs typeface="Arial" panose="020B0604020202020204" pitchFamily="34" charset="0"/>
            </a:endParaRPr>
          </a:p>
          <a:p>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Los indicios</a:t>
            </a:r>
            <a:endParaRPr lang="es-CO" sz="2000" dirty="0">
              <a:solidFill>
                <a:schemeClr val="accent1">
                  <a:lumMod val="75000"/>
                </a:schemeClr>
              </a:solidFill>
              <a:latin typeface="Arial" panose="020B0604020202020204" pitchFamily="34" charset="0"/>
              <a:cs typeface="Arial" panose="020B0604020202020204" pitchFamily="34" charset="0"/>
            </a:endParaRPr>
          </a:p>
        </p:txBody>
      </p:sp>
      <p:sp>
        <p:nvSpPr>
          <p:cNvPr id="3" name="Rectángulo 2"/>
          <p:cNvSpPr/>
          <p:nvPr/>
        </p:nvSpPr>
        <p:spPr>
          <a:xfrm>
            <a:off x="6995157" y="1420128"/>
            <a:ext cx="45719" cy="3886200"/>
          </a:xfrm>
          <a:prstGeom prst="rect">
            <a:avLst/>
          </a:prstGeom>
          <a:solidFill>
            <a:srgbClr val="04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5958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480046" y="1400078"/>
            <a:ext cx="5600903" cy="1754326"/>
          </a:xfrm>
          <a:prstGeom prst="rect">
            <a:avLst/>
          </a:prstGeom>
        </p:spPr>
        <p:txBody>
          <a:bodyPr wrap="square">
            <a:spAutoFit/>
          </a:bodyPr>
          <a:lstStyle/>
          <a:p>
            <a:r>
              <a:rPr lang="es-ES" sz="3600" dirty="0">
                <a:latin typeface="Arial "/>
              </a:rPr>
              <a:t>Cuando piensa en </a:t>
            </a:r>
            <a:r>
              <a:rPr lang="es-ES" sz="3600" dirty="0" smtClean="0">
                <a:latin typeface="Arial "/>
              </a:rPr>
              <a:t>trabajar</a:t>
            </a:r>
          </a:p>
          <a:p>
            <a:r>
              <a:rPr lang="es-ES" sz="3600" dirty="0" smtClean="0">
                <a:solidFill>
                  <a:srgbClr val="04BAEE"/>
                </a:solidFill>
                <a:latin typeface="Arial "/>
              </a:rPr>
              <a:t>¿qué </a:t>
            </a:r>
            <a:r>
              <a:rPr lang="es-ES" sz="3600" dirty="0">
                <a:solidFill>
                  <a:srgbClr val="04BAEE"/>
                </a:solidFill>
                <a:latin typeface="Arial "/>
              </a:rPr>
              <a:t>es lo primero que viene a su </a:t>
            </a:r>
            <a:r>
              <a:rPr lang="es-ES" sz="3600" dirty="0" smtClean="0">
                <a:solidFill>
                  <a:srgbClr val="04BAEE"/>
                </a:solidFill>
                <a:latin typeface="Arial "/>
              </a:rPr>
              <a:t>mente?</a:t>
            </a:r>
            <a:endParaRPr lang="es-CO" sz="3600" dirty="0">
              <a:solidFill>
                <a:srgbClr val="04BAEE"/>
              </a:solidFill>
              <a:latin typeface="Arial "/>
            </a:endParaRPr>
          </a:p>
        </p:txBody>
      </p:sp>
      <p:sp>
        <p:nvSpPr>
          <p:cNvPr id="3" name="Rectángulo 2"/>
          <p:cNvSpPr/>
          <p:nvPr/>
        </p:nvSpPr>
        <p:spPr>
          <a:xfrm>
            <a:off x="5480046" y="3491216"/>
            <a:ext cx="4416990" cy="1323439"/>
          </a:xfrm>
          <a:prstGeom prst="rect">
            <a:avLst/>
          </a:prstGeom>
        </p:spPr>
        <p:txBody>
          <a:bodyPr wrap="square">
            <a:spAutoFit/>
          </a:bodyPr>
          <a:lstStyle/>
          <a:p>
            <a:r>
              <a:rPr lang="es-ES" sz="3600" dirty="0">
                <a:latin typeface="Arial "/>
              </a:rPr>
              <a:t>Conoce</a:t>
            </a:r>
            <a:r>
              <a:rPr lang="es-ES" sz="4400" dirty="0">
                <a:latin typeface="Arial "/>
              </a:rPr>
              <a:t> </a:t>
            </a:r>
            <a:r>
              <a:rPr lang="es-ES" sz="3600" dirty="0">
                <a:latin typeface="Arial "/>
              </a:rPr>
              <a:t>algún refrán referente al trabajo?</a:t>
            </a:r>
            <a:endParaRPr lang="es-CO" sz="3600" dirty="0">
              <a:solidFill>
                <a:schemeClr val="accent1">
                  <a:lumMod val="75000"/>
                </a:schemeClr>
              </a:solidFill>
              <a:latin typeface="Arial "/>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9" y="990597"/>
            <a:ext cx="5001237" cy="5001237"/>
          </a:xfrm>
          <a:prstGeom prst="rect">
            <a:avLst/>
          </a:prstGeom>
        </p:spPr>
      </p:pic>
    </p:spTree>
    <p:extLst>
      <p:ext uri="{BB962C8B-B14F-4D97-AF65-F5344CB8AC3E}">
        <p14:creationId xmlns:p14="http://schemas.microsoft.com/office/powerpoint/2010/main" val="214021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23228" t="20377" r="3162" b="10177"/>
          <a:stretch/>
        </p:blipFill>
        <p:spPr>
          <a:xfrm>
            <a:off x="1156447" y="537883"/>
            <a:ext cx="9988735" cy="5298142"/>
          </a:xfrm>
          <a:prstGeom prst="rect">
            <a:avLst/>
          </a:prstGeom>
        </p:spPr>
      </p:pic>
    </p:spTree>
    <p:extLst>
      <p:ext uri="{BB962C8B-B14F-4D97-AF65-F5344CB8AC3E}">
        <p14:creationId xmlns:p14="http://schemas.microsoft.com/office/powerpoint/2010/main" val="3741087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191401" y="526019"/>
            <a:ext cx="3772188" cy="954107"/>
          </a:xfrm>
          <a:prstGeom prst="rect">
            <a:avLst/>
          </a:prstGeom>
        </p:spPr>
        <p:txBody>
          <a:bodyPr wrap="none">
            <a:spAutoFit/>
          </a:bodyPr>
          <a:lstStyle/>
          <a:p>
            <a:pPr algn="ctr"/>
            <a:r>
              <a:rPr lang="es-ES" sz="2800" dirty="0">
                <a:solidFill>
                  <a:srgbClr val="04BAEE"/>
                </a:solidFill>
                <a:latin typeface="Arial Black" panose="020B0A04020102020204" pitchFamily="34" charset="0"/>
              </a:rPr>
              <a:t>SANCIONES </a:t>
            </a:r>
            <a:endParaRPr lang="es-ES" sz="2800" dirty="0" smtClean="0">
              <a:solidFill>
                <a:srgbClr val="04BAEE"/>
              </a:solidFill>
              <a:latin typeface="Arial Black" panose="020B0A04020102020204" pitchFamily="34" charset="0"/>
            </a:endParaRPr>
          </a:p>
          <a:p>
            <a:pPr algn="ctr"/>
            <a:r>
              <a:rPr lang="es-ES" sz="2800" dirty="0" smtClean="0">
                <a:solidFill>
                  <a:srgbClr val="04BAEE"/>
                </a:solidFill>
                <a:latin typeface="Arial Black" panose="020B0A04020102020204" pitchFamily="34" charset="0"/>
              </a:rPr>
              <a:t>LEY </a:t>
            </a:r>
            <a:r>
              <a:rPr lang="es-ES" sz="2800" dirty="0">
                <a:solidFill>
                  <a:srgbClr val="04BAEE"/>
                </a:solidFill>
                <a:latin typeface="Arial Black" panose="020B0A04020102020204" pitchFamily="34" charset="0"/>
              </a:rPr>
              <a:t>1010 DE 2006</a:t>
            </a:r>
            <a:endParaRPr lang="es-CO" sz="2800" dirty="0">
              <a:solidFill>
                <a:srgbClr val="04BAEE"/>
              </a:solidFill>
              <a:latin typeface="Arial Black" panose="020B0A04020102020204" pitchFamily="34" charset="0"/>
            </a:endParaRPr>
          </a:p>
        </p:txBody>
      </p:sp>
      <p:sp>
        <p:nvSpPr>
          <p:cNvPr id="6" name="Rectángulo 5"/>
          <p:cNvSpPr/>
          <p:nvPr/>
        </p:nvSpPr>
        <p:spPr>
          <a:xfrm>
            <a:off x="2037602" y="1959611"/>
            <a:ext cx="7765306" cy="3477875"/>
          </a:xfrm>
          <a:prstGeom prst="rect">
            <a:avLst/>
          </a:prstGeom>
        </p:spPr>
        <p:txBody>
          <a:bodyPr wrap="square">
            <a:spAutoFit/>
          </a:bodyPr>
          <a:lstStyle/>
          <a:p>
            <a:pPr algn="ctr"/>
            <a:r>
              <a:rPr lang="es-ES" sz="2000" dirty="0">
                <a:latin typeface="Arial" panose="020B0604020202020204" pitchFamily="34" charset="0"/>
                <a:cs typeface="Arial" panose="020B0604020202020204" pitchFamily="34" charset="0"/>
              </a:rPr>
              <a:t>Multa entre dos y diez salarios mínimos para la persona que lo haga y el empleador que lo tolere</a:t>
            </a:r>
            <a:r>
              <a:rPr lang="es-ES" sz="2000" dirty="0" smtClean="0">
                <a:latin typeface="Arial" panose="020B0604020202020204" pitchFamily="34" charset="0"/>
                <a:cs typeface="Arial" panose="020B0604020202020204" pitchFamily="34" charset="0"/>
              </a:rPr>
              <a:t>.</a:t>
            </a:r>
          </a:p>
          <a:p>
            <a:pPr algn="ctr"/>
            <a:endParaRPr lang="es-ES" sz="2000" dirty="0">
              <a:latin typeface="Arial" panose="020B0604020202020204" pitchFamily="34" charset="0"/>
              <a:cs typeface="Arial" panose="020B0604020202020204" pitchFamily="34" charset="0"/>
            </a:endParaRPr>
          </a:p>
          <a:p>
            <a:pPr algn="ctr"/>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Si el acoso generó un perjuicio al bienestar físico del trabajador, el empleador debe pagar el 50% de los costos de tratamiento a las empresas prestadoras de salud o de riesgos profesionales</a:t>
            </a:r>
            <a:r>
              <a:rPr lang="es-ES" sz="2000" dirty="0" smtClean="0">
                <a:latin typeface="Arial" panose="020B0604020202020204" pitchFamily="34" charset="0"/>
                <a:cs typeface="Arial" panose="020B0604020202020204" pitchFamily="34" charset="0"/>
              </a:rPr>
              <a:t>.</a:t>
            </a:r>
          </a:p>
          <a:p>
            <a:pPr algn="ctr"/>
            <a:endParaRPr lang="es-ES" sz="2000" dirty="0">
              <a:latin typeface="Arial" panose="020B0604020202020204" pitchFamily="34" charset="0"/>
              <a:cs typeface="Arial" panose="020B0604020202020204" pitchFamily="34" charset="0"/>
            </a:endParaRPr>
          </a:p>
          <a:p>
            <a:pPr algn="ctr"/>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A su vez, se hará una terminación con justa causa o no renovación del contrato de trabajo al subalterno o compañero autor del acoso, en caso de ser funcionario público se configura la Falta Gravísima del Código Disciplinario único.</a:t>
            </a:r>
            <a:endParaRPr lang="es-CO" sz="2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3522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292870" y="981157"/>
            <a:ext cx="1609736" cy="1631216"/>
          </a:xfrm>
          <a:prstGeom prst="rect">
            <a:avLst/>
          </a:prstGeom>
        </p:spPr>
        <p:txBody>
          <a:bodyPr wrap="none">
            <a:spAutoFit/>
          </a:bodyPr>
          <a:lstStyle/>
          <a:p>
            <a:pPr algn="ctr"/>
            <a:r>
              <a:rPr lang="es-ES" sz="10000" dirty="0" smtClean="0">
                <a:solidFill>
                  <a:srgbClr val="04BAEE"/>
                </a:solidFill>
                <a:latin typeface="Arial Black" panose="020B0A04020102020204" pitchFamily="34" charset="0"/>
              </a:rPr>
              <a:t>SI</a:t>
            </a:r>
            <a:endParaRPr lang="es-CO" sz="10000" dirty="0">
              <a:solidFill>
                <a:srgbClr val="04BAEE"/>
              </a:solidFill>
              <a:latin typeface="Arial Black" panose="020B0A04020102020204" pitchFamily="34" charset="0"/>
            </a:endParaRPr>
          </a:p>
        </p:txBody>
      </p:sp>
      <p:sp>
        <p:nvSpPr>
          <p:cNvPr id="6" name="Rectángulo 5"/>
          <p:cNvSpPr/>
          <p:nvPr/>
        </p:nvSpPr>
        <p:spPr>
          <a:xfrm>
            <a:off x="135735" y="2752523"/>
            <a:ext cx="5924006" cy="2246769"/>
          </a:xfrm>
          <a:prstGeom prst="rect">
            <a:avLst/>
          </a:prstGeom>
        </p:spPr>
        <p:txBody>
          <a:bodyPr wrap="square">
            <a:spAutoFit/>
          </a:bodyPr>
          <a:lstStyle/>
          <a:p>
            <a:pPr algn="ctr"/>
            <a:r>
              <a:rPr lang="es-ES" sz="2000" dirty="0">
                <a:latin typeface="Arial" panose="020B0604020202020204" pitchFamily="34" charset="0"/>
                <a:cs typeface="Arial" panose="020B0604020202020204" pitchFamily="34" charset="0"/>
              </a:rPr>
              <a:t>Trabajadores con contrato a término </a:t>
            </a:r>
            <a:r>
              <a:rPr lang="es-ES" sz="2000" dirty="0" smtClean="0">
                <a:latin typeface="Arial" panose="020B0604020202020204" pitchFamily="34" charset="0"/>
                <a:cs typeface="Arial" panose="020B0604020202020204" pitchFamily="34" charset="0"/>
              </a:rPr>
              <a:t>fijo</a:t>
            </a:r>
          </a:p>
          <a:p>
            <a:pPr algn="ctr"/>
            <a:endParaRPr lang="es-ES" sz="2000" dirty="0">
              <a:latin typeface="Arial" panose="020B0604020202020204" pitchFamily="34" charset="0"/>
              <a:cs typeface="Arial" panose="020B0604020202020204" pitchFamily="34" charset="0"/>
            </a:endParaRPr>
          </a:p>
          <a:p>
            <a:pPr algn="ctr"/>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Trabajadores con contrato a término </a:t>
            </a:r>
            <a:r>
              <a:rPr lang="es-ES" sz="2000" dirty="0" smtClean="0">
                <a:latin typeface="Arial" panose="020B0604020202020204" pitchFamily="34" charset="0"/>
                <a:cs typeface="Arial" panose="020B0604020202020204" pitchFamily="34" charset="0"/>
              </a:rPr>
              <a:t>indefinido</a:t>
            </a:r>
          </a:p>
          <a:p>
            <a:pPr algn="ctr"/>
            <a:endParaRPr lang="es-ES" sz="2000" dirty="0">
              <a:latin typeface="Arial" panose="020B0604020202020204" pitchFamily="34" charset="0"/>
              <a:cs typeface="Arial" panose="020B0604020202020204" pitchFamily="34" charset="0"/>
            </a:endParaRPr>
          </a:p>
          <a:p>
            <a:pPr algn="ctr"/>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Trabajadores de </a:t>
            </a:r>
            <a:r>
              <a:rPr lang="es-ES" sz="2000" dirty="0" smtClean="0">
                <a:latin typeface="Arial" panose="020B0604020202020204" pitchFamily="34" charset="0"/>
                <a:cs typeface="Arial" panose="020B0604020202020204" pitchFamily="34" charset="0"/>
              </a:rPr>
              <a:t>confianza</a:t>
            </a:r>
          </a:p>
          <a:p>
            <a:pPr algn="ctr"/>
            <a:endParaRPr lang="es-ES" sz="2000" dirty="0">
              <a:latin typeface="Arial" panose="020B0604020202020204" pitchFamily="34" charset="0"/>
              <a:cs typeface="Arial" panose="020B0604020202020204" pitchFamily="34" charset="0"/>
            </a:endParaRPr>
          </a:p>
          <a:p>
            <a:pPr algn="ctr"/>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Trabajadores de contrato de obra o </a:t>
            </a:r>
            <a:r>
              <a:rPr lang="es-ES" sz="2000" dirty="0" smtClean="0">
                <a:latin typeface="Arial" panose="020B0604020202020204" pitchFamily="34" charset="0"/>
                <a:cs typeface="Arial" panose="020B0604020202020204" pitchFamily="34" charset="0"/>
              </a:rPr>
              <a:t>labor.</a:t>
            </a:r>
            <a:endParaRPr lang="es-CO" sz="2000" dirty="0">
              <a:solidFill>
                <a:schemeClr val="accent1">
                  <a:lumMod val="75000"/>
                </a:schemeClr>
              </a:solidFill>
              <a:latin typeface="Arial" panose="020B0604020202020204" pitchFamily="34" charset="0"/>
              <a:cs typeface="Arial" panose="020B0604020202020204" pitchFamily="34" charset="0"/>
            </a:endParaRPr>
          </a:p>
        </p:txBody>
      </p:sp>
      <p:sp>
        <p:nvSpPr>
          <p:cNvPr id="4" name="Rectángulo 3"/>
          <p:cNvSpPr/>
          <p:nvPr/>
        </p:nvSpPr>
        <p:spPr>
          <a:xfrm>
            <a:off x="7780902" y="1182863"/>
            <a:ext cx="2319867" cy="1631216"/>
          </a:xfrm>
          <a:prstGeom prst="rect">
            <a:avLst/>
          </a:prstGeom>
        </p:spPr>
        <p:txBody>
          <a:bodyPr wrap="none">
            <a:spAutoFit/>
          </a:bodyPr>
          <a:lstStyle/>
          <a:p>
            <a:pPr algn="ctr"/>
            <a:r>
              <a:rPr lang="es-ES" sz="10000" dirty="0" smtClean="0">
                <a:solidFill>
                  <a:srgbClr val="04BAEE"/>
                </a:solidFill>
                <a:latin typeface="Arial Black" panose="020B0A04020102020204" pitchFamily="34" charset="0"/>
              </a:rPr>
              <a:t>NO</a:t>
            </a:r>
            <a:endParaRPr lang="es-CO" sz="10000" dirty="0">
              <a:solidFill>
                <a:srgbClr val="04BAEE"/>
              </a:solidFill>
              <a:latin typeface="Arial Black" panose="020B0A04020102020204" pitchFamily="34" charset="0"/>
            </a:endParaRPr>
          </a:p>
        </p:txBody>
      </p:sp>
      <p:sp>
        <p:nvSpPr>
          <p:cNvPr id="5" name="Rectángulo 4"/>
          <p:cNvSpPr/>
          <p:nvPr/>
        </p:nvSpPr>
        <p:spPr>
          <a:xfrm>
            <a:off x="6281305" y="2752523"/>
            <a:ext cx="5249235" cy="2554545"/>
          </a:xfrm>
          <a:prstGeom prst="rect">
            <a:avLst/>
          </a:prstGeom>
        </p:spPr>
        <p:txBody>
          <a:bodyPr wrap="square">
            <a:spAutoFit/>
          </a:bodyPr>
          <a:lstStyle/>
          <a:p>
            <a:pPr algn="ctr"/>
            <a:r>
              <a:rPr lang="es-ES" sz="2000" dirty="0">
                <a:latin typeface="Arial" panose="020B0604020202020204" pitchFamily="34" charset="0"/>
                <a:cs typeface="Arial" panose="020B0604020202020204" pitchFamily="34" charset="0"/>
              </a:rPr>
              <a:t>Contratistas (Contrato de prestación de servicios)</a:t>
            </a:r>
            <a:endParaRPr lang="es-ES" sz="2000" dirty="0" smtClean="0">
              <a:latin typeface="Arial" panose="020B0604020202020204" pitchFamily="34" charset="0"/>
              <a:cs typeface="Arial" panose="020B0604020202020204" pitchFamily="34" charset="0"/>
            </a:endParaRPr>
          </a:p>
          <a:p>
            <a:pPr algn="ctr"/>
            <a:endParaRPr lang="es-ES" sz="2000" dirty="0">
              <a:latin typeface="Arial" panose="020B0604020202020204" pitchFamily="34" charset="0"/>
              <a:cs typeface="Arial" panose="020B0604020202020204" pitchFamily="34" charset="0"/>
            </a:endParaRPr>
          </a:p>
          <a:p>
            <a:pPr algn="ctr"/>
            <a:r>
              <a:rPr lang="es-ES" sz="2000" dirty="0" smtClean="0">
                <a:latin typeface="Arial" panose="020B0604020202020204" pitchFamily="34" charset="0"/>
                <a:cs typeface="Arial" panose="020B0604020202020204" pitchFamily="34" charset="0"/>
              </a:rPr>
              <a:t>en </a:t>
            </a:r>
            <a:r>
              <a:rPr lang="es-ES" sz="2000" dirty="0">
                <a:latin typeface="Arial" panose="020B0604020202020204" pitchFamily="34" charset="0"/>
                <a:cs typeface="Arial" panose="020B0604020202020204" pitchFamily="34" charset="0"/>
              </a:rPr>
              <a:t>el evento que un contratista se sienta vulnerado en sus derechos por el comportamiento de un servidor público, tiene la potestad de acudir al Ministerio Público y exponer tal </a:t>
            </a:r>
            <a:r>
              <a:rPr lang="es-ES" sz="2000" dirty="0" smtClean="0">
                <a:latin typeface="Arial" panose="020B0604020202020204" pitchFamily="34" charset="0"/>
                <a:cs typeface="Arial" panose="020B0604020202020204" pitchFamily="34" charset="0"/>
              </a:rPr>
              <a:t>circunstancia.</a:t>
            </a:r>
            <a:endParaRPr lang="es-CO" sz="2000" dirty="0">
              <a:solidFill>
                <a:schemeClr val="accent1">
                  <a:lumMod val="75000"/>
                </a:schemeClr>
              </a:solidFill>
              <a:latin typeface="Arial" panose="020B0604020202020204" pitchFamily="34" charset="0"/>
              <a:cs typeface="Arial" panose="020B0604020202020204" pitchFamily="34" charset="0"/>
            </a:endParaRPr>
          </a:p>
        </p:txBody>
      </p:sp>
      <p:sp>
        <p:nvSpPr>
          <p:cNvPr id="3" name="Rectángulo 2"/>
          <p:cNvSpPr/>
          <p:nvPr/>
        </p:nvSpPr>
        <p:spPr>
          <a:xfrm>
            <a:off x="6059741" y="806823"/>
            <a:ext cx="45719" cy="5069541"/>
          </a:xfrm>
          <a:prstGeom prst="rect">
            <a:avLst/>
          </a:prstGeom>
          <a:solidFill>
            <a:srgbClr val="04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175739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26911" t="23516" r="9338" b="11354"/>
          <a:stretch/>
        </p:blipFill>
        <p:spPr>
          <a:xfrm>
            <a:off x="1411939" y="457200"/>
            <a:ext cx="9223871" cy="5298141"/>
          </a:xfrm>
          <a:prstGeom prst="rect">
            <a:avLst/>
          </a:prstGeom>
        </p:spPr>
      </p:pic>
    </p:spTree>
    <p:extLst>
      <p:ext uri="{BB962C8B-B14F-4D97-AF65-F5344CB8AC3E}">
        <p14:creationId xmlns:p14="http://schemas.microsoft.com/office/powerpoint/2010/main" val="1224709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p:cNvSpPr/>
          <p:nvPr/>
        </p:nvSpPr>
        <p:spPr>
          <a:xfrm>
            <a:off x="3906742" y="1287257"/>
            <a:ext cx="4524564" cy="1569660"/>
          </a:xfrm>
          <a:prstGeom prst="rect">
            <a:avLst/>
          </a:prstGeom>
        </p:spPr>
        <p:txBody>
          <a:bodyPr wrap="square">
            <a:spAutoFit/>
          </a:bodyPr>
          <a:lstStyle/>
          <a:p>
            <a:pPr algn="ctr"/>
            <a:r>
              <a:rPr lang="es-ES" sz="3200" dirty="0">
                <a:solidFill>
                  <a:srgbClr val="04BAEE"/>
                </a:solidFill>
                <a:latin typeface="Arial Black" panose="020B0A04020102020204" pitchFamily="34" charset="0"/>
                <a:cs typeface="Arial" panose="020B0604020202020204" pitchFamily="34" charset="0"/>
              </a:rPr>
              <a:t>¿QUÉ HACER SI SOY VÍCTIMA DE ACOSO LABORAL?</a:t>
            </a:r>
            <a:endParaRPr lang="es-CO" sz="3200" dirty="0">
              <a:solidFill>
                <a:srgbClr val="04BAEE"/>
              </a:solidFill>
              <a:latin typeface="Arial Black" panose="020B0A04020102020204" pitchFamily="34" charset="0"/>
              <a:cs typeface="Arial" panose="020B0604020202020204" pitchFamily="34" charset="0"/>
            </a:endParaRPr>
          </a:p>
        </p:txBody>
      </p:sp>
      <p:sp>
        <p:nvSpPr>
          <p:cNvPr id="3" name="CuadroTexto 2"/>
          <p:cNvSpPr txBox="1"/>
          <p:nvPr/>
        </p:nvSpPr>
        <p:spPr>
          <a:xfrm>
            <a:off x="2706407" y="3267635"/>
            <a:ext cx="6925233" cy="1815882"/>
          </a:xfrm>
          <a:prstGeom prst="rect">
            <a:avLst/>
          </a:prstGeom>
          <a:noFill/>
        </p:spPr>
        <p:txBody>
          <a:bodyPr wrap="square" rtlCol="0">
            <a:spAutoFit/>
          </a:bodyPr>
          <a:lstStyle/>
          <a:p>
            <a:pPr algn="ctr"/>
            <a:r>
              <a:rPr lang="es-ES" sz="2800" dirty="0">
                <a:latin typeface="Arial "/>
              </a:rPr>
              <a:t>Informar al Comité de convivencia a través de la ruta que está definida en la empresa o institución, teniendo en cuenta los requisitos dispuestos en el </a:t>
            </a:r>
            <a:r>
              <a:rPr lang="es-ES" sz="2800" dirty="0" smtClean="0">
                <a:latin typeface="Arial "/>
              </a:rPr>
              <a:t>formato.</a:t>
            </a:r>
            <a:endParaRPr lang="es-CO" sz="2800" dirty="0">
              <a:latin typeface="Arial "/>
            </a:endParaRPr>
          </a:p>
        </p:txBody>
      </p:sp>
    </p:spTree>
    <p:extLst>
      <p:ext uri="{BB962C8B-B14F-4D97-AF65-F5344CB8AC3E}">
        <p14:creationId xmlns:p14="http://schemas.microsoft.com/office/powerpoint/2010/main" val="129146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746732" y="257078"/>
            <a:ext cx="6827575" cy="1661993"/>
          </a:xfrm>
          <a:prstGeom prst="rect">
            <a:avLst/>
          </a:prstGeom>
        </p:spPr>
        <p:txBody>
          <a:bodyPr wrap="none">
            <a:spAutoFit/>
          </a:bodyPr>
          <a:lstStyle/>
          <a:p>
            <a:pPr algn="ctr"/>
            <a:r>
              <a:rPr lang="es-ES" sz="2800" dirty="0">
                <a:solidFill>
                  <a:srgbClr val="04BAEE"/>
                </a:solidFill>
                <a:latin typeface="Arial Black" panose="020B0A04020102020204" pitchFamily="34" charset="0"/>
                <a:cs typeface="Arial" panose="020B0604020202020204" pitchFamily="34" charset="0"/>
              </a:rPr>
              <a:t>FORMATO DE QUEJA POR </a:t>
            </a:r>
            <a:r>
              <a:rPr lang="es-ES" sz="2800" dirty="0" smtClean="0">
                <a:solidFill>
                  <a:srgbClr val="04BAEE"/>
                </a:solidFill>
                <a:latin typeface="Arial Black" panose="020B0A04020102020204" pitchFamily="34" charset="0"/>
                <a:cs typeface="Arial" panose="020B0604020202020204" pitchFamily="34" charset="0"/>
              </a:rPr>
              <a:t>ACOSO</a:t>
            </a:r>
          </a:p>
          <a:p>
            <a:pPr algn="ctr"/>
            <a:r>
              <a:rPr lang="es-ES" sz="2800" dirty="0" smtClean="0">
                <a:solidFill>
                  <a:srgbClr val="04BAEE"/>
                </a:solidFill>
                <a:latin typeface="Arial Black" panose="020B0A04020102020204" pitchFamily="34" charset="0"/>
                <a:cs typeface="Arial" panose="020B0604020202020204" pitchFamily="34" charset="0"/>
              </a:rPr>
              <a:t>LABORAL</a:t>
            </a:r>
          </a:p>
          <a:p>
            <a:pPr algn="ctr"/>
            <a:r>
              <a:rPr lang="es-ES" sz="2800" dirty="0" smtClean="0">
                <a:solidFill>
                  <a:srgbClr val="04BAEE"/>
                </a:solidFill>
                <a:latin typeface="Arial Black" panose="020B0A04020102020204" pitchFamily="34" charset="0"/>
                <a:cs typeface="Arial" panose="020B0604020202020204" pitchFamily="34" charset="0"/>
              </a:rPr>
              <a:t> </a:t>
            </a:r>
          </a:p>
          <a:p>
            <a:r>
              <a:rPr lang="es-ES" dirty="0" smtClean="0">
                <a:solidFill>
                  <a:srgbClr val="04BAEE"/>
                </a:solidFill>
                <a:latin typeface="Arial Black" panose="020B0A04020102020204" pitchFamily="34" charset="0"/>
                <a:cs typeface="Arial" panose="020B0604020202020204" pitchFamily="34" charset="0"/>
              </a:rPr>
              <a:t>A </a:t>
            </a:r>
            <a:r>
              <a:rPr lang="es-ES" dirty="0">
                <a:solidFill>
                  <a:srgbClr val="04BAEE"/>
                </a:solidFill>
                <a:latin typeface="Arial Black" panose="020B0A04020102020204" pitchFamily="34" charset="0"/>
                <a:cs typeface="Arial" panose="020B0604020202020204" pitchFamily="34" charset="0"/>
              </a:rPr>
              <a:t>TENER EN CUENTA:</a:t>
            </a:r>
            <a:endParaRPr lang="es-CO" dirty="0">
              <a:solidFill>
                <a:srgbClr val="04BAEE"/>
              </a:solidFill>
              <a:latin typeface="Arial Black" panose="020B0A04020102020204" pitchFamily="34" charset="0"/>
              <a:cs typeface="Arial" panose="020B0604020202020204" pitchFamily="34" charset="0"/>
            </a:endParaRPr>
          </a:p>
        </p:txBody>
      </p:sp>
      <p:sp>
        <p:nvSpPr>
          <p:cNvPr id="6" name="Rectángulo 5"/>
          <p:cNvSpPr/>
          <p:nvPr/>
        </p:nvSpPr>
        <p:spPr>
          <a:xfrm>
            <a:off x="2551469" y="2147870"/>
            <a:ext cx="7218100" cy="3785652"/>
          </a:xfrm>
          <a:prstGeom prst="rect">
            <a:avLst/>
          </a:prstGeom>
        </p:spPr>
        <p:txBody>
          <a:bodyPr wrap="square">
            <a:spAutoFit/>
          </a:bodyPr>
          <a:lstStyle/>
          <a:p>
            <a:r>
              <a:rPr lang="es-ES" sz="2000" dirty="0" smtClean="0">
                <a:latin typeface="Arial "/>
              </a:rPr>
              <a:t>1. Datos </a:t>
            </a:r>
            <a:r>
              <a:rPr lang="es-ES" sz="2000" dirty="0">
                <a:latin typeface="Arial "/>
              </a:rPr>
              <a:t>Personales de quien presenta la queja (no se recibirán quejas anónimas</a:t>
            </a:r>
            <a:r>
              <a:rPr lang="es-ES" sz="2000" dirty="0" smtClean="0">
                <a:latin typeface="Arial "/>
              </a:rPr>
              <a:t>).</a:t>
            </a:r>
          </a:p>
          <a:p>
            <a:r>
              <a:rPr lang="es-ES" sz="2000" dirty="0" smtClean="0">
                <a:latin typeface="Arial "/>
              </a:rPr>
              <a:t>2</a:t>
            </a:r>
            <a:r>
              <a:rPr lang="es-ES" sz="2000" dirty="0">
                <a:latin typeface="Arial "/>
              </a:rPr>
              <a:t>. Datos del presunto </a:t>
            </a:r>
            <a:r>
              <a:rPr lang="es-ES" sz="2000" dirty="0" smtClean="0">
                <a:latin typeface="Arial "/>
              </a:rPr>
              <a:t>acosador. </a:t>
            </a:r>
          </a:p>
          <a:p>
            <a:r>
              <a:rPr lang="es-ES" sz="2000" dirty="0" smtClean="0">
                <a:latin typeface="Arial "/>
              </a:rPr>
              <a:t>3</a:t>
            </a:r>
            <a:r>
              <a:rPr lang="es-ES" sz="2000" dirty="0">
                <a:latin typeface="Arial "/>
              </a:rPr>
              <a:t>. Relación de los hechos (circunstancias de modo, tiempo y lugar</a:t>
            </a:r>
            <a:r>
              <a:rPr lang="es-ES" sz="2000" dirty="0" smtClean="0">
                <a:latin typeface="Arial "/>
              </a:rPr>
              <a:t>).</a:t>
            </a:r>
          </a:p>
          <a:p>
            <a:r>
              <a:rPr lang="es-ES" sz="2000" dirty="0" smtClean="0">
                <a:latin typeface="Arial "/>
              </a:rPr>
              <a:t>4</a:t>
            </a:r>
            <a:r>
              <a:rPr lang="es-ES" sz="2000" dirty="0">
                <a:latin typeface="Arial "/>
              </a:rPr>
              <a:t>. Leer detenidamente el instructivo elaborado por el Comité de </a:t>
            </a:r>
            <a:r>
              <a:rPr lang="es-ES" sz="2000" dirty="0" smtClean="0">
                <a:latin typeface="Arial "/>
              </a:rPr>
              <a:t>   Convivencia </a:t>
            </a:r>
            <a:r>
              <a:rPr lang="es-ES" sz="2000" dirty="0">
                <a:latin typeface="Arial "/>
              </a:rPr>
              <a:t>Laboral, en el cual se definen las conductas de acoso laboral</a:t>
            </a:r>
            <a:r>
              <a:rPr lang="es-ES" sz="2000" dirty="0" smtClean="0">
                <a:latin typeface="Arial "/>
              </a:rPr>
              <a:t>.</a:t>
            </a:r>
          </a:p>
          <a:p>
            <a:r>
              <a:rPr lang="es-ES" sz="2000" dirty="0" smtClean="0">
                <a:latin typeface="Arial "/>
              </a:rPr>
              <a:t>5</a:t>
            </a:r>
            <a:r>
              <a:rPr lang="es-ES" sz="2000" dirty="0">
                <a:latin typeface="Arial "/>
              </a:rPr>
              <a:t>. Identificar para el caso cuáles conductas aplican</a:t>
            </a:r>
            <a:r>
              <a:rPr lang="es-ES" sz="2000" dirty="0" smtClean="0">
                <a:latin typeface="Arial "/>
              </a:rPr>
              <a:t>.</a:t>
            </a:r>
          </a:p>
          <a:p>
            <a:r>
              <a:rPr lang="es-ES" sz="2000" dirty="0" smtClean="0">
                <a:latin typeface="Arial "/>
              </a:rPr>
              <a:t>6</a:t>
            </a:r>
            <a:r>
              <a:rPr lang="es-ES" sz="2000" dirty="0">
                <a:latin typeface="Arial "/>
              </a:rPr>
              <a:t>. Relacionar </a:t>
            </a:r>
            <a:r>
              <a:rPr lang="es-ES" sz="2000" dirty="0" smtClean="0">
                <a:latin typeface="Arial "/>
              </a:rPr>
              <a:t>pruebas.</a:t>
            </a:r>
          </a:p>
          <a:p>
            <a:r>
              <a:rPr lang="es-ES" sz="2000" dirty="0" smtClean="0">
                <a:latin typeface="Arial "/>
              </a:rPr>
              <a:t>7</a:t>
            </a:r>
            <a:r>
              <a:rPr lang="es-ES" sz="2000" dirty="0">
                <a:latin typeface="Arial "/>
              </a:rPr>
              <a:t>. Identificar la persistencia de la </a:t>
            </a:r>
            <a:r>
              <a:rPr lang="es-ES" sz="2000" dirty="0" smtClean="0">
                <a:latin typeface="Arial "/>
              </a:rPr>
              <a:t>conducta.</a:t>
            </a:r>
          </a:p>
          <a:p>
            <a:r>
              <a:rPr lang="es-ES" sz="2000" dirty="0" smtClean="0">
                <a:latin typeface="Arial "/>
              </a:rPr>
              <a:t>8</a:t>
            </a:r>
            <a:r>
              <a:rPr lang="es-ES" sz="2000" dirty="0">
                <a:latin typeface="Arial "/>
              </a:rPr>
              <a:t>. Remitir el formato al Comité de Convivencia Laboral.</a:t>
            </a:r>
            <a:endParaRPr lang="es-CO" sz="2000" dirty="0">
              <a:solidFill>
                <a:schemeClr val="accent1">
                  <a:lumMod val="75000"/>
                </a:schemeClr>
              </a:solidFill>
              <a:latin typeface="Arial "/>
            </a:endParaRPr>
          </a:p>
        </p:txBody>
      </p:sp>
    </p:spTree>
    <p:extLst>
      <p:ext uri="{BB962C8B-B14F-4D97-AF65-F5344CB8AC3E}">
        <p14:creationId xmlns:p14="http://schemas.microsoft.com/office/powerpoint/2010/main" val="4219777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601330" y="331988"/>
            <a:ext cx="9010800" cy="1384995"/>
          </a:xfrm>
          <a:prstGeom prst="rect">
            <a:avLst/>
          </a:prstGeom>
        </p:spPr>
        <p:txBody>
          <a:bodyPr wrap="none">
            <a:spAutoFit/>
          </a:bodyPr>
          <a:lstStyle/>
          <a:p>
            <a:pPr algn="ctr"/>
            <a:r>
              <a:rPr lang="es-CO" sz="2800" dirty="0">
                <a:solidFill>
                  <a:srgbClr val="04BAEE"/>
                </a:solidFill>
                <a:latin typeface="Arial Black" panose="020B0A04020102020204" pitchFamily="34" charset="0"/>
              </a:rPr>
              <a:t>RUTA LABORAL ADMINISTRATIVA – </a:t>
            </a:r>
            <a:endParaRPr lang="es-CO" sz="2800" dirty="0" smtClean="0">
              <a:solidFill>
                <a:srgbClr val="04BAEE"/>
              </a:solidFill>
              <a:latin typeface="Arial Black" panose="020B0A04020102020204" pitchFamily="34" charset="0"/>
            </a:endParaRPr>
          </a:p>
          <a:p>
            <a:pPr algn="ctr"/>
            <a:r>
              <a:rPr lang="es-CO" sz="2800" dirty="0" smtClean="0">
                <a:solidFill>
                  <a:srgbClr val="04BAEE"/>
                </a:solidFill>
                <a:latin typeface="Arial Black" panose="020B0A04020102020204" pitchFamily="34" charset="0"/>
              </a:rPr>
              <a:t>Trámite </a:t>
            </a:r>
            <a:r>
              <a:rPr lang="es-CO" sz="2800" dirty="0">
                <a:solidFill>
                  <a:srgbClr val="04BAEE"/>
                </a:solidFill>
                <a:latin typeface="Arial Black" panose="020B0A04020102020204" pitchFamily="34" charset="0"/>
              </a:rPr>
              <a:t>de queja por presunto acoso laboral </a:t>
            </a:r>
            <a:endParaRPr lang="es-ES" sz="2800" dirty="0" smtClean="0">
              <a:solidFill>
                <a:srgbClr val="04BAEE"/>
              </a:solidFill>
              <a:latin typeface="Arial Black" panose="020B0A04020102020204" pitchFamily="34" charset="0"/>
              <a:cs typeface="Arial" panose="020B0604020202020204" pitchFamily="34" charset="0"/>
            </a:endParaRPr>
          </a:p>
          <a:p>
            <a:pPr algn="ctr"/>
            <a:endParaRPr lang="es-ES" sz="2800" dirty="0" smtClean="0">
              <a:solidFill>
                <a:srgbClr val="04BAEE"/>
              </a:solidFill>
              <a:latin typeface="Arial Black" panose="020B0A04020102020204" pitchFamily="34" charset="0"/>
              <a:cs typeface="Arial" panose="020B0604020202020204"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471" y="1284987"/>
            <a:ext cx="8528518" cy="4551037"/>
          </a:xfrm>
          <a:prstGeom prst="rect">
            <a:avLst/>
          </a:prstGeom>
        </p:spPr>
      </p:pic>
    </p:spTree>
    <p:extLst>
      <p:ext uri="{BB962C8B-B14F-4D97-AF65-F5344CB8AC3E}">
        <p14:creationId xmlns:p14="http://schemas.microsoft.com/office/powerpoint/2010/main" val="633007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601330" y="170624"/>
            <a:ext cx="9010800" cy="1384995"/>
          </a:xfrm>
          <a:prstGeom prst="rect">
            <a:avLst/>
          </a:prstGeom>
        </p:spPr>
        <p:txBody>
          <a:bodyPr wrap="none">
            <a:spAutoFit/>
          </a:bodyPr>
          <a:lstStyle/>
          <a:p>
            <a:pPr algn="ctr"/>
            <a:r>
              <a:rPr lang="es-CO" sz="2800" dirty="0">
                <a:solidFill>
                  <a:srgbClr val="04BAEE"/>
                </a:solidFill>
                <a:latin typeface="Arial Black" panose="020B0A04020102020204" pitchFamily="34" charset="0"/>
              </a:rPr>
              <a:t>RUTA LABORAL ADMINISTRATIVA – </a:t>
            </a:r>
            <a:endParaRPr lang="es-CO" sz="2800" dirty="0" smtClean="0">
              <a:solidFill>
                <a:srgbClr val="04BAEE"/>
              </a:solidFill>
              <a:latin typeface="Arial Black" panose="020B0A04020102020204" pitchFamily="34" charset="0"/>
            </a:endParaRPr>
          </a:p>
          <a:p>
            <a:pPr algn="ctr"/>
            <a:r>
              <a:rPr lang="es-CO" sz="2800" dirty="0" smtClean="0">
                <a:solidFill>
                  <a:srgbClr val="04BAEE"/>
                </a:solidFill>
                <a:latin typeface="Arial Black" panose="020B0A04020102020204" pitchFamily="34" charset="0"/>
              </a:rPr>
              <a:t>Trámite </a:t>
            </a:r>
            <a:r>
              <a:rPr lang="es-CO" sz="2800" dirty="0">
                <a:solidFill>
                  <a:srgbClr val="04BAEE"/>
                </a:solidFill>
                <a:latin typeface="Arial Black" panose="020B0A04020102020204" pitchFamily="34" charset="0"/>
              </a:rPr>
              <a:t>de queja por presunto acoso laboral </a:t>
            </a:r>
            <a:endParaRPr lang="es-ES" sz="2800" dirty="0" smtClean="0">
              <a:solidFill>
                <a:srgbClr val="04BAEE"/>
              </a:solidFill>
              <a:latin typeface="Arial Black" panose="020B0A04020102020204" pitchFamily="34" charset="0"/>
              <a:cs typeface="Arial" panose="020B0604020202020204" pitchFamily="34" charset="0"/>
            </a:endParaRPr>
          </a:p>
          <a:p>
            <a:pPr algn="ctr"/>
            <a:endParaRPr lang="es-ES" sz="2800" dirty="0" smtClean="0">
              <a:solidFill>
                <a:srgbClr val="04BAEE"/>
              </a:solidFill>
              <a:latin typeface="Arial Black" panose="020B0A04020102020204" pitchFamily="34" charset="0"/>
              <a:cs typeface="Arial" panose="020B0604020202020204" pitchFamily="34"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865" y="1089321"/>
            <a:ext cx="9697730" cy="5294819"/>
          </a:xfrm>
          <a:prstGeom prst="rect">
            <a:avLst/>
          </a:prstGeom>
        </p:spPr>
      </p:pic>
    </p:spTree>
    <p:extLst>
      <p:ext uri="{BB962C8B-B14F-4D97-AF65-F5344CB8AC3E}">
        <p14:creationId xmlns:p14="http://schemas.microsoft.com/office/powerpoint/2010/main" val="3248033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596293" y="520247"/>
            <a:ext cx="2725041" cy="523220"/>
          </a:xfrm>
          <a:prstGeom prst="rect">
            <a:avLst/>
          </a:prstGeom>
        </p:spPr>
        <p:txBody>
          <a:bodyPr wrap="none">
            <a:spAutoFit/>
          </a:bodyPr>
          <a:lstStyle/>
          <a:p>
            <a:pPr algn="ctr"/>
            <a:r>
              <a:rPr lang="es-CO" sz="2800" dirty="0" smtClean="0">
                <a:solidFill>
                  <a:srgbClr val="04BAEE"/>
                </a:solidFill>
                <a:latin typeface="Arial Black" panose="020B0A04020102020204" pitchFamily="34" charset="0"/>
              </a:rPr>
              <a:t>RUTA PENAL</a:t>
            </a:r>
            <a:endParaRPr lang="es-ES" sz="2800" dirty="0" smtClean="0">
              <a:solidFill>
                <a:srgbClr val="04BAEE"/>
              </a:solidFill>
              <a:latin typeface="Arial Black" panose="020B0A04020102020204" pitchFamily="34" charset="0"/>
              <a:cs typeface="Arial" panose="020B0604020202020204" pitchFamily="34" charset="0"/>
            </a:endParaRPr>
          </a:p>
        </p:txBody>
      </p:sp>
      <p:pic>
        <p:nvPicPr>
          <p:cNvPr id="3" name="Imagen 2"/>
          <p:cNvPicPr>
            <a:picLocks noChangeAspect="1"/>
          </p:cNvPicPr>
          <p:nvPr/>
        </p:nvPicPr>
        <p:blipFill rotWithShape="1">
          <a:blip r:embed="rId3"/>
          <a:srcRect l="26878" t="35612" r="7509" b="11122"/>
          <a:stretch/>
        </p:blipFill>
        <p:spPr>
          <a:xfrm>
            <a:off x="1169894" y="1043467"/>
            <a:ext cx="10488706" cy="4787311"/>
          </a:xfrm>
          <a:prstGeom prst="rect">
            <a:avLst/>
          </a:prstGeom>
        </p:spPr>
      </p:pic>
    </p:spTree>
    <p:extLst>
      <p:ext uri="{BB962C8B-B14F-4D97-AF65-F5344CB8AC3E}">
        <p14:creationId xmlns:p14="http://schemas.microsoft.com/office/powerpoint/2010/main" val="3072175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6266329" y="591671"/>
            <a:ext cx="5284695" cy="5016758"/>
          </a:xfrm>
          <a:prstGeom prst="rect">
            <a:avLst/>
          </a:prstGeom>
          <a:noFill/>
        </p:spPr>
        <p:txBody>
          <a:bodyPr wrap="square" rtlCol="0">
            <a:spAutoFit/>
          </a:bodyPr>
          <a:lstStyle/>
          <a:p>
            <a:pPr algn="ctr"/>
            <a:r>
              <a:rPr lang="es-ES" sz="2000" dirty="0">
                <a:latin typeface="Arial" panose="020B0604020202020204" pitchFamily="34" charset="0"/>
                <a:cs typeface="Arial" panose="020B0604020202020204" pitchFamily="34" charset="0"/>
              </a:rPr>
              <a:t>Cada </a:t>
            </a:r>
            <a:r>
              <a:rPr lang="es-ES" sz="2000" b="1" dirty="0">
                <a:solidFill>
                  <a:srgbClr val="04BAEE"/>
                </a:solidFill>
                <a:latin typeface="Arial" panose="020B0604020202020204" pitchFamily="34" charset="0"/>
                <a:cs typeface="Arial" panose="020B0604020202020204" pitchFamily="34" charset="0"/>
              </a:rPr>
              <a:t>COMITÉ DE CONVIVENCIA LABORAL </a:t>
            </a:r>
            <a:r>
              <a:rPr lang="es-ES" sz="2000" dirty="0">
                <a:latin typeface="Arial" panose="020B0604020202020204" pitchFamily="34" charset="0"/>
                <a:cs typeface="Arial" panose="020B0604020202020204" pitchFamily="34" charset="0"/>
              </a:rPr>
              <a:t>es libre de tomar decisiones frente a los casos, y su operativa; acogiéndose claro a descripción de sus funciones prescritas por Ley, por lo tanto es fundamental que se documente y fundamente en debida forma las actuaciones que se tomen en vigencia de su ejercicio</a:t>
            </a:r>
            <a:r>
              <a:rPr lang="es-ES" sz="2000" dirty="0" smtClean="0">
                <a:latin typeface="Arial" panose="020B0604020202020204" pitchFamily="34" charset="0"/>
                <a:cs typeface="Arial" panose="020B0604020202020204" pitchFamily="34" charset="0"/>
              </a:rPr>
              <a:t>.</a:t>
            </a:r>
          </a:p>
          <a:p>
            <a:pPr algn="ctr"/>
            <a:endParaRPr lang="es-ES" sz="2000" dirty="0">
              <a:latin typeface="Arial" panose="020B0604020202020204" pitchFamily="34" charset="0"/>
              <a:cs typeface="Arial" panose="020B0604020202020204" pitchFamily="34" charset="0"/>
            </a:endParaRPr>
          </a:p>
          <a:p>
            <a:pPr algn="ctr"/>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Es muy importante que cada miembro exprese su voto respecto a las conclusiones de cada caso y el plan de acción, lo que quedará consignado en el acta de reunión que aborde el caso firmada por los miembros el mismo día de su </a:t>
            </a:r>
            <a:r>
              <a:rPr lang="es-ES" sz="2000" dirty="0" smtClean="0">
                <a:latin typeface="Arial" panose="020B0604020202020204" pitchFamily="34" charset="0"/>
                <a:cs typeface="Arial" panose="020B0604020202020204" pitchFamily="34" charset="0"/>
              </a:rPr>
              <a:t>celebración.</a:t>
            </a:r>
            <a:endParaRPr lang="es-CO" sz="2000" dirty="0">
              <a:latin typeface="Arial" panose="020B0604020202020204" pitchFamily="34" charset="0"/>
              <a:cs typeface="Arial" panose="020B0604020202020204" pitchFamily="34" charset="0"/>
            </a:endParaRPr>
          </a:p>
          <a:p>
            <a:pPr algn="ctr"/>
            <a:endParaRPr lang="es-CO" sz="2000" dirty="0">
              <a:latin typeface="Arial" panose="020B0604020202020204" pitchFamily="34" charset="0"/>
              <a:cs typeface="Arial" panose="020B0604020202020204" pitchFamily="34" charset="0"/>
            </a:endParaRPr>
          </a:p>
        </p:txBody>
      </p:sp>
      <p:sp>
        <p:nvSpPr>
          <p:cNvPr id="4" name="CuadroTexto 3"/>
          <p:cNvSpPr txBox="1"/>
          <p:nvPr/>
        </p:nvSpPr>
        <p:spPr>
          <a:xfrm>
            <a:off x="618565" y="4034118"/>
            <a:ext cx="5392270" cy="1938992"/>
          </a:xfrm>
          <a:prstGeom prst="rect">
            <a:avLst/>
          </a:prstGeom>
          <a:noFill/>
        </p:spPr>
        <p:txBody>
          <a:bodyPr wrap="square" rtlCol="0">
            <a:spAutoFit/>
          </a:bodyPr>
          <a:lstStyle/>
          <a:p>
            <a:r>
              <a:rPr lang="es-ES" sz="2000" dirty="0">
                <a:latin typeface="Arial" panose="020B0604020202020204" pitchFamily="34" charset="0"/>
                <a:cs typeface="Arial" panose="020B0604020202020204" pitchFamily="34" charset="0"/>
              </a:rPr>
              <a:t>En el ámbito preventivo el </a:t>
            </a:r>
            <a:r>
              <a:rPr lang="es-ES" sz="2000" b="1" dirty="0">
                <a:solidFill>
                  <a:srgbClr val="04BAEE"/>
                </a:solidFill>
                <a:latin typeface="Arial" panose="020B0604020202020204" pitchFamily="34" charset="0"/>
                <a:cs typeface="Arial" panose="020B0604020202020204" pitchFamily="34" charset="0"/>
              </a:rPr>
              <a:t>COMITÉ DE CONVIVENCIA </a:t>
            </a:r>
            <a:r>
              <a:rPr lang="es-ES" sz="2000" dirty="0">
                <a:latin typeface="Arial" panose="020B0604020202020204" pitchFamily="34" charset="0"/>
                <a:cs typeface="Arial" panose="020B0604020202020204" pitchFamily="34" charset="0"/>
              </a:rPr>
              <a:t>es libre de proponer tanto en sus informes como en comunicaciones actividades, talleres y capacitaciones para que en coordinación con otras áreas de la Entidad se lleven a cabo.</a:t>
            </a:r>
            <a:endParaRPr lang="es-CO" sz="2000" dirty="0">
              <a:latin typeface="Arial" panose="020B0604020202020204" pitchFamily="34" charset="0"/>
              <a:cs typeface="Arial" panose="020B0604020202020204" pitchFamily="34" charset="0"/>
            </a:endParaRPr>
          </a:p>
        </p:txBody>
      </p:sp>
      <p:sp>
        <p:nvSpPr>
          <p:cNvPr id="5" name="Llamada ovalada 4"/>
          <p:cNvSpPr/>
          <p:nvPr/>
        </p:nvSpPr>
        <p:spPr>
          <a:xfrm>
            <a:off x="618565" y="309282"/>
            <a:ext cx="5271247" cy="329453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dirty="0" smtClean="0">
                <a:solidFill>
                  <a:srgbClr val="04BAEE"/>
                </a:solidFill>
                <a:latin typeface="Bahnschrift Light Condensed" panose="020B0502040204020203" pitchFamily="34" charset="0"/>
              </a:rPr>
              <a:t>AUTONOMIA</a:t>
            </a:r>
            <a:endParaRPr lang="es-CO" sz="4800" dirty="0">
              <a:latin typeface="Bahnschrift Light Condensed" panose="020B0502040204020203" pitchFamily="34" charset="0"/>
            </a:endParaRPr>
          </a:p>
        </p:txBody>
      </p:sp>
    </p:spTree>
    <p:extLst>
      <p:ext uri="{BB962C8B-B14F-4D97-AF65-F5344CB8AC3E}">
        <p14:creationId xmlns:p14="http://schemas.microsoft.com/office/powerpoint/2010/main" val="326077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074794" y="579808"/>
            <a:ext cx="7976864" cy="584775"/>
          </a:xfrm>
          <a:prstGeom prst="rect">
            <a:avLst/>
          </a:prstGeom>
        </p:spPr>
        <p:txBody>
          <a:bodyPr wrap="none">
            <a:spAutoFit/>
          </a:bodyPr>
          <a:lstStyle/>
          <a:p>
            <a:r>
              <a:rPr lang="es-ES" sz="3200" dirty="0" smtClean="0">
                <a:solidFill>
                  <a:srgbClr val="04BAEE"/>
                </a:solidFill>
                <a:latin typeface="Arial Black" panose="020B0A04020102020204" pitchFamily="34" charset="0"/>
              </a:rPr>
              <a:t>¿CÓMO SE PREVIENE UN RIESGO?</a:t>
            </a:r>
            <a:endParaRPr lang="es-CO" sz="3200" dirty="0">
              <a:solidFill>
                <a:srgbClr val="04BAEE"/>
              </a:solidFill>
              <a:latin typeface="Arial Black" panose="020B0A04020102020204" pitchFamily="34" charset="0"/>
            </a:endParaRPr>
          </a:p>
        </p:txBody>
      </p:sp>
      <p:sp>
        <p:nvSpPr>
          <p:cNvPr id="3" name="Rectángulo 2"/>
          <p:cNvSpPr/>
          <p:nvPr/>
        </p:nvSpPr>
        <p:spPr>
          <a:xfrm>
            <a:off x="2531415" y="1964524"/>
            <a:ext cx="6871447" cy="1323439"/>
          </a:xfrm>
          <a:prstGeom prst="rect">
            <a:avLst/>
          </a:prstGeom>
        </p:spPr>
        <p:txBody>
          <a:bodyPr wrap="square">
            <a:spAutoFit/>
          </a:bodyPr>
          <a:lstStyle/>
          <a:p>
            <a:pPr algn="ctr"/>
            <a:r>
              <a:rPr lang="es-ES" sz="2000" dirty="0" smtClean="0">
                <a:latin typeface="Arial "/>
              </a:rPr>
              <a:t>TENIENDO CLARO LAS CONSECUENCIAS NEGATIVAS QUE ASUMIR O PERMITIR ESA CONDUCTA REPRESENTA; ELLO SIGNIFICA QUE DEBE DARSE UNA CULTURA DE AUTOCUIDADO.</a:t>
            </a:r>
            <a:endParaRPr lang="es-CO" sz="2000" dirty="0">
              <a:solidFill>
                <a:schemeClr val="accent1">
                  <a:lumMod val="75000"/>
                </a:schemeClr>
              </a:solidFill>
              <a:latin typeface="Arial "/>
            </a:endParaRPr>
          </a:p>
        </p:txBody>
      </p:sp>
      <p:sp>
        <p:nvSpPr>
          <p:cNvPr id="4" name="CuadroTexto 3"/>
          <p:cNvSpPr txBox="1"/>
          <p:nvPr/>
        </p:nvSpPr>
        <p:spPr>
          <a:xfrm>
            <a:off x="1182369" y="3953434"/>
            <a:ext cx="9569537" cy="1938992"/>
          </a:xfrm>
          <a:prstGeom prst="rect">
            <a:avLst/>
          </a:prstGeom>
          <a:noFill/>
        </p:spPr>
        <p:txBody>
          <a:bodyPr wrap="square" rtlCol="0">
            <a:spAutoFit/>
          </a:bodyPr>
          <a:lstStyle/>
          <a:p>
            <a:pPr algn="ctr"/>
            <a:r>
              <a:rPr lang="es-ES" sz="2400" dirty="0">
                <a:solidFill>
                  <a:srgbClr val="0070C0"/>
                </a:solidFill>
                <a:latin typeface="Arial "/>
              </a:rPr>
              <a:t>El autocuidado implica una actividad preventiva en su esencia o naturaleza física y psíquica, y el trabajador la debe seguir por su propia cuenta, bajo su propio riesgo y basado en el sentido común o en la inteligencia de apreciar los riesgos y eventos peligrosos para sortearlos, evitarlos y superarlos.</a:t>
            </a:r>
            <a:endParaRPr lang="es-CO" sz="2400" dirty="0">
              <a:solidFill>
                <a:srgbClr val="0070C0"/>
              </a:solidFill>
              <a:latin typeface="Arial "/>
            </a:endParaRPr>
          </a:p>
        </p:txBody>
      </p:sp>
    </p:spTree>
    <p:extLst>
      <p:ext uri="{BB962C8B-B14F-4D97-AF65-F5344CB8AC3E}">
        <p14:creationId xmlns:p14="http://schemas.microsoft.com/office/powerpoint/2010/main" val="4040665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479176" y="484094"/>
            <a:ext cx="9143999" cy="1446550"/>
          </a:xfrm>
          <a:prstGeom prst="rect">
            <a:avLst/>
          </a:prstGeom>
          <a:noFill/>
        </p:spPr>
        <p:txBody>
          <a:bodyPr wrap="square" rtlCol="0">
            <a:spAutoFit/>
          </a:bodyPr>
          <a:lstStyle/>
          <a:p>
            <a:pPr algn="ctr"/>
            <a:r>
              <a:rPr lang="es-ES" sz="2800" dirty="0">
                <a:solidFill>
                  <a:srgbClr val="04BAEE"/>
                </a:solidFill>
                <a:latin typeface="Arial Black" panose="020B0A04020102020204" pitchFamily="34" charset="0"/>
              </a:rPr>
              <a:t>EL COMITÉ DE CONVIVENCIA LABORAL </a:t>
            </a:r>
          </a:p>
          <a:p>
            <a:pPr algn="ctr"/>
            <a:endParaRPr lang="es-ES" sz="2000" dirty="0" smtClean="0">
              <a:latin typeface="Arial Black" panose="020B0A04020102020204" pitchFamily="34" charset="0"/>
            </a:endParaRPr>
          </a:p>
          <a:p>
            <a:pPr algn="ctr"/>
            <a:r>
              <a:rPr lang="es-ES" sz="2000" dirty="0" smtClean="0">
                <a:solidFill>
                  <a:srgbClr val="04BAEE"/>
                </a:solidFill>
                <a:latin typeface="Arial "/>
              </a:rPr>
              <a:t>EXISTEN </a:t>
            </a:r>
            <a:r>
              <a:rPr lang="es-ES" sz="2000" dirty="0">
                <a:solidFill>
                  <a:srgbClr val="04BAEE"/>
                </a:solidFill>
                <a:latin typeface="Arial "/>
              </a:rPr>
              <a:t>ALGUNOS FACTORES QUE INCREMENTAN LA EFECTIVIDAD DEL TRABAJADOR PARA HACER FRENTE AL ACOSO LABORAL</a:t>
            </a:r>
            <a:endParaRPr lang="es-CO" sz="2000" dirty="0">
              <a:solidFill>
                <a:srgbClr val="04BAEE"/>
              </a:solidFill>
              <a:latin typeface="Arial "/>
            </a:endParaRPr>
          </a:p>
        </p:txBody>
      </p:sp>
      <p:sp>
        <p:nvSpPr>
          <p:cNvPr id="4" name="CuadroTexto 3"/>
          <p:cNvSpPr txBox="1"/>
          <p:nvPr/>
        </p:nvSpPr>
        <p:spPr>
          <a:xfrm>
            <a:off x="1922929" y="2286000"/>
            <a:ext cx="5889811" cy="3170099"/>
          </a:xfrm>
          <a:prstGeom prst="rect">
            <a:avLst/>
          </a:prstGeom>
          <a:noFill/>
        </p:spPr>
        <p:txBody>
          <a:bodyPr wrap="square" rtlCol="0">
            <a:spAutoFit/>
          </a:bodyPr>
          <a:lstStyle/>
          <a:p>
            <a:r>
              <a:rPr lang="es-ES" sz="2000" dirty="0">
                <a:solidFill>
                  <a:schemeClr val="bg2">
                    <a:lumMod val="50000"/>
                  </a:schemeClr>
                </a:solidFill>
                <a:latin typeface="Arial Black" panose="020B0A04020102020204" pitchFamily="34" charset="0"/>
              </a:rPr>
              <a:t>La buena forma física y mental</a:t>
            </a:r>
            <a:r>
              <a:rPr lang="es-ES" sz="2000" dirty="0" smtClean="0">
                <a:solidFill>
                  <a:schemeClr val="bg2">
                    <a:lumMod val="50000"/>
                  </a:schemeClr>
                </a:solidFill>
                <a:latin typeface="Arial Black" panose="020B0A04020102020204" pitchFamily="34" charset="0"/>
              </a:rPr>
              <a:t>.</a:t>
            </a:r>
          </a:p>
          <a:p>
            <a:endParaRPr lang="es-ES" sz="2000" dirty="0" smtClean="0">
              <a:solidFill>
                <a:schemeClr val="bg2">
                  <a:lumMod val="50000"/>
                </a:schemeClr>
              </a:solidFill>
              <a:latin typeface="Arial Black" panose="020B0A04020102020204" pitchFamily="34" charset="0"/>
            </a:endParaRPr>
          </a:p>
          <a:p>
            <a:r>
              <a:rPr lang="es-ES" sz="2000" dirty="0" smtClean="0">
                <a:solidFill>
                  <a:schemeClr val="bg2">
                    <a:lumMod val="50000"/>
                  </a:schemeClr>
                </a:solidFill>
                <a:latin typeface="Arial Black" panose="020B0A04020102020204" pitchFamily="34" charset="0"/>
              </a:rPr>
              <a:t>La </a:t>
            </a:r>
            <a:r>
              <a:rPr lang="es-ES" sz="2000" dirty="0">
                <a:solidFill>
                  <a:schemeClr val="bg2">
                    <a:lumMod val="50000"/>
                  </a:schemeClr>
                </a:solidFill>
                <a:latin typeface="Arial Black" panose="020B0A04020102020204" pitchFamily="34" charset="0"/>
              </a:rPr>
              <a:t>confianza en uno </a:t>
            </a:r>
            <a:r>
              <a:rPr lang="es-ES" sz="2000" dirty="0" smtClean="0">
                <a:solidFill>
                  <a:schemeClr val="bg2">
                    <a:lumMod val="50000"/>
                  </a:schemeClr>
                </a:solidFill>
                <a:latin typeface="Arial Black" panose="020B0A04020102020204" pitchFamily="34" charset="0"/>
              </a:rPr>
              <a:t>mismo.</a:t>
            </a:r>
          </a:p>
          <a:p>
            <a:endParaRPr lang="es-ES" sz="2000" dirty="0" smtClean="0">
              <a:solidFill>
                <a:schemeClr val="bg2">
                  <a:lumMod val="50000"/>
                </a:schemeClr>
              </a:solidFill>
              <a:latin typeface="Arial Black" panose="020B0A04020102020204" pitchFamily="34" charset="0"/>
            </a:endParaRPr>
          </a:p>
          <a:p>
            <a:r>
              <a:rPr lang="es-ES" sz="2000" dirty="0" smtClean="0">
                <a:solidFill>
                  <a:schemeClr val="bg2">
                    <a:lumMod val="50000"/>
                  </a:schemeClr>
                </a:solidFill>
                <a:latin typeface="Arial Black" panose="020B0A04020102020204" pitchFamily="34" charset="0"/>
              </a:rPr>
              <a:t>El </a:t>
            </a:r>
            <a:r>
              <a:rPr lang="es-ES" sz="2000" dirty="0">
                <a:solidFill>
                  <a:schemeClr val="bg2">
                    <a:lumMod val="50000"/>
                  </a:schemeClr>
                </a:solidFill>
                <a:latin typeface="Arial Black" panose="020B0A04020102020204" pitchFamily="34" charset="0"/>
              </a:rPr>
              <a:t>apoyo del entorno familiar y </a:t>
            </a:r>
            <a:r>
              <a:rPr lang="es-ES" sz="2000" dirty="0" smtClean="0">
                <a:solidFill>
                  <a:schemeClr val="bg2">
                    <a:lumMod val="50000"/>
                  </a:schemeClr>
                </a:solidFill>
                <a:latin typeface="Arial Black" panose="020B0A04020102020204" pitchFamily="34" charset="0"/>
              </a:rPr>
              <a:t>social.</a:t>
            </a:r>
          </a:p>
          <a:p>
            <a:endParaRPr lang="es-ES" sz="2000" dirty="0">
              <a:solidFill>
                <a:schemeClr val="bg2">
                  <a:lumMod val="50000"/>
                </a:schemeClr>
              </a:solidFill>
              <a:latin typeface="Arial Black" panose="020B0A04020102020204" pitchFamily="34" charset="0"/>
            </a:endParaRPr>
          </a:p>
          <a:p>
            <a:r>
              <a:rPr lang="es-ES" sz="2000" dirty="0" smtClean="0">
                <a:solidFill>
                  <a:schemeClr val="bg2">
                    <a:lumMod val="50000"/>
                  </a:schemeClr>
                </a:solidFill>
                <a:latin typeface="Arial Black" panose="020B0A04020102020204" pitchFamily="34" charset="0"/>
              </a:rPr>
              <a:t>La </a:t>
            </a:r>
            <a:r>
              <a:rPr lang="es-ES" sz="2000" dirty="0">
                <a:solidFill>
                  <a:schemeClr val="bg2">
                    <a:lumMod val="50000"/>
                  </a:schemeClr>
                </a:solidFill>
                <a:latin typeface="Arial Black" panose="020B0A04020102020204" pitchFamily="34" charset="0"/>
              </a:rPr>
              <a:t>estabilidad </a:t>
            </a:r>
            <a:r>
              <a:rPr lang="es-ES" sz="2000" dirty="0" smtClean="0">
                <a:solidFill>
                  <a:schemeClr val="bg2">
                    <a:lumMod val="50000"/>
                  </a:schemeClr>
                </a:solidFill>
                <a:latin typeface="Arial Black" panose="020B0A04020102020204" pitchFamily="34" charset="0"/>
              </a:rPr>
              <a:t>económica.</a:t>
            </a:r>
          </a:p>
          <a:p>
            <a:endParaRPr lang="es-ES" sz="2000" dirty="0" smtClean="0">
              <a:solidFill>
                <a:schemeClr val="bg2">
                  <a:lumMod val="50000"/>
                </a:schemeClr>
              </a:solidFill>
              <a:latin typeface="Arial Black" panose="020B0A04020102020204" pitchFamily="34" charset="0"/>
            </a:endParaRPr>
          </a:p>
          <a:p>
            <a:r>
              <a:rPr lang="es-ES" sz="2000" dirty="0" smtClean="0">
                <a:solidFill>
                  <a:schemeClr val="bg2">
                    <a:lumMod val="50000"/>
                  </a:schemeClr>
                </a:solidFill>
                <a:latin typeface="Arial Black" panose="020B0A04020102020204" pitchFamily="34" charset="0"/>
              </a:rPr>
              <a:t>La </a:t>
            </a:r>
            <a:r>
              <a:rPr lang="es-ES" sz="2000" dirty="0">
                <a:solidFill>
                  <a:schemeClr val="bg2">
                    <a:lumMod val="50000"/>
                  </a:schemeClr>
                </a:solidFill>
                <a:latin typeface="Arial Black" panose="020B0A04020102020204" pitchFamily="34" charset="0"/>
              </a:rPr>
              <a:t>capacidad de resolver problemas y la destreza en habilidades sociales.</a:t>
            </a:r>
            <a:endParaRPr lang="es-CO" sz="2000" dirty="0">
              <a:solidFill>
                <a:schemeClr val="bg2">
                  <a:lumMod val="50000"/>
                </a:schemeClr>
              </a:solidFill>
              <a:latin typeface="Arial Black" panose="020B0A04020102020204" pitchFamily="34" charset="0"/>
            </a:endParaRPr>
          </a:p>
        </p:txBody>
      </p:sp>
      <p:pic>
        <p:nvPicPr>
          <p:cNvPr id="2" name="Imagen 1"/>
          <p:cNvPicPr>
            <a:picLocks noChangeAspect="1"/>
          </p:cNvPicPr>
          <p:nvPr/>
        </p:nvPicPr>
        <p:blipFill rotWithShape="1">
          <a:blip r:embed="rId3"/>
          <a:srcRect l="72904" t="38426" r="2500" b="16257"/>
          <a:stretch/>
        </p:blipFill>
        <p:spPr>
          <a:xfrm>
            <a:off x="8780929" y="2286000"/>
            <a:ext cx="2998694" cy="3106271"/>
          </a:xfrm>
          <a:prstGeom prst="rect">
            <a:avLst/>
          </a:prstGeom>
        </p:spPr>
      </p:pic>
    </p:spTree>
    <p:extLst>
      <p:ext uri="{BB962C8B-B14F-4D97-AF65-F5344CB8AC3E}">
        <p14:creationId xmlns:p14="http://schemas.microsoft.com/office/powerpoint/2010/main" val="2478641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748118" y="282388"/>
            <a:ext cx="9143999" cy="1446550"/>
          </a:xfrm>
          <a:prstGeom prst="rect">
            <a:avLst/>
          </a:prstGeom>
          <a:noFill/>
        </p:spPr>
        <p:txBody>
          <a:bodyPr wrap="square" rtlCol="0">
            <a:spAutoFit/>
          </a:bodyPr>
          <a:lstStyle/>
          <a:p>
            <a:pPr algn="ctr"/>
            <a:r>
              <a:rPr lang="es-ES" sz="2800" dirty="0">
                <a:solidFill>
                  <a:srgbClr val="04BAEE"/>
                </a:solidFill>
                <a:latin typeface="Arial Black" panose="020B0A04020102020204" pitchFamily="34" charset="0"/>
              </a:rPr>
              <a:t>EL COMITÉ DE CONVIVENCIA LABORAL </a:t>
            </a:r>
          </a:p>
          <a:p>
            <a:pPr algn="ctr"/>
            <a:endParaRPr lang="es-ES" sz="2000" dirty="0" smtClean="0">
              <a:latin typeface="Arial Black" panose="020B0A04020102020204" pitchFamily="34" charset="0"/>
            </a:endParaRPr>
          </a:p>
          <a:p>
            <a:pPr algn="ctr"/>
            <a:r>
              <a:rPr lang="es-ES" sz="2000" dirty="0" smtClean="0">
                <a:solidFill>
                  <a:srgbClr val="04BAEE"/>
                </a:solidFill>
                <a:latin typeface="Arial "/>
              </a:rPr>
              <a:t>EXISTEN </a:t>
            </a:r>
            <a:r>
              <a:rPr lang="es-ES" sz="2000" dirty="0">
                <a:solidFill>
                  <a:srgbClr val="04BAEE"/>
                </a:solidFill>
                <a:latin typeface="Arial "/>
              </a:rPr>
              <a:t>ALGUNOS FACTORES QUE INCREMENTAN LA EFECTIVIDAD DEL TRABAJADOR PARA HACER FRENTE AL ACOSO LABORAL</a:t>
            </a:r>
            <a:endParaRPr lang="es-CO" sz="2000" dirty="0">
              <a:solidFill>
                <a:srgbClr val="04BAEE"/>
              </a:solidFill>
              <a:latin typeface="Arial "/>
            </a:endParaRPr>
          </a:p>
        </p:txBody>
      </p:sp>
      <p:sp>
        <p:nvSpPr>
          <p:cNvPr id="4" name="CuadroTexto 3"/>
          <p:cNvSpPr txBox="1"/>
          <p:nvPr/>
        </p:nvSpPr>
        <p:spPr>
          <a:xfrm>
            <a:off x="443081" y="4394414"/>
            <a:ext cx="3052482" cy="1200329"/>
          </a:xfrm>
          <a:prstGeom prst="rect">
            <a:avLst/>
          </a:prstGeom>
          <a:noFill/>
        </p:spPr>
        <p:txBody>
          <a:bodyPr wrap="square" rtlCol="0">
            <a:spAutoFit/>
          </a:bodyPr>
          <a:lstStyle/>
          <a:p>
            <a:pPr algn="ctr"/>
            <a:r>
              <a:rPr lang="es-ES" dirty="0">
                <a:latin typeface="Arial "/>
              </a:rPr>
              <a:t>Sus colegas no son su competencia así que puede enseñar todo lo que sabe sin angustia alguna. </a:t>
            </a:r>
            <a:endParaRPr lang="es-CO" dirty="0">
              <a:latin typeface="Arial "/>
            </a:endParaRPr>
          </a:p>
        </p:txBody>
      </p:sp>
      <p:sp>
        <p:nvSpPr>
          <p:cNvPr id="2" name="CuadroTexto 1"/>
          <p:cNvSpPr txBox="1"/>
          <p:nvPr/>
        </p:nvSpPr>
        <p:spPr>
          <a:xfrm>
            <a:off x="4326592" y="3840417"/>
            <a:ext cx="3529852" cy="1754326"/>
          </a:xfrm>
          <a:prstGeom prst="rect">
            <a:avLst/>
          </a:prstGeom>
          <a:noFill/>
        </p:spPr>
        <p:txBody>
          <a:bodyPr wrap="square" rtlCol="0">
            <a:spAutoFit/>
          </a:bodyPr>
          <a:lstStyle/>
          <a:p>
            <a:pPr algn="ctr"/>
            <a:r>
              <a:rPr lang="es-ES" dirty="0">
                <a:latin typeface="Arial "/>
              </a:rPr>
              <a:t>Jugar para la tribuna es agotador, nada más dañino para su ánimo que vivir en función de andar satisfaciendo las expectativas de los demás o el reconocimiento de los </a:t>
            </a:r>
            <a:r>
              <a:rPr lang="es-ES" dirty="0" smtClean="0">
                <a:latin typeface="Arial "/>
              </a:rPr>
              <a:t>cercanos.</a:t>
            </a:r>
            <a:endParaRPr lang="es-CO" dirty="0">
              <a:latin typeface="Arial "/>
            </a:endParaRPr>
          </a:p>
        </p:txBody>
      </p:sp>
      <p:sp>
        <p:nvSpPr>
          <p:cNvPr id="5" name="CuadroTexto 4"/>
          <p:cNvSpPr txBox="1"/>
          <p:nvPr/>
        </p:nvSpPr>
        <p:spPr>
          <a:xfrm>
            <a:off x="8646459" y="2178423"/>
            <a:ext cx="2864224" cy="3416320"/>
          </a:xfrm>
          <a:prstGeom prst="rect">
            <a:avLst/>
          </a:prstGeom>
          <a:noFill/>
        </p:spPr>
        <p:txBody>
          <a:bodyPr wrap="square" rtlCol="0">
            <a:spAutoFit/>
          </a:bodyPr>
          <a:lstStyle/>
          <a:p>
            <a:pPr algn="ctr"/>
            <a:r>
              <a:rPr lang="es-ES" dirty="0">
                <a:latin typeface="Arial "/>
              </a:rPr>
              <a:t>Hágase la vida más fácil en la oficina y cumpla con aquellas reglas que buscan un bien común, por ejemplo el código de vestuario; asegúrese de hacer bien las cosas sin esperar nada a cambio, si le nace ayudar hágalo pero por que eso es parte de su personalidad no por crear deudas de gratitud.</a:t>
            </a:r>
            <a:endParaRPr lang="es-CO" dirty="0">
              <a:latin typeface="Arial "/>
            </a:endParaRPr>
          </a:p>
        </p:txBody>
      </p:sp>
      <p:sp>
        <p:nvSpPr>
          <p:cNvPr id="6" name="Rectángulo 5"/>
          <p:cNvSpPr/>
          <p:nvPr/>
        </p:nvSpPr>
        <p:spPr>
          <a:xfrm>
            <a:off x="3886199" y="2366682"/>
            <a:ext cx="45719" cy="3375212"/>
          </a:xfrm>
          <a:prstGeom prst="rect">
            <a:avLst/>
          </a:prstGeom>
          <a:solidFill>
            <a:srgbClr val="04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p:cNvSpPr/>
          <p:nvPr/>
        </p:nvSpPr>
        <p:spPr>
          <a:xfrm flipH="1">
            <a:off x="8160013" y="2366682"/>
            <a:ext cx="45719" cy="3375212"/>
          </a:xfrm>
          <a:prstGeom prst="rect">
            <a:avLst/>
          </a:prstGeom>
          <a:solidFill>
            <a:srgbClr val="04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p:cNvPicPr>
            <a:picLocks noChangeAspect="1"/>
          </p:cNvPicPr>
          <p:nvPr/>
        </p:nvPicPr>
        <p:blipFill rotWithShape="1">
          <a:blip r:embed="rId3"/>
          <a:srcRect l="34963" t="36660" r="47280" b="23517"/>
          <a:stretch/>
        </p:blipFill>
        <p:spPr>
          <a:xfrm>
            <a:off x="967921" y="1882588"/>
            <a:ext cx="2002802" cy="2525273"/>
          </a:xfrm>
          <a:prstGeom prst="rect">
            <a:avLst/>
          </a:prstGeom>
        </p:spPr>
      </p:pic>
    </p:spTree>
    <p:extLst>
      <p:ext uri="{BB962C8B-B14F-4D97-AF65-F5344CB8AC3E}">
        <p14:creationId xmlns:p14="http://schemas.microsoft.com/office/powerpoint/2010/main" val="2535289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086602" y="631811"/>
            <a:ext cx="10198088" cy="1384995"/>
          </a:xfrm>
          <a:prstGeom prst="rect">
            <a:avLst/>
          </a:prstGeom>
          <a:noFill/>
        </p:spPr>
        <p:txBody>
          <a:bodyPr wrap="square" rtlCol="0">
            <a:spAutoFit/>
          </a:bodyPr>
          <a:lstStyle/>
          <a:p>
            <a:pPr algn="ctr"/>
            <a:r>
              <a:rPr lang="es-ES" sz="2800" dirty="0" smtClean="0">
                <a:latin typeface="Arial "/>
              </a:rPr>
              <a:t>una empresa no es más que una </a:t>
            </a:r>
            <a:r>
              <a:rPr lang="es-ES" sz="2800" b="1" dirty="0" smtClean="0">
                <a:solidFill>
                  <a:srgbClr val="04BAEE"/>
                </a:solidFill>
                <a:latin typeface="Arial "/>
              </a:rPr>
              <a:t>red de favores y de comunicaciones</a:t>
            </a:r>
            <a:r>
              <a:rPr lang="es-ES" sz="2800" dirty="0" smtClean="0">
                <a:latin typeface="Arial "/>
              </a:rPr>
              <a:t> así que entre más sincera sea su interacción con los demás mejores resultados a su favor va a obtener.</a:t>
            </a:r>
            <a:endParaRPr lang="es-CO" sz="2000" dirty="0">
              <a:solidFill>
                <a:srgbClr val="04BAEE"/>
              </a:solidFill>
              <a:latin typeface="Arial "/>
            </a:endParaRPr>
          </a:p>
        </p:txBody>
      </p:sp>
      <p:pic>
        <p:nvPicPr>
          <p:cNvPr id="6" name="Imagen 5"/>
          <p:cNvPicPr>
            <a:picLocks noChangeAspect="1"/>
          </p:cNvPicPr>
          <p:nvPr/>
        </p:nvPicPr>
        <p:blipFill rotWithShape="1">
          <a:blip r:embed="rId3"/>
          <a:srcRect l="41642" t="41986" r="14365" b="16800"/>
          <a:stretch/>
        </p:blipFill>
        <p:spPr>
          <a:xfrm>
            <a:off x="2804264" y="2265529"/>
            <a:ext cx="6762764" cy="3562065"/>
          </a:xfrm>
          <a:prstGeom prst="rect">
            <a:avLst/>
          </a:prstGeom>
        </p:spPr>
      </p:pic>
    </p:spTree>
    <p:extLst>
      <p:ext uri="{BB962C8B-B14F-4D97-AF65-F5344CB8AC3E}">
        <p14:creationId xmlns:p14="http://schemas.microsoft.com/office/powerpoint/2010/main" val="1451029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837330" y="205227"/>
            <a:ext cx="5580529" cy="707886"/>
          </a:xfrm>
          <a:prstGeom prst="rect">
            <a:avLst/>
          </a:prstGeom>
          <a:noFill/>
        </p:spPr>
        <p:txBody>
          <a:bodyPr wrap="square" rtlCol="0">
            <a:spAutoFit/>
          </a:bodyPr>
          <a:lstStyle/>
          <a:p>
            <a:pPr algn="ctr"/>
            <a:r>
              <a:rPr lang="es-ES" sz="2000" dirty="0">
                <a:solidFill>
                  <a:srgbClr val="04BAEE"/>
                </a:solidFill>
                <a:latin typeface="Arial Black" panose="020B0A04020102020204" pitchFamily="34" charset="0"/>
              </a:rPr>
              <a:t>CONFLICTO LABORAL DIFERENCIAS CON EL ACOSO</a:t>
            </a:r>
            <a:endParaRPr lang="es-CO" sz="2000" dirty="0">
              <a:solidFill>
                <a:srgbClr val="04BAEE"/>
              </a:solidFill>
              <a:latin typeface="Arial Black" panose="020B0A04020102020204" pitchFamily="34" charset="0"/>
            </a:endParaRPr>
          </a:p>
        </p:txBody>
      </p:sp>
      <p:sp>
        <p:nvSpPr>
          <p:cNvPr id="2" name="CuadroTexto 1"/>
          <p:cNvSpPr txBox="1"/>
          <p:nvPr/>
        </p:nvSpPr>
        <p:spPr>
          <a:xfrm>
            <a:off x="793375" y="1102659"/>
            <a:ext cx="1881586" cy="400110"/>
          </a:xfrm>
          <a:prstGeom prst="rect">
            <a:avLst/>
          </a:prstGeom>
          <a:noFill/>
        </p:spPr>
        <p:txBody>
          <a:bodyPr wrap="square" rtlCol="0">
            <a:spAutoFit/>
          </a:bodyPr>
          <a:lstStyle/>
          <a:p>
            <a:r>
              <a:rPr lang="es-CO" sz="2000" dirty="0">
                <a:solidFill>
                  <a:srgbClr val="04BAEE"/>
                </a:solidFill>
                <a:latin typeface="Arial Black" panose="020B0A04020102020204" pitchFamily="34" charset="0"/>
              </a:rPr>
              <a:t>PROBLEMA</a:t>
            </a:r>
          </a:p>
        </p:txBody>
      </p:sp>
      <p:sp>
        <p:nvSpPr>
          <p:cNvPr id="4" name="CuadroTexto 3"/>
          <p:cNvSpPr txBox="1"/>
          <p:nvPr/>
        </p:nvSpPr>
        <p:spPr>
          <a:xfrm>
            <a:off x="7432777" y="1127146"/>
            <a:ext cx="3176783" cy="400110"/>
          </a:xfrm>
          <a:prstGeom prst="rect">
            <a:avLst/>
          </a:prstGeom>
          <a:noFill/>
        </p:spPr>
        <p:txBody>
          <a:bodyPr wrap="square" rtlCol="0">
            <a:spAutoFit/>
          </a:bodyPr>
          <a:lstStyle/>
          <a:p>
            <a:pPr algn="ctr"/>
            <a:r>
              <a:rPr lang="es-CO" sz="2000" dirty="0">
                <a:solidFill>
                  <a:srgbClr val="04BAEE"/>
                </a:solidFill>
                <a:latin typeface="Arial Black" panose="020B0A04020102020204" pitchFamily="34" charset="0"/>
              </a:rPr>
              <a:t>ACOSO LABORAL </a:t>
            </a:r>
          </a:p>
        </p:txBody>
      </p:sp>
      <p:sp>
        <p:nvSpPr>
          <p:cNvPr id="6" name="CuadroTexto 5"/>
          <p:cNvSpPr txBox="1"/>
          <p:nvPr/>
        </p:nvSpPr>
        <p:spPr>
          <a:xfrm>
            <a:off x="457401" y="1751731"/>
            <a:ext cx="3523129" cy="4093428"/>
          </a:xfrm>
          <a:prstGeom prst="rect">
            <a:avLst/>
          </a:prstGeom>
          <a:noFill/>
        </p:spPr>
        <p:txBody>
          <a:bodyPr wrap="square" rtlCol="0">
            <a:spAutoFit/>
          </a:bodyPr>
          <a:lstStyle/>
          <a:p>
            <a:pPr marL="285750" indent="-285750">
              <a:buFont typeface="Arial" panose="020B0604020202020204" pitchFamily="34" charset="0"/>
              <a:buChar char="•"/>
            </a:pPr>
            <a:r>
              <a:rPr lang="es-CO" sz="2000" dirty="0">
                <a:latin typeface="Arial" panose="020B0604020202020204" pitchFamily="34" charset="0"/>
                <a:cs typeface="Arial" panose="020B0604020202020204" pitchFamily="34" charset="0"/>
              </a:rPr>
              <a:t>Situación </a:t>
            </a:r>
            <a:r>
              <a:rPr lang="es-CO" sz="2000" dirty="0" smtClean="0">
                <a:latin typeface="Arial" panose="020B0604020202020204" pitchFamily="34" charset="0"/>
                <a:cs typeface="Arial" panose="020B0604020202020204" pitchFamily="34" charset="0"/>
              </a:rPr>
              <a:t>aislada.</a:t>
            </a:r>
          </a:p>
          <a:p>
            <a:pPr marL="285750" indent="-285750">
              <a:buFont typeface="Arial" panose="020B0604020202020204" pitchFamily="34" charset="0"/>
              <a:buChar char="•"/>
            </a:pPr>
            <a:endParaRPr lang="es-CO"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2000" dirty="0" smtClean="0">
                <a:latin typeface="Arial" panose="020B0604020202020204" pitchFamily="34" charset="0"/>
                <a:cs typeface="Arial" panose="020B0604020202020204" pitchFamily="34" charset="0"/>
              </a:rPr>
              <a:t>Existen </a:t>
            </a:r>
            <a:r>
              <a:rPr lang="es-ES" sz="2000" dirty="0">
                <a:latin typeface="Arial" panose="020B0604020202020204" pitchFamily="34" charset="0"/>
                <a:cs typeface="Arial" panose="020B0604020202020204" pitchFamily="34" charset="0"/>
              </a:rPr>
              <a:t>discrepancias en </a:t>
            </a:r>
            <a:r>
              <a:rPr lang="es-ES" sz="2000" dirty="0" smtClean="0">
                <a:latin typeface="Arial" panose="020B0604020202020204" pitchFamily="34" charset="0"/>
                <a:cs typeface="Arial" panose="020B0604020202020204" pitchFamily="34" charset="0"/>
              </a:rPr>
              <a:t>opiniones. </a:t>
            </a:r>
            <a:endParaRPr lang="es-E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2000" dirty="0" smtClean="0">
                <a:latin typeface="Arial" panose="020B0604020202020204" pitchFamily="34" charset="0"/>
                <a:cs typeface="Arial" panose="020B0604020202020204" pitchFamily="34" charset="0"/>
              </a:rPr>
              <a:t>El </a:t>
            </a:r>
            <a:r>
              <a:rPr lang="es-ES" sz="2000" dirty="0">
                <a:latin typeface="Arial" panose="020B0604020202020204" pitchFamily="34" charset="0"/>
                <a:cs typeface="Arial" panose="020B0604020202020204" pitchFamily="34" charset="0"/>
              </a:rPr>
              <a:t>conflicto laboral puede ser una fuente de renovación ya que provoca un cuestionamiento de la situación y posibles alternativas de solución, por esto puede resultar productivo.</a:t>
            </a:r>
            <a:endParaRPr lang="es-CO" sz="2000" dirty="0">
              <a:latin typeface="Arial" panose="020B0604020202020204" pitchFamily="34" charset="0"/>
              <a:cs typeface="Arial" panose="020B0604020202020204" pitchFamily="34" charset="0"/>
            </a:endParaRPr>
          </a:p>
        </p:txBody>
      </p:sp>
      <p:sp>
        <p:nvSpPr>
          <p:cNvPr id="7" name="CuadroTexto 6"/>
          <p:cNvSpPr txBox="1"/>
          <p:nvPr/>
        </p:nvSpPr>
        <p:spPr>
          <a:xfrm>
            <a:off x="6437526" y="1751731"/>
            <a:ext cx="5167283" cy="3785652"/>
          </a:xfrm>
          <a:prstGeom prst="rect">
            <a:avLst/>
          </a:prstGeom>
          <a:noFill/>
        </p:spPr>
        <p:txBody>
          <a:bodyPr wrap="square" rtlCol="0">
            <a:spAutoFit/>
          </a:bodyPr>
          <a:lstStyle/>
          <a:p>
            <a:pPr marL="285750" indent="-285750">
              <a:buFontTx/>
              <a:buChar char="-"/>
            </a:pPr>
            <a:r>
              <a:rPr lang="es-ES" sz="2000" dirty="0" smtClean="0">
                <a:latin typeface="Arial" panose="020B0604020202020204" pitchFamily="34" charset="0"/>
                <a:cs typeface="Arial" panose="020B0604020202020204" pitchFamily="34" charset="0"/>
              </a:rPr>
              <a:t>Es </a:t>
            </a:r>
            <a:r>
              <a:rPr lang="es-ES" sz="2000" dirty="0">
                <a:latin typeface="Arial" panose="020B0604020202020204" pitchFamily="34" charset="0"/>
                <a:cs typeface="Arial" panose="020B0604020202020204" pitchFamily="34" charset="0"/>
              </a:rPr>
              <a:t>sistemático, repetitivo y con clara premeditación. </a:t>
            </a:r>
          </a:p>
          <a:p>
            <a:pPr marL="285750" indent="-285750">
              <a:buFontTx/>
              <a:buChar char="-"/>
            </a:pPr>
            <a:endParaRPr lang="es-ES" sz="2000" dirty="0" smtClean="0">
              <a:latin typeface="Arial" panose="020B0604020202020204" pitchFamily="34" charset="0"/>
              <a:cs typeface="Arial" panose="020B0604020202020204" pitchFamily="34" charset="0"/>
            </a:endParaRPr>
          </a:p>
          <a:p>
            <a:pPr marL="285750" indent="-285750">
              <a:buFontTx/>
              <a:buChar char="-"/>
            </a:pPr>
            <a:r>
              <a:rPr lang="es-ES" sz="2000" dirty="0" smtClean="0">
                <a:latin typeface="Arial" panose="020B0604020202020204" pitchFamily="34" charset="0"/>
                <a:cs typeface="Arial" panose="020B0604020202020204" pitchFamily="34" charset="0"/>
              </a:rPr>
              <a:t>Busca </a:t>
            </a:r>
            <a:r>
              <a:rPr lang="es-ES" sz="2000" dirty="0">
                <a:latin typeface="Arial" panose="020B0604020202020204" pitchFamily="34" charset="0"/>
                <a:cs typeface="Arial" panose="020B0604020202020204" pitchFamily="34" charset="0"/>
              </a:rPr>
              <a:t>generar la renuncia del </a:t>
            </a:r>
            <a:r>
              <a:rPr lang="es-ES" sz="2000" dirty="0" smtClean="0">
                <a:latin typeface="Arial" panose="020B0604020202020204" pitchFamily="34" charset="0"/>
                <a:cs typeface="Arial" panose="020B0604020202020204" pitchFamily="34" charset="0"/>
              </a:rPr>
              <a:t>trabajador</a:t>
            </a:r>
          </a:p>
          <a:p>
            <a:pPr marL="285750" indent="-285750">
              <a:buFontTx/>
              <a:buChar char="-"/>
            </a:pPr>
            <a:endParaRPr lang="es-ES" sz="2000" dirty="0">
              <a:latin typeface="Arial" panose="020B0604020202020204" pitchFamily="34" charset="0"/>
              <a:cs typeface="Arial" panose="020B0604020202020204" pitchFamily="34" charset="0"/>
            </a:endParaRPr>
          </a:p>
          <a:p>
            <a:pPr marL="285750" indent="-285750">
              <a:buFontTx/>
              <a:buChar char="-"/>
            </a:pPr>
            <a:r>
              <a:rPr lang="es-ES" sz="2000" dirty="0" smtClean="0">
                <a:latin typeface="Arial" panose="020B0604020202020204" pitchFamily="34" charset="0"/>
                <a:cs typeface="Arial" panose="020B0604020202020204" pitchFamily="34" charset="0"/>
              </a:rPr>
              <a:t>Escala </a:t>
            </a:r>
            <a:r>
              <a:rPr lang="es-ES" sz="2000" dirty="0">
                <a:latin typeface="Arial" panose="020B0604020202020204" pitchFamily="34" charset="0"/>
                <a:cs typeface="Arial" panose="020B0604020202020204" pitchFamily="34" charset="0"/>
              </a:rPr>
              <a:t>simétrica de coacción o </a:t>
            </a:r>
            <a:r>
              <a:rPr lang="es-ES" sz="2000" dirty="0" smtClean="0">
                <a:latin typeface="Arial" panose="020B0604020202020204" pitchFamily="34" charset="0"/>
                <a:cs typeface="Arial" panose="020B0604020202020204" pitchFamily="34" charset="0"/>
              </a:rPr>
              <a:t>agresión</a:t>
            </a:r>
          </a:p>
          <a:p>
            <a:pPr marL="285750" indent="-285750">
              <a:buFontTx/>
              <a:buChar char="-"/>
            </a:pPr>
            <a:endParaRPr lang="es-ES" sz="2000" dirty="0">
              <a:latin typeface="Arial" panose="020B0604020202020204" pitchFamily="34" charset="0"/>
              <a:cs typeface="Arial" panose="020B0604020202020204" pitchFamily="34" charset="0"/>
            </a:endParaRPr>
          </a:p>
          <a:p>
            <a:pPr marL="285750" indent="-285750">
              <a:buFontTx/>
              <a:buChar char="-"/>
            </a:pPr>
            <a:r>
              <a:rPr lang="es-ES" sz="2000" dirty="0" smtClean="0">
                <a:latin typeface="Arial" panose="020B0604020202020204" pitchFamily="34" charset="0"/>
                <a:cs typeface="Arial" panose="020B0604020202020204" pitchFamily="34" charset="0"/>
              </a:rPr>
              <a:t>En </a:t>
            </a:r>
            <a:r>
              <a:rPr lang="es-ES" sz="2000" dirty="0">
                <a:latin typeface="Arial" panose="020B0604020202020204" pitchFamily="34" charset="0"/>
                <a:cs typeface="Arial" panose="020B0604020202020204" pitchFamily="34" charset="0"/>
              </a:rPr>
              <a:t>el acoso los cambios están </a:t>
            </a:r>
            <a:r>
              <a:rPr lang="es-ES" sz="2000" dirty="0" smtClean="0">
                <a:latin typeface="Arial" panose="020B0604020202020204" pitchFamily="34" charset="0"/>
                <a:cs typeface="Arial" panose="020B0604020202020204" pitchFamily="34" charset="0"/>
              </a:rPr>
              <a:t>bloqueados</a:t>
            </a:r>
          </a:p>
          <a:p>
            <a:pPr marL="285750" indent="-285750">
              <a:buFontTx/>
              <a:buChar char="-"/>
            </a:pPr>
            <a:endParaRPr lang="es-ES" sz="2000" dirty="0">
              <a:latin typeface="Arial" panose="020B0604020202020204" pitchFamily="34" charset="0"/>
              <a:cs typeface="Arial" panose="020B0604020202020204" pitchFamily="34" charset="0"/>
            </a:endParaRPr>
          </a:p>
          <a:p>
            <a:pPr marL="285750" indent="-285750">
              <a:buFontTx/>
              <a:buChar char="-"/>
            </a:pPr>
            <a:r>
              <a:rPr lang="es-ES" sz="2000" dirty="0" smtClean="0">
                <a:latin typeface="Arial" panose="020B0604020202020204" pitchFamily="34" charset="0"/>
                <a:cs typeface="Arial" panose="020B0604020202020204" pitchFamily="34" charset="0"/>
              </a:rPr>
              <a:t>El </a:t>
            </a:r>
            <a:r>
              <a:rPr lang="es-ES" sz="2000" dirty="0">
                <a:latin typeface="Arial" panose="020B0604020202020204" pitchFamily="34" charset="0"/>
                <a:cs typeface="Arial" panose="020B0604020202020204" pitchFamily="34" charset="0"/>
              </a:rPr>
              <a:t>acoso puede ser consecuencia de un conflicto no resuelto </a:t>
            </a:r>
            <a:endParaRPr lang="es-CO" sz="2000" dirty="0">
              <a:latin typeface="Arial" panose="020B0604020202020204" pitchFamily="34" charset="0"/>
              <a:cs typeface="Arial" panose="020B0604020202020204" pitchFamily="34" charset="0"/>
            </a:endParaRPr>
          </a:p>
        </p:txBody>
      </p:sp>
      <p:sp>
        <p:nvSpPr>
          <p:cNvPr id="8" name="Rectángulo 7"/>
          <p:cNvSpPr/>
          <p:nvPr/>
        </p:nvSpPr>
        <p:spPr>
          <a:xfrm>
            <a:off x="5540993" y="1302714"/>
            <a:ext cx="45719" cy="4784187"/>
          </a:xfrm>
          <a:prstGeom prst="rect">
            <a:avLst/>
          </a:prstGeom>
          <a:solidFill>
            <a:srgbClr val="04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03263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384645" y="786753"/>
            <a:ext cx="5580529" cy="1077218"/>
          </a:xfrm>
          <a:prstGeom prst="rect">
            <a:avLst/>
          </a:prstGeom>
          <a:noFill/>
        </p:spPr>
        <p:txBody>
          <a:bodyPr wrap="square" rtlCol="0">
            <a:spAutoFit/>
          </a:bodyPr>
          <a:lstStyle/>
          <a:p>
            <a:pPr algn="ctr"/>
            <a:r>
              <a:rPr lang="es-ES" sz="3200" dirty="0">
                <a:solidFill>
                  <a:srgbClr val="04BAEE"/>
                </a:solidFill>
                <a:latin typeface="Arial Black" panose="020B0A04020102020204" pitchFamily="34" charset="0"/>
              </a:rPr>
              <a:t>DEBE TENER EN CUENTA QUE</a:t>
            </a:r>
            <a:endParaRPr lang="es-CO" sz="3200" dirty="0">
              <a:solidFill>
                <a:srgbClr val="04BAEE"/>
              </a:solidFill>
              <a:latin typeface="Arial Black" panose="020B0A04020102020204" pitchFamily="34" charset="0"/>
            </a:endParaRPr>
          </a:p>
        </p:txBody>
      </p:sp>
      <p:pic>
        <p:nvPicPr>
          <p:cNvPr id="5" name="Imagen 4"/>
          <p:cNvPicPr>
            <a:picLocks noChangeAspect="1"/>
          </p:cNvPicPr>
          <p:nvPr/>
        </p:nvPicPr>
        <p:blipFill rotWithShape="1">
          <a:blip r:embed="rId3"/>
          <a:srcRect l="33470" t="33823" r="47612" b="27950"/>
          <a:stretch/>
        </p:blipFill>
        <p:spPr>
          <a:xfrm>
            <a:off x="1173707" y="319331"/>
            <a:ext cx="2306472" cy="2620371"/>
          </a:xfrm>
          <a:prstGeom prst="rect">
            <a:avLst/>
          </a:prstGeom>
        </p:spPr>
      </p:pic>
      <p:sp>
        <p:nvSpPr>
          <p:cNvPr id="7" name="CuadroTexto 6"/>
          <p:cNvSpPr txBox="1"/>
          <p:nvPr/>
        </p:nvSpPr>
        <p:spPr>
          <a:xfrm>
            <a:off x="1501253" y="2331393"/>
            <a:ext cx="8611737" cy="3046988"/>
          </a:xfrm>
          <a:prstGeom prst="rect">
            <a:avLst/>
          </a:prstGeom>
          <a:noFill/>
        </p:spPr>
        <p:txBody>
          <a:bodyPr wrap="square" rtlCol="0">
            <a:spAutoFit/>
          </a:bodyPr>
          <a:lstStyle/>
          <a:p>
            <a:pPr algn="ctr"/>
            <a:r>
              <a:rPr lang="es-ES" sz="2400" dirty="0">
                <a:latin typeface="Arial" panose="020B0604020202020204" pitchFamily="34" charset="0"/>
                <a:cs typeface="Arial" panose="020B0604020202020204" pitchFamily="34" charset="0"/>
              </a:rPr>
              <a:t>El conflicto trae consigo intereses divergentes, lo que determina actitudes y opiniones diferentes, derivando en un enfrentamiento</a:t>
            </a:r>
            <a:r>
              <a:rPr lang="es-ES" sz="2400" dirty="0" smtClean="0">
                <a:latin typeface="Arial" panose="020B0604020202020204" pitchFamily="34" charset="0"/>
                <a:cs typeface="Arial" panose="020B0604020202020204" pitchFamily="34" charset="0"/>
              </a:rPr>
              <a:t>.</a:t>
            </a:r>
          </a:p>
          <a:p>
            <a:pPr algn="ctr"/>
            <a:endParaRPr lang="es-ES" sz="2400" dirty="0">
              <a:latin typeface="Arial" panose="020B0604020202020204" pitchFamily="34" charset="0"/>
              <a:cs typeface="Arial" panose="020B0604020202020204" pitchFamily="34" charset="0"/>
            </a:endParaRPr>
          </a:p>
          <a:p>
            <a:pPr algn="ctr"/>
            <a:r>
              <a:rPr lang="es-ES" sz="2400" dirty="0" smtClean="0">
                <a:latin typeface="Arial" panose="020B0604020202020204" pitchFamily="34" charset="0"/>
                <a:cs typeface="Arial" panose="020B0604020202020204" pitchFamily="34" charset="0"/>
              </a:rPr>
              <a:t>El </a:t>
            </a:r>
            <a:r>
              <a:rPr lang="es-ES" sz="2400" dirty="0">
                <a:latin typeface="Arial" panose="020B0604020202020204" pitchFamily="34" charset="0"/>
                <a:cs typeface="Arial" panose="020B0604020202020204" pitchFamily="34" charset="0"/>
              </a:rPr>
              <a:t>problema surge cuando una diferencia adquiere carácter permanente, dando origen a una situación de </a:t>
            </a:r>
            <a:r>
              <a:rPr lang="es-ES" sz="2400" dirty="0" smtClean="0">
                <a:latin typeface="Arial" panose="020B0604020202020204" pitchFamily="34" charset="0"/>
                <a:cs typeface="Arial" panose="020B0604020202020204" pitchFamily="34" charset="0"/>
              </a:rPr>
              <a:t>conflicto.</a:t>
            </a:r>
          </a:p>
          <a:p>
            <a:pPr algn="ctr"/>
            <a:endParaRPr lang="es-ES" sz="2400" dirty="0">
              <a:latin typeface="Arial" panose="020B0604020202020204" pitchFamily="34" charset="0"/>
              <a:cs typeface="Arial" panose="020B0604020202020204" pitchFamily="34" charset="0"/>
            </a:endParaRPr>
          </a:p>
          <a:p>
            <a:pPr algn="ctr"/>
            <a:r>
              <a:rPr lang="es-ES" sz="2400" dirty="0" smtClean="0">
                <a:latin typeface="Arial" panose="020B0604020202020204" pitchFamily="34" charset="0"/>
                <a:cs typeface="Arial" panose="020B0604020202020204" pitchFamily="34" charset="0"/>
              </a:rPr>
              <a:t>No </a:t>
            </a:r>
            <a:r>
              <a:rPr lang="es-ES" sz="2400" dirty="0">
                <a:latin typeface="Arial" panose="020B0604020202020204" pitchFamily="34" charset="0"/>
                <a:cs typeface="Arial" panose="020B0604020202020204" pitchFamily="34" charset="0"/>
              </a:rPr>
              <a:t>debemos olvidar que donde hay vida, hay conflicto.</a:t>
            </a:r>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036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1746913" y="293345"/>
            <a:ext cx="1759841" cy="523220"/>
          </a:xfrm>
          <a:prstGeom prst="rect">
            <a:avLst/>
          </a:prstGeom>
          <a:noFill/>
        </p:spPr>
        <p:txBody>
          <a:bodyPr wrap="none" rtlCol="0">
            <a:spAutoFit/>
          </a:bodyPr>
          <a:lstStyle/>
          <a:p>
            <a:r>
              <a:rPr lang="es-ES" sz="2800" dirty="0" smtClean="0">
                <a:solidFill>
                  <a:srgbClr val="04BAEE"/>
                </a:solidFill>
                <a:latin typeface="Arial Black" panose="020B0A04020102020204" pitchFamily="34" charset="0"/>
              </a:rPr>
              <a:t>CLAVES</a:t>
            </a:r>
            <a:endParaRPr lang="es-CO" sz="2800" dirty="0">
              <a:solidFill>
                <a:srgbClr val="04BAEE"/>
              </a:solidFill>
              <a:latin typeface="Arial Black" panose="020B0A04020102020204" pitchFamily="34" charset="0"/>
            </a:endParaRPr>
          </a:p>
        </p:txBody>
      </p:sp>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272" t="5939" r="5536"/>
          <a:stretch/>
        </p:blipFill>
        <p:spPr>
          <a:xfrm>
            <a:off x="995082" y="669266"/>
            <a:ext cx="10018059" cy="5335956"/>
          </a:xfrm>
          <a:prstGeom prst="rect">
            <a:avLst/>
          </a:prstGeom>
        </p:spPr>
      </p:pic>
    </p:spTree>
    <p:extLst>
      <p:ext uri="{BB962C8B-B14F-4D97-AF65-F5344CB8AC3E}">
        <p14:creationId xmlns:p14="http://schemas.microsoft.com/office/powerpoint/2010/main" val="2915011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uadroTexto 6"/>
          <p:cNvSpPr txBox="1"/>
          <p:nvPr/>
        </p:nvSpPr>
        <p:spPr>
          <a:xfrm>
            <a:off x="2579427" y="1399309"/>
            <a:ext cx="7165075" cy="3785652"/>
          </a:xfrm>
          <a:prstGeom prst="rect">
            <a:avLst/>
          </a:prstGeom>
          <a:noFill/>
        </p:spPr>
        <p:txBody>
          <a:bodyPr wrap="square" rtlCol="0">
            <a:spAutoFit/>
          </a:bodyPr>
          <a:lstStyle/>
          <a:p>
            <a:pPr algn="ctr"/>
            <a:r>
              <a:rPr lang="es-ES" sz="4000" dirty="0">
                <a:solidFill>
                  <a:srgbClr val="04BAEE"/>
                </a:solidFill>
                <a:latin typeface="Arial Black" panose="020B0A04020102020204" pitchFamily="34" charset="0"/>
              </a:rPr>
              <a:t>El poder de la actitud es lo que te resolverá todo para destruir los obstáculos internos y externos que el trabajo a diario te da.</a:t>
            </a:r>
            <a:endParaRPr lang="es-CO" sz="4000" dirty="0">
              <a:solidFill>
                <a:srgbClr val="04BAEE"/>
              </a:solidFill>
              <a:latin typeface="Arial Black" panose="020B0A04020102020204" pitchFamily="34" charset="0"/>
            </a:endParaRPr>
          </a:p>
        </p:txBody>
      </p:sp>
    </p:spTree>
    <p:extLst>
      <p:ext uri="{BB962C8B-B14F-4D97-AF65-F5344CB8AC3E}">
        <p14:creationId xmlns:p14="http://schemas.microsoft.com/office/powerpoint/2010/main" val="3634871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uadroTexto 6"/>
          <p:cNvSpPr txBox="1"/>
          <p:nvPr/>
        </p:nvSpPr>
        <p:spPr>
          <a:xfrm>
            <a:off x="2292824" y="921638"/>
            <a:ext cx="7368989" cy="4524315"/>
          </a:xfrm>
          <a:prstGeom prst="rect">
            <a:avLst/>
          </a:prstGeom>
          <a:noFill/>
        </p:spPr>
        <p:txBody>
          <a:bodyPr wrap="square" rtlCol="0">
            <a:spAutoFit/>
          </a:bodyPr>
          <a:lstStyle/>
          <a:p>
            <a:pPr algn="ctr"/>
            <a:r>
              <a:rPr lang="es-ES" sz="3200" dirty="0">
                <a:solidFill>
                  <a:srgbClr val="04BAEE"/>
                </a:solidFill>
                <a:latin typeface="Arial Black" panose="020B0A04020102020204" pitchFamily="34" charset="0"/>
              </a:rPr>
              <a:t>“ NO SIEMPRE PODEMOS ESCOGER NUESTRAS CIRCUNSTANCIAS PERO SIEMPRE PODEMOS ESCOGER NUESTRA ACTITUD FRENTE A ELLAS “ </a:t>
            </a:r>
            <a:endParaRPr lang="es-ES" sz="3200" dirty="0" smtClean="0">
              <a:solidFill>
                <a:srgbClr val="04BAEE"/>
              </a:solidFill>
              <a:latin typeface="Arial Black" panose="020B0A04020102020204" pitchFamily="34" charset="0"/>
            </a:endParaRPr>
          </a:p>
          <a:p>
            <a:pPr algn="ctr"/>
            <a:endParaRPr lang="es-ES" sz="3200" dirty="0">
              <a:solidFill>
                <a:srgbClr val="04BAEE"/>
              </a:solidFill>
              <a:latin typeface="Arial Black" panose="020B0A04020102020204" pitchFamily="34" charset="0"/>
            </a:endParaRPr>
          </a:p>
          <a:p>
            <a:pPr algn="ctr"/>
            <a:r>
              <a:rPr lang="es-ES" sz="3200" dirty="0" smtClean="0">
                <a:solidFill>
                  <a:srgbClr val="04BAEE"/>
                </a:solidFill>
                <a:latin typeface="Arial Black" panose="020B0A04020102020204" pitchFamily="34" charset="0"/>
              </a:rPr>
              <a:t>Nelson </a:t>
            </a:r>
            <a:r>
              <a:rPr lang="es-ES" sz="3200" dirty="0">
                <a:solidFill>
                  <a:srgbClr val="04BAEE"/>
                </a:solidFill>
                <a:latin typeface="Arial Black" panose="020B0A04020102020204" pitchFamily="34" charset="0"/>
              </a:rPr>
              <a:t>Cardona – 8.848 Everest-</a:t>
            </a:r>
            <a:endParaRPr lang="es-CO" sz="3200" dirty="0">
              <a:solidFill>
                <a:srgbClr val="04BAEE"/>
              </a:solidFill>
              <a:latin typeface="Arial Black" panose="020B0A04020102020204" pitchFamily="34" charset="0"/>
            </a:endParaRPr>
          </a:p>
        </p:txBody>
      </p:sp>
    </p:spTree>
    <p:extLst>
      <p:ext uri="{BB962C8B-B14F-4D97-AF65-F5344CB8AC3E}">
        <p14:creationId xmlns:p14="http://schemas.microsoft.com/office/powerpoint/2010/main" val="437122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288283" y="2677958"/>
            <a:ext cx="6385274" cy="1569660"/>
          </a:xfrm>
          <a:prstGeom prst="rect">
            <a:avLst/>
          </a:prstGeom>
        </p:spPr>
        <p:txBody>
          <a:bodyPr wrap="none">
            <a:spAutoFit/>
          </a:bodyPr>
          <a:lstStyle/>
          <a:p>
            <a:r>
              <a:rPr lang="es-ES" sz="9600" dirty="0" smtClean="0">
                <a:solidFill>
                  <a:srgbClr val="04BAEE"/>
                </a:solidFill>
                <a:latin typeface="Arial Black" panose="020B0A04020102020204" pitchFamily="34" charset="0"/>
              </a:rPr>
              <a:t>GRACIAS</a:t>
            </a:r>
            <a:endParaRPr lang="es-CO" sz="9600" dirty="0">
              <a:solidFill>
                <a:srgbClr val="04BAEE"/>
              </a:solidFill>
              <a:latin typeface="Arial Black" panose="020B0A04020102020204" pitchFamily="34" charset="0"/>
            </a:endParaRPr>
          </a:p>
        </p:txBody>
      </p:sp>
    </p:spTree>
    <p:extLst>
      <p:ext uri="{BB962C8B-B14F-4D97-AF65-F5344CB8AC3E}">
        <p14:creationId xmlns:p14="http://schemas.microsoft.com/office/powerpoint/2010/main" val="195692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396218" y="485677"/>
            <a:ext cx="6369960" cy="3416320"/>
          </a:xfrm>
          <a:prstGeom prst="rect">
            <a:avLst/>
          </a:prstGeom>
        </p:spPr>
        <p:txBody>
          <a:bodyPr wrap="square">
            <a:spAutoFit/>
          </a:bodyPr>
          <a:lstStyle/>
          <a:p>
            <a:pPr algn="ctr"/>
            <a:r>
              <a:rPr lang="es-ES" sz="5400" b="1" dirty="0">
                <a:solidFill>
                  <a:srgbClr val="04BAEE"/>
                </a:solidFill>
                <a:latin typeface="Arial Black" panose="020B0A04020102020204" pitchFamily="34" charset="0"/>
              </a:rPr>
              <a:t>LA PREVENCIÓN </a:t>
            </a:r>
            <a:r>
              <a:rPr lang="es-ES" sz="5400" b="1" dirty="0" smtClean="0">
                <a:solidFill>
                  <a:srgbClr val="04BAEE"/>
                </a:solidFill>
                <a:latin typeface="Arial Black" panose="020B0A04020102020204" pitchFamily="34" charset="0"/>
              </a:rPr>
              <a:t>DEPENDE </a:t>
            </a:r>
            <a:r>
              <a:rPr lang="es-ES" sz="5400" b="1" dirty="0">
                <a:solidFill>
                  <a:srgbClr val="04BAEE"/>
                </a:solidFill>
                <a:latin typeface="Arial Black" panose="020B0A04020102020204" pitchFamily="34" charset="0"/>
              </a:rPr>
              <a:t>DE CADA UNO</a:t>
            </a:r>
            <a:endParaRPr lang="es-CO" sz="5400" b="1" dirty="0">
              <a:solidFill>
                <a:srgbClr val="04BAEE"/>
              </a:solidFill>
              <a:latin typeface="Arial Black" panose="020B0A04020102020204" pitchFamily="34" charset="0"/>
            </a:endParaRPr>
          </a:p>
        </p:txBody>
      </p:sp>
      <p:sp>
        <p:nvSpPr>
          <p:cNvPr id="3" name="Rectángulo 2"/>
          <p:cNvSpPr/>
          <p:nvPr/>
        </p:nvSpPr>
        <p:spPr>
          <a:xfrm>
            <a:off x="6059272" y="4025371"/>
            <a:ext cx="5043851" cy="1200329"/>
          </a:xfrm>
          <a:prstGeom prst="rect">
            <a:avLst/>
          </a:prstGeom>
        </p:spPr>
        <p:txBody>
          <a:bodyPr wrap="square">
            <a:spAutoFit/>
          </a:bodyPr>
          <a:lstStyle/>
          <a:p>
            <a:r>
              <a:rPr lang="es-ES" sz="2400" dirty="0">
                <a:latin typeface="Arial "/>
              </a:rPr>
              <a:t>Evalúe su comportamiento y determine que tan propenso es a un riesgo </a:t>
            </a:r>
            <a:r>
              <a:rPr lang="es-ES" sz="2400" dirty="0" smtClean="0">
                <a:latin typeface="Arial "/>
              </a:rPr>
              <a:t>PSICOSOCIAL.</a:t>
            </a:r>
            <a:endParaRPr lang="es-CO" sz="2400" dirty="0">
              <a:solidFill>
                <a:schemeClr val="accent1">
                  <a:lumMod val="75000"/>
                </a:schemeClr>
              </a:solidFill>
              <a:latin typeface="Arial "/>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212" y="336175"/>
            <a:ext cx="5711803" cy="5711803"/>
          </a:xfrm>
          <a:prstGeom prst="rect">
            <a:avLst/>
          </a:prstGeom>
        </p:spPr>
      </p:pic>
    </p:spTree>
    <p:extLst>
      <p:ext uri="{BB962C8B-B14F-4D97-AF65-F5344CB8AC3E}">
        <p14:creationId xmlns:p14="http://schemas.microsoft.com/office/powerpoint/2010/main" val="2757632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902568" y="425920"/>
            <a:ext cx="5759334" cy="1077218"/>
          </a:xfrm>
          <a:prstGeom prst="rect">
            <a:avLst/>
          </a:prstGeom>
        </p:spPr>
        <p:txBody>
          <a:bodyPr wrap="none">
            <a:spAutoFit/>
          </a:bodyPr>
          <a:lstStyle/>
          <a:p>
            <a:pPr algn="ctr"/>
            <a:r>
              <a:rPr lang="es-ES" sz="3200" dirty="0">
                <a:solidFill>
                  <a:srgbClr val="04BAEE"/>
                </a:solidFill>
                <a:latin typeface="Arial Black" panose="020B0A04020102020204" pitchFamily="34" charset="0"/>
              </a:rPr>
              <a:t>¿QUÉ SON LOS </a:t>
            </a:r>
            <a:r>
              <a:rPr lang="es-ES" sz="3200" dirty="0" smtClean="0">
                <a:solidFill>
                  <a:srgbClr val="04BAEE"/>
                </a:solidFill>
                <a:latin typeface="Arial Black" panose="020B0A04020102020204" pitchFamily="34" charset="0"/>
              </a:rPr>
              <a:t>RIESGOS</a:t>
            </a:r>
          </a:p>
          <a:p>
            <a:pPr algn="ctr"/>
            <a:r>
              <a:rPr lang="es-ES" sz="3200" dirty="0" smtClean="0">
                <a:solidFill>
                  <a:srgbClr val="04BAEE"/>
                </a:solidFill>
                <a:latin typeface="Arial Black" panose="020B0A04020102020204" pitchFamily="34" charset="0"/>
              </a:rPr>
              <a:t> </a:t>
            </a:r>
            <a:r>
              <a:rPr lang="es-ES" sz="3200" dirty="0">
                <a:solidFill>
                  <a:srgbClr val="04BAEE"/>
                </a:solidFill>
                <a:latin typeface="Arial Black" panose="020B0A04020102020204" pitchFamily="34" charset="0"/>
              </a:rPr>
              <a:t>PSICOSOCIALES?</a:t>
            </a:r>
            <a:endParaRPr lang="es-CO" sz="3200" dirty="0">
              <a:solidFill>
                <a:srgbClr val="04BAEE"/>
              </a:solidFill>
              <a:latin typeface="Arial Black" panose="020B0A04020102020204" pitchFamily="34" charset="0"/>
            </a:endParaRPr>
          </a:p>
        </p:txBody>
      </p:sp>
      <p:sp>
        <p:nvSpPr>
          <p:cNvPr id="3" name="Rectángulo 2"/>
          <p:cNvSpPr/>
          <p:nvPr/>
        </p:nvSpPr>
        <p:spPr>
          <a:xfrm>
            <a:off x="1680882" y="1716203"/>
            <a:ext cx="8202706" cy="3970318"/>
          </a:xfrm>
          <a:prstGeom prst="rect">
            <a:avLst/>
          </a:prstGeom>
        </p:spPr>
        <p:txBody>
          <a:bodyPr wrap="square">
            <a:spAutoFit/>
          </a:bodyPr>
          <a:lstStyle/>
          <a:p>
            <a:pPr algn="ctr"/>
            <a:r>
              <a:rPr lang="es-ES" sz="2800" dirty="0">
                <a:latin typeface="Arial "/>
              </a:rPr>
              <a:t>Son las condiciones presentes en un entorno laboral directamente relacionadas con la organización del trabajo, con el contenido del puesto, con la realización de la tarea o incluso con el entorno, que tienen la capacidad de </a:t>
            </a:r>
            <a:r>
              <a:rPr lang="es-ES" sz="2800" u="sng" dirty="0">
                <a:latin typeface="Arial "/>
              </a:rPr>
              <a:t>afectar al desarrollo del trabajo</a:t>
            </a:r>
            <a:r>
              <a:rPr lang="es-ES" sz="2800" dirty="0">
                <a:latin typeface="Arial "/>
              </a:rPr>
              <a:t> y a la salud de las personas trabajadoras. En la actualidad, los riesgos psicosociales son una de las principales causas de </a:t>
            </a:r>
            <a:r>
              <a:rPr lang="es-ES" sz="2800" dirty="0">
                <a:solidFill>
                  <a:srgbClr val="0070C0"/>
                </a:solidFill>
                <a:latin typeface="Arial "/>
              </a:rPr>
              <a:t>enfermedades</a:t>
            </a:r>
            <a:r>
              <a:rPr lang="es-ES" sz="2800" dirty="0">
                <a:latin typeface="Arial "/>
              </a:rPr>
              <a:t> y de </a:t>
            </a:r>
            <a:r>
              <a:rPr lang="es-ES" sz="2800" dirty="0">
                <a:solidFill>
                  <a:srgbClr val="0070C0"/>
                </a:solidFill>
                <a:latin typeface="Arial "/>
              </a:rPr>
              <a:t>accidentes </a:t>
            </a:r>
            <a:r>
              <a:rPr lang="es-ES" sz="2800" dirty="0" smtClean="0">
                <a:solidFill>
                  <a:srgbClr val="0070C0"/>
                </a:solidFill>
                <a:latin typeface="Arial "/>
              </a:rPr>
              <a:t>laborales.</a:t>
            </a:r>
            <a:endParaRPr lang="es-CO" sz="2800" dirty="0">
              <a:solidFill>
                <a:srgbClr val="0070C0"/>
              </a:solidFill>
              <a:latin typeface="Arial "/>
            </a:endParaRPr>
          </a:p>
        </p:txBody>
      </p:sp>
    </p:spTree>
    <p:extLst>
      <p:ext uri="{BB962C8B-B14F-4D97-AF65-F5344CB8AC3E}">
        <p14:creationId xmlns:p14="http://schemas.microsoft.com/office/powerpoint/2010/main" val="2949072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294376" y="1063902"/>
            <a:ext cx="6852453" cy="646331"/>
          </a:xfrm>
          <a:prstGeom prst="rect">
            <a:avLst/>
          </a:prstGeom>
        </p:spPr>
        <p:txBody>
          <a:bodyPr wrap="none">
            <a:spAutoFit/>
          </a:bodyPr>
          <a:lstStyle/>
          <a:p>
            <a:r>
              <a:rPr lang="es-CO" sz="3600" dirty="0" smtClean="0">
                <a:solidFill>
                  <a:srgbClr val="04BAEE"/>
                </a:solidFill>
                <a:latin typeface="Arial Black" panose="020B0A04020102020204" pitchFamily="34" charset="0"/>
              </a:rPr>
              <a:t>¿DE DÓNDE SE DERIVAN?</a:t>
            </a:r>
            <a:endParaRPr lang="es-CO" sz="3600" dirty="0">
              <a:solidFill>
                <a:srgbClr val="04BAEE"/>
              </a:solidFill>
              <a:latin typeface="Arial Black" panose="020B0A04020102020204" pitchFamily="34" charset="0"/>
            </a:endParaRPr>
          </a:p>
        </p:txBody>
      </p:sp>
      <p:sp>
        <p:nvSpPr>
          <p:cNvPr id="3" name="Rectángulo 2"/>
          <p:cNvSpPr/>
          <p:nvPr/>
        </p:nvSpPr>
        <p:spPr>
          <a:xfrm>
            <a:off x="5809130" y="1958250"/>
            <a:ext cx="5446430" cy="3539430"/>
          </a:xfrm>
          <a:prstGeom prst="rect">
            <a:avLst/>
          </a:prstGeom>
        </p:spPr>
        <p:txBody>
          <a:bodyPr wrap="square">
            <a:spAutoFit/>
          </a:bodyPr>
          <a:lstStyle/>
          <a:p>
            <a:pPr algn="ctr"/>
            <a:r>
              <a:rPr lang="es-ES" sz="2800" dirty="0">
                <a:latin typeface="Arial "/>
              </a:rPr>
              <a:t>Los riesgos psicosociales se derivan de las deficiencias en el diseño, la organización y la gestión del trabajo, así como de un escaso contexto social del trabajo, y pueden producir resultados psicológicos, físicos y sociales negativos.</a:t>
            </a:r>
            <a:endParaRPr lang="es-CO" sz="2800" dirty="0">
              <a:solidFill>
                <a:schemeClr val="accent1">
                  <a:lumMod val="75000"/>
                </a:schemeClr>
              </a:solidFill>
              <a:latin typeface="Arial "/>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211" y="621694"/>
            <a:ext cx="5038165" cy="5038165"/>
          </a:xfrm>
          <a:prstGeom prst="rect">
            <a:avLst/>
          </a:prstGeom>
        </p:spPr>
      </p:pic>
    </p:spTree>
    <p:extLst>
      <p:ext uri="{BB962C8B-B14F-4D97-AF65-F5344CB8AC3E}">
        <p14:creationId xmlns:p14="http://schemas.microsoft.com/office/powerpoint/2010/main" val="273034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076487" y="391549"/>
            <a:ext cx="5575694" cy="830997"/>
          </a:xfrm>
          <a:prstGeom prst="rect">
            <a:avLst/>
          </a:prstGeom>
        </p:spPr>
        <p:txBody>
          <a:bodyPr wrap="none">
            <a:spAutoFit/>
          </a:bodyPr>
          <a:lstStyle/>
          <a:p>
            <a:r>
              <a:rPr lang="es-CO" sz="4800" dirty="0">
                <a:solidFill>
                  <a:srgbClr val="04BAEE"/>
                </a:solidFill>
                <a:latin typeface="Arial Black" panose="020B0A04020102020204" pitchFamily="34" charset="0"/>
              </a:rPr>
              <a:t>JUSTIFICACIÓN</a:t>
            </a:r>
            <a:endParaRPr lang="es-CO" sz="4000" dirty="0">
              <a:solidFill>
                <a:srgbClr val="04BAEE"/>
              </a:solidFill>
              <a:latin typeface="Arial Black" panose="020B0A04020102020204" pitchFamily="34" charset="0"/>
            </a:endParaRPr>
          </a:p>
        </p:txBody>
      </p:sp>
      <p:sp>
        <p:nvSpPr>
          <p:cNvPr id="3" name="Rectángulo 2"/>
          <p:cNvSpPr/>
          <p:nvPr/>
        </p:nvSpPr>
        <p:spPr>
          <a:xfrm>
            <a:off x="1559858" y="1222546"/>
            <a:ext cx="8673354" cy="954107"/>
          </a:xfrm>
          <a:prstGeom prst="rect">
            <a:avLst/>
          </a:prstGeom>
        </p:spPr>
        <p:txBody>
          <a:bodyPr wrap="square">
            <a:spAutoFit/>
          </a:bodyPr>
          <a:lstStyle/>
          <a:p>
            <a:pPr algn="ctr"/>
            <a:r>
              <a:rPr lang="es-ES" sz="2800" dirty="0">
                <a:latin typeface="Arial "/>
              </a:rPr>
              <a:t>Consecuencias negativas de un ambiente laboral desfavorable y </a:t>
            </a:r>
            <a:r>
              <a:rPr lang="es-ES" sz="2800" dirty="0" smtClean="0">
                <a:latin typeface="Arial "/>
              </a:rPr>
              <a:t>coercitivo.</a:t>
            </a:r>
            <a:endParaRPr lang="es-CO" sz="2800" dirty="0">
              <a:solidFill>
                <a:schemeClr val="accent1">
                  <a:lumMod val="75000"/>
                </a:schemeClr>
              </a:solidFill>
              <a:latin typeface="Arial "/>
            </a:endParaRPr>
          </a:p>
        </p:txBody>
      </p:sp>
      <p:sp>
        <p:nvSpPr>
          <p:cNvPr id="4" name="Rectángulo 3"/>
          <p:cNvSpPr/>
          <p:nvPr/>
        </p:nvSpPr>
        <p:spPr>
          <a:xfrm>
            <a:off x="1559858" y="2460812"/>
            <a:ext cx="2188979" cy="1129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Ausentismo</a:t>
            </a:r>
            <a:r>
              <a:rPr lang="es-ES" dirty="0" smtClean="0"/>
              <a:t> </a:t>
            </a:r>
            <a:endParaRPr lang="es-CO" dirty="0"/>
          </a:p>
        </p:txBody>
      </p:sp>
      <p:sp>
        <p:nvSpPr>
          <p:cNvPr id="5" name="Rectángulo 4"/>
          <p:cNvSpPr/>
          <p:nvPr/>
        </p:nvSpPr>
        <p:spPr>
          <a:xfrm>
            <a:off x="4504765" y="2460812"/>
            <a:ext cx="2783541" cy="1129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Rotación</a:t>
            </a:r>
            <a:endParaRPr lang="es-CO" sz="2800" dirty="0"/>
          </a:p>
        </p:txBody>
      </p:sp>
      <p:sp>
        <p:nvSpPr>
          <p:cNvPr id="6" name="Rectángulo 5"/>
          <p:cNvSpPr/>
          <p:nvPr/>
        </p:nvSpPr>
        <p:spPr>
          <a:xfrm>
            <a:off x="8313605" y="2453653"/>
            <a:ext cx="2188979" cy="1129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Estrés Laboral </a:t>
            </a:r>
          </a:p>
          <a:p>
            <a:pPr algn="ctr"/>
            <a:r>
              <a:rPr lang="es-ES" sz="2800" dirty="0" smtClean="0"/>
              <a:t>(</a:t>
            </a:r>
            <a:r>
              <a:rPr lang="es-CO" sz="2800" dirty="0" smtClean="0"/>
              <a:t>Burnout</a:t>
            </a:r>
            <a:r>
              <a:rPr lang="es-ES" sz="2800" dirty="0" smtClean="0"/>
              <a:t>)</a:t>
            </a:r>
            <a:endParaRPr lang="es-CO" sz="2800" dirty="0"/>
          </a:p>
        </p:txBody>
      </p:sp>
      <p:sp>
        <p:nvSpPr>
          <p:cNvPr id="7" name="Rectángulo 6"/>
          <p:cNvSpPr/>
          <p:nvPr/>
        </p:nvSpPr>
        <p:spPr>
          <a:xfrm>
            <a:off x="2872387" y="4216657"/>
            <a:ext cx="3080793" cy="1317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t>Trastornos del sueño y alimentación</a:t>
            </a:r>
            <a:endParaRPr lang="es-CO" sz="2800" dirty="0"/>
          </a:p>
        </p:txBody>
      </p:sp>
      <p:sp>
        <p:nvSpPr>
          <p:cNvPr id="8" name="Rectángulo 7"/>
          <p:cNvSpPr/>
          <p:nvPr/>
        </p:nvSpPr>
        <p:spPr>
          <a:xfrm>
            <a:off x="6467234" y="4209498"/>
            <a:ext cx="3080793" cy="1317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dirty="0"/>
              <a:t>Sintomatología ansiosa y depresiva.</a:t>
            </a:r>
          </a:p>
        </p:txBody>
      </p:sp>
    </p:spTree>
    <p:extLst>
      <p:ext uri="{BB962C8B-B14F-4D97-AF65-F5344CB8AC3E}">
        <p14:creationId xmlns:p14="http://schemas.microsoft.com/office/powerpoint/2010/main" val="4287038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2397521" y="667332"/>
            <a:ext cx="7163337" cy="5262979"/>
          </a:xfrm>
          <a:prstGeom prst="rect">
            <a:avLst/>
          </a:prstGeom>
        </p:spPr>
        <p:txBody>
          <a:bodyPr wrap="square">
            <a:spAutoFit/>
          </a:bodyPr>
          <a:lstStyle/>
          <a:p>
            <a:pPr algn="ctr"/>
            <a:r>
              <a:rPr lang="es-ES" sz="2400" dirty="0">
                <a:latin typeface="Arial "/>
              </a:rPr>
              <a:t>En Colombia se comenzó a hablar de riesgo y salud en el trabajo a partir del año 1915 con la Ley 57 que surge como consecuencia a las condiciones precarias y pocos seguras que se presentaban para los trabajadores; como respuesta a esta necesidad, se buscó la forma de poderle brindar una protección al trabajador durante su jornada laboral o el tiempo que le llevara ejecutar su labor</a:t>
            </a:r>
            <a:r>
              <a:rPr lang="es-ES" sz="2400" dirty="0" smtClean="0">
                <a:latin typeface="Arial "/>
              </a:rPr>
              <a:t>.</a:t>
            </a:r>
          </a:p>
          <a:p>
            <a:pPr algn="ctr"/>
            <a:endParaRPr lang="es-ES" sz="2400" dirty="0">
              <a:latin typeface="Arial "/>
            </a:endParaRPr>
          </a:p>
          <a:p>
            <a:pPr algn="ctr"/>
            <a:r>
              <a:rPr lang="es-ES" sz="2400" dirty="0" smtClean="0">
                <a:latin typeface="Arial "/>
              </a:rPr>
              <a:t> </a:t>
            </a:r>
            <a:r>
              <a:rPr lang="es-ES" sz="2400" dirty="0">
                <a:latin typeface="Arial "/>
              </a:rPr>
              <a:t>Cualquier persona que desempeñe una tarea o función dentro de su trabajo tanto en jornada laboral como fuera de esta se puede ver afectado por los factores de riesgo </a:t>
            </a:r>
            <a:r>
              <a:rPr lang="es-ES" sz="2400" dirty="0" smtClean="0">
                <a:latin typeface="Arial "/>
              </a:rPr>
              <a:t>psicosociales.</a:t>
            </a:r>
            <a:endParaRPr lang="es-CO" sz="2400" dirty="0">
              <a:solidFill>
                <a:schemeClr val="accent1">
                  <a:lumMod val="75000"/>
                </a:schemeClr>
              </a:solidFill>
              <a:latin typeface="Arial "/>
            </a:endParaRPr>
          </a:p>
        </p:txBody>
      </p:sp>
    </p:spTree>
    <p:extLst>
      <p:ext uri="{BB962C8B-B14F-4D97-AF65-F5344CB8AC3E}">
        <p14:creationId xmlns:p14="http://schemas.microsoft.com/office/powerpoint/2010/main" val="184309013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TotalTime>
  <Words>2622</Words>
  <Application>Microsoft Office PowerPoint</Application>
  <PresentationFormat>Panorámica</PresentationFormat>
  <Paragraphs>217</Paragraphs>
  <Slides>48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48</vt:i4>
      </vt:variant>
    </vt:vector>
  </HeadingPairs>
  <TitlesOfParts>
    <vt:vector size="55" baseType="lpstr">
      <vt:lpstr>Arial</vt:lpstr>
      <vt:lpstr>Arial </vt:lpstr>
      <vt:lpstr>Arial Black</vt:lpstr>
      <vt:lpstr>Bahnschrift Light Condensed</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alberto gomez gonzales</dc:creator>
  <cp:lastModifiedBy>Maria José Ocampo Bedoya</cp:lastModifiedBy>
  <cp:revision>58</cp:revision>
  <dcterms:created xsi:type="dcterms:W3CDTF">2020-04-16T16:54:31Z</dcterms:created>
  <dcterms:modified xsi:type="dcterms:W3CDTF">2022-09-21T16:59:33Z</dcterms:modified>
</cp:coreProperties>
</file>