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4BAE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980" autoAdjust="0"/>
    <p:restoredTop sz="94660"/>
  </p:normalViewPr>
  <p:slideViewPr>
    <p:cSldViewPr snapToGrid="0">
      <p:cViewPr varScale="1">
        <p:scale>
          <a:sx n="88" d="100"/>
          <a:sy n="88" d="100"/>
        </p:scale>
        <p:origin x="-474"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432569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172987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1867936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902770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055651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132003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220547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578545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4138947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1649513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8C99605-EBF4-4462-BD54-D44C91992158}" type="datetimeFigureOut">
              <a:rPr lang="es-CO" smtClean="0"/>
              <a:pPr/>
              <a:t>20/06/2023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992919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99605-EBF4-4462-BD54-D44C91992158}" type="datetimeFigureOut">
              <a:rPr lang="es-CO" smtClean="0"/>
              <a:pPr/>
              <a:t>20/06/2023</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2F2BB-3E93-4C55-996F-436DEE906DD3}" type="slidenum">
              <a:rPr lang="es-CO" smtClean="0"/>
              <a:pPr/>
              <a:t>‹Nº›</a:t>
            </a:fld>
            <a:endParaRPr lang="es-CO"/>
          </a:p>
        </p:txBody>
      </p:sp>
    </p:spTree>
    <p:extLst>
      <p:ext uri="{BB962C8B-B14F-4D97-AF65-F5344CB8AC3E}">
        <p14:creationId xmlns:p14="http://schemas.microsoft.com/office/powerpoint/2010/main" xmlns="" val="3100480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hyperlink" Target="http://www.secretariasenado.gov.co/senado/basedoc/ley_1801_2016_pr004.html" TargetMode="External"/><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hyperlink" Target="http://www.secretariasenado.gov.co/senado/basedoc/ley_1801_2016_pr004.html" TargetMode="External"/><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3"/>
          <a:stretch>
            <a:fillRect/>
          </a:stretch>
        </p:blipFill>
        <p:spPr>
          <a:xfrm>
            <a:off x="7059560" y="2492982"/>
            <a:ext cx="4506627" cy="1750919"/>
          </a:xfrm>
          <a:prstGeom prst="rect">
            <a:avLst/>
          </a:prstGeom>
        </p:spPr>
      </p:pic>
      <p:pic>
        <p:nvPicPr>
          <p:cNvPr id="10" name="Imagen 9"/>
          <p:cNvPicPr>
            <a:picLocks noChangeAspect="1"/>
          </p:cNvPicPr>
          <p:nvPr/>
        </p:nvPicPr>
        <p:blipFill>
          <a:blip r:embed="rId4"/>
          <a:stretch>
            <a:fillRect/>
          </a:stretch>
        </p:blipFill>
        <p:spPr>
          <a:xfrm>
            <a:off x="7059560" y="5514473"/>
            <a:ext cx="4506627" cy="474382"/>
          </a:xfrm>
          <a:prstGeom prst="rect">
            <a:avLst/>
          </a:prstGeom>
        </p:spPr>
      </p:pic>
    </p:spTree>
    <p:extLst>
      <p:ext uri="{BB962C8B-B14F-4D97-AF65-F5344CB8AC3E}">
        <p14:creationId xmlns:p14="http://schemas.microsoft.com/office/powerpoint/2010/main" xmlns="" val="269934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4462760"/>
          </a:xfrm>
          <a:prstGeom prst="rect">
            <a:avLst/>
          </a:prstGeom>
        </p:spPr>
        <p:txBody>
          <a:bodyPr wrap="square">
            <a:spAutoFit/>
          </a:bodyPr>
          <a:lstStyle/>
          <a:p>
            <a:pPr algn="just"/>
            <a:r>
              <a:rPr lang="es-ES" sz="3200" b="1" dirty="0" smtClean="0"/>
              <a:t>ARTÍCULO 22. </a:t>
            </a:r>
            <a:r>
              <a:rPr lang="es-ES" sz="3200" b="1" i="1" dirty="0" smtClean="0"/>
              <a:t>Titular del uso de la fuerza policial.</a:t>
            </a:r>
            <a:r>
              <a:rPr lang="es-ES" sz="3200" dirty="0" smtClean="0"/>
              <a:t> La utilización de la fuerza legítima corresponde de manera exclusiva, en el marco de este Código, a los miembros uniformados de la Policía Nacional, de conformidad con el marco jurídico vigente, salvo en aquellos casos en los que de manera excepcional se requiera la asistencia militar. </a:t>
            </a:r>
          </a:p>
          <a:p>
            <a:pPr algn="just"/>
            <a:endParaRPr lang="es-ES" sz="3200" dirty="0" smtClean="0"/>
          </a:p>
          <a:p>
            <a:pPr algn="just"/>
            <a:r>
              <a:rPr lang="es-ES" sz="1400" dirty="0" smtClean="0"/>
              <a:t>“cuando hechos de grave alteración de la seguridad y la convivencia lo exijan”; 2. Ante riesgo o peligro inminente; y 3. Para afrontar emergencias o calamidad pública.</a:t>
            </a:r>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3785652"/>
          </a:xfrm>
          <a:prstGeom prst="rect">
            <a:avLst/>
          </a:prstGeom>
        </p:spPr>
        <p:txBody>
          <a:bodyPr wrap="square">
            <a:spAutoFit/>
          </a:bodyPr>
          <a:lstStyle/>
          <a:p>
            <a:pPr algn="just"/>
            <a:r>
              <a:rPr lang="es-ES" sz="4000" b="1" dirty="0" smtClean="0"/>
              <a:t>ARTÍCULO 25. </a:t>
            </a:r>
            <a:r>
              <a:rPr lang="es-ES" sz="4000" b="1" i="1" dirty="0" smtClean="0"/>
              <a:t>Comportamientos contrarios a la convivencia y medidas correctivas</a:t>
            </a:r>
            <a:r>
              <a:rPr lang="es-ES" sz="4000" i="1" dirty="0" smtClean="0"/>
              <a:t>.</a:t>
            </a:r>
            <a:r>
              <a:rPr lang="es-ES" sz="4000" dirty="0" smtClean="0"/>
              <a:t> Quienes incurran en comportamientos contrarios a la convivencia serán objeto de medidas correctivas de conformidad con esta ley, sin perjuicio de las demás acciones que en derecho correspondan.</a:t>
            </a:r>
          </a:p>
        </p:txBody>
      </p:sp>
    </p:spTree>
    <p:extLst>
      <p:ext uri="{BB962C8B-B14F-4D97-AF65-F5344CB8AC3E}">
        <p14:creationId xmlns:p14="http://schemas.microsoft.com/office/powerpoint/2010/main" xmlns="" val="2140215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3170099"/>
          </a:xfrm>
          <a:prstGeom prst="rect">
            <a:avLst/>
          </a:prstGeom>
        </p:spPr>
        <p:txBody>
          <a:bodyPr wrap="square">
            <a:spAutoFit/>
          </a:bodyPr>
          <a:lstStyle/>
          <a:p>
            <a:pPr algn="just"/>
            <a:r>
              <a:rPr lang="es-ES" sz="4000" b="1" dirty="0" smtClean="0"/>
              <a:t>ARTÍCULOS: 27, 28, 30, 34, 35, 38, 40, 44, 45, 46, 59, 73, 74, 77, 78, 92, 93, 94, 95, 100, 101, 102, 103, 105, 110, 111, 15, 116, 124, 134, 135, 140, 144, 146.</a:t>
            </a:r>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4401205"/>
          </a:xfrm>
          <a:prstGeom prst="rect">
            <a:avLst/>
          </a:prstGeom>
        </p:spPr>
        <p:txBody>
          <a:bodyPr wrap="square">
            <a:spAutoFit/>
          </a:bodyPr>
          <a:lstStyle/>
          <a:p>
            <a:pPr algn="just"/>
            <a:r>
              <a:rPr lang="es-ES" sz="4000" b="1" dirty="0" smtClean="0"/>
              <a:t>ARTÍCULO 149. </a:t>
            </a:r>
            <a:r>
              <a:rPr lang="es-ES" sz="4000" b="1" i="1" dirty="0" smtClean="0"/>
              <a:t>Medios de Policía</a:t>
            </a:r>
            <a:r>
              <a:rPr lang="es-ES" sz="4000" i="1" dirty="0" smtClean="0"/>
              <a:t>. </a:t>
            </a:r>
            <a:r>
              <a:rPr lang="es-ES" sz="4000" dirty="0" smtClean="0"/>
              <a:t>Los medios de Policía son los instrumentos jurídicos con que cuentan las autoridades competentes para el cumplimiento efectivo de la función y actividad de Policía, así como para la imposición de las medidas correctivas contempladas en este Código.</a:t>
            </a:r>
            <a:endParaRPr lang="es-ES" sz="4000" b="1" dirty="0" smtClean="0"/>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5016758"/>
          </a:xfrm>
          <a:prstGeom prst="rect">
            <a:avLst/>
          </a:prstGeom>
        </p:spPr>
        <p:txBody>
          <a:bodyPr wrap="square">
            <a:spAutoFit/>
          </a:bodyPr>
          <a:lstStyle/>
          <a:p>
            <a:pPr algn="just"/>
            <a:r>
              <a:rPr lang="es-ES" sz="4000" dirty="0" smtClean="0"/>
              <a:t>Los medios de Policía se clasifican en inmateriales y materiales.</a:t>
            </a:r>
          </a:p>
          <a:p>
            <a:pPr algn="just"/>
            <a:endParaRPr lang="es-ES" sz="4000" dirty="0" smtClean="0"/>
          </a:p>
          <a:p>
            <a:pPr algn="just"/>
            <a:r>
              <a:rPr lang="es-ES" sz="4000" dirty="0" smtClean="0"/>
              <a:t>Los medios inmateriales son aquellas manifestaciones verbales o escritas que transmiten decisiones de las autoridades de Policía.</a:t>
            </a:r>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3785652"/>
          </a:xfrm>
          <a:prstGeom prst="rect">
            <a:avLst/>
          </a:prstGeom>
        </p:spPr>
        <p:txBody>
          <a:bodyPr wrap="square">
            <a:spAutoFit/>
          </a:bodyPr>
          <a:lstStyle/>
          <a:p>
            <a:r>
              <a:rPr lang="es-ES" sz="4000" dirty="0" smtClean="0"/>
              <a:t>Son medios inmateriales de Policía:</a:t>
            </a:r>
          </a:p>
          <a:p>
            <a:r>
              <a:rPr lang="es-ES" sz="4000" dirty="0" smtClean="0"/>
              <a:t>1. Orden de Policía.</a:t>
            </a:r>
          </a:p>
          <a:p>
            <a:r>
              <a:rPr lang="es-ES" sz="4000" dirty="0" smtClean="0"/>
              <a:t>2. Permiso excepcional.</a:t>
            </a:r>
          </a:p>
          <a:p>
            <a:r>
              <a:rPr lang="es-ES" sz="4000" dirty="0" smtClean="0"/>
              <a:t>3. Reglamentos.</a:t>
            </a:r>
          </a:p>
          <a:p>
            <a:r>
              <a:rPr lang="es-ES" sz="4000" dirty="0" smtClean="0"/>
              <a:t>4. Autorización.</a:t>
            </a:r>
          </a:p>
          <a:p>
            <a:r>
              <a:rPr lang="es-ES" sz="4000" dirty="0" smtClean="0"/>
              <a:t>5. Mediación policial. </a:t>
            </a:r>
            <a:r>
              <a:rPr lang="es-ES" sz="1600" dirty="0" smtClean="0"/>
              <a:t>(</a:t>
            </a:r>
            <a:r>
              <a:rPr lang="es-ES" sz="1600" dirty="0" err="1" smtClean="0"/>
              <a:t>unif</a:t>
            </a:r>
            <a:r>
              <a:rPr lang="es-ES" sz="1600" dirty="0" smtClean="0"/>
              <a:t>)</a:t>
            </a:r>
          </a:p>
        </p:txBody>
      </p:sp>
    </p:spTree>
    <p:extLst>
      <p:ext uri="{BB962C8B-B14F-4D97-AF65-F5344CB8AC3E}">
        <p14:creationId xmlns:p14="http://schemas.microsoft.com/office/powerpoint/2010/main" xmlns="" val="2140215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4154984"/>
          </a:xfrm>
          <a:prstGeom prst="rect">
            <a:avLst/>
          </a:prstGeom>
        </p:spPr>
        <p:txBody>
          <a:bodyPr wrap="square">
            <a:spAutoFit/>
          </a:bodyPr>
          <a:lstStyle/>
          <a:p>
            <a:pPr algn="just"/>
            <a:r>
              <a:rPr lang="es-ES" sz="3200" dirty="0" smtClean="0"/>
              <a:t>Los medios materiales son el conjunto de instrumentos utilizados para el desarrollo de la función y actividad de Policía.</a:t>
            </a:r>
          </a:p>
          <a:p>
            <a:pPr algn="just"/>
            <a:r>
              <a:rPr lang="es-ES" sz="3200" b="1" dirty="0" smtClean="0"/>
              <a:t>Son medios materiales de Policía:</a:t>
            </a:r>
          </a:p>
          <a:p>
            <a:pPr algn="just"/>
            <a:r>
              <a:rPr lang="es-ES" sz="4000" dirty="0" smtClean="0"/>
              <a:t>1. Traslado por protección.</a:t>
            </a:r>
            <a:endParaRPr lang="es-ES" dirty="0" smtClean="0"/>
          </a:p>
          <a:p>
            <a:pPr algn="just"/>
            <a:r>
              <a:rPr lang="es-ES" sz="4000" dirty="0" smtClean="0"/>
              <a:t>2. Retiro del sitio.</a:t>
            </a:r>
            <a:endParaRPr lang="es-ES" sz="2000" dirty="0" smtClean="0"/>
          </a:p>
          <a:p>
            <a:pPr algn="just"/>
            <a:r>
              <a:rPr lang="es-ES" sz="4000" dirty="0" smtClean="0"/>
              <a:t>3. Traslado para procedimiento policivo.</a:t>
            </a:r>
          </a:p>
          <a:p>
            <a:pPr algn="just"/>
            <a:r>
              <a:rPr lang="es-ES" sz="4000" dirty="0" smtClean="0"/>
              <a:t>4. Registro.</a:t>
            </a:r>
          </a:p>
        </p:txBody>
      </p:sp>
    </p:spTree>
    <p:extLst>
      <p:ext uri="{BB962C8B-B14F-4D97-AF65-F5344CB8AC3E}">
        <p14:creationId xmlns:p14="http://schemas.microsoft.com/office/powerpoint/2010/main" xmlns="" val="2140215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6732809"/>
          </a:xfrm>
          <a:prstGeom prst="rect">
            <a:avLst/>
          </a:prstGeom>
        </p:spPr>
        <p:txBody>
          <a:bodyPr wrap="square">
            <a:spAutoFit/>
          </a:bodyPr>
          <a:lstStyle/>
          <a:p>
            <a:pPr algn="just"/>
            <a:r>
              <a:rPr lang="es-ES" sz="3200" dirty="0" smtClean="0"/>
              <a:t>5. Registro a persona.</a:t>
            </a:r>
          </a:p>
          <a:p>
            <a:pPr algn="just"/>
            <a:r>
              <a:rPr lang="es-ES" sz="3200" dirty="0" smtClean="0"/>
              <a:t>6. Registro a medios de transporte.</a:t>
            </a:r>
          </a:p>
          <a:p>
            <a:pPr algn="just"/>
            <a:r>
              <a:rPr lang="es-ES" sz="3200" dirty="0" smtClean="0"/>
              <a:t>7. Suspensión inmediata de actividad.</a:t>
            </a:r>
          </a:p>
          <a:p>
            <a:pPr algn="just"/>
            <a:r>
              <a:rPr lang="es-ES" sz="3200" dirty="0" smtClean="0"/>
              <a:t>9. Ingreso a inmueble sin orden escrita.</a:t>
            </a:r>
          </a:p>
          <a:p>
            <a:pPr algn="just"/>
            <a:r>
              <a:rPr lang="es-ES" sz="3200" dirty="0" smtClean="0"/>
              <a:t>10. Incautación.</a:t>
            </a:r>
          </a:p>
          <a:p>
            <a:pPr algn="just"/>
            <a:r>
              <a:rPr lang="es-ES" sz="3200" dirty="0" smtClean="0"/>
              <a:t>11. Incautación de armas de fuego, no convencionales, municiones y explosivos.</a:t>
            </a:r>
          </a:p>
          <a:p>
            <a:pPr algn="just"/>
            <a:r>
              <a:rPr lang="es-ES" sz="3200" dirty="0" smtClean="0"/>
              <a:t>12. Uso de la fuerza.</a:t>
            </a:r>
          </a:p>
          <a:p>
            <a:pPr algn="just"/>
            <a:r>
              <a:rPr lang="es-ES" sz="3200" dirty="0" smtClean="0"/>
              <a:t>13. Aprehensión con fin judicial.</a:t>
            </a:r>
          </a:p>
          <a:p>
            <a:pPr algn="just"/>
            <a:r>
              <a:rPr lang="es-ES" sz="3200" dirty="0" smtClean="0"/>
              <a:t>14. Apoyo urgente de los particulares.</a:t>
            </a:r>
          </a:p>
          <a:p>
            <a:pPr algn="just"/>
            <a:r>
              <a:rPr lang="es-ES" sz="3200" dirty="0" smtClean="0"/>
              <a:t>15. Asistencia militar.</a:t>
            </a:r>
          </a:p>
          <a:p>
            <a:endParaRPr lang="es-ES" sz="3200" dirty="0" smtClean="0"/>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4647426"/>
          </a:xfrm>
          <a:prstGeom prst="rect">
            <a:avLst/>
          </a:prstGeom>
        </p:spPr>
        <p:txBody>
          <a:bodyPr wrap="square">
            <a:spAutoFit/>
          </a:bodyPr>
          <a:lstStyle/>
          <a:p>
            <a:pPr algn="just"/>
            <a:r>
              <a:rPr lang="es-ES" sz="3200" b="1" dirty="0" smtClean="0"/>
              <a:t>ARTÍCULO 150. </a:t>
            </a:r>
            <a:r>
              <a:rPr lang="es-ES" sz="3200" b="1" i="1" dirty="0" smtClean="0"/>
              <a:t>Orden de Policía</a:t>
            </a:r>
            <a:r>
              <a:rPr lang="es-ES" sz="3200" i="1" dirty="0" smtClean="0"/>
              <a:t>. </a:t>
            </a:r>
            <a:r>
              <a:rPr lang="es-ES" sz="3200" dirty="0" smtClean="0"/>
              <a:t>La orden de Policía es un mandato claro, preciso y conciso dirigido en forma individual o de carácter general, escrito o verbal, emanado de la autoridad de Policía, para prevenir o superar comportamientos o hechos contrarios a la convivencia, o para restablecerla.</a:t>
            </a:r>
          </a:p>
          <a:p>
            <a:pPr algn="just"/>
            <a:endParaRPr lang="es-ES" sz="3200" dirty="0" smtClean="0"/>
          </a:p>
          <a:p>
            <a:pPr algn="just"/>
            <a:r>
              <a:rPr lang="es-ES" sz="3200" dirty="0" smtClean="0"/>
              <a:t>Las órdenes de Policía son de obligatorio cumplimiento. </a:t>
            </a:r>
          </a:p>
          <a:p>
            <a:endParaRPr lang="es-ES" sz="3200" dirty="0" smtClean="0"/>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2554545"/>
          </a:xfrm>
          <a:prstGeom prst="rect">
            <a:avLst/>
          </a:prstGeom>
        </p:spPr>
        <p:txBody>
          <a:bodyPr wrap="square">
            <a:spAutoFit/>
          </a:bodyPr>
          <a:lstStyle/>
          <a:p>
            <a:pPr algn="just"/>
            <a:r>
              <a:rPr lang="es-ES" sz="4000" b="1" dirty="0" smtClean="0"/>
              <a:t>ARTÍCULO 173. Las medidas correctivas.</a:t>
            </a:r>
            <a:r>
              <a:rPr lang="es-ES" sz="4000" dirty="0" smtClean="0"/>
              <a:t> Las medidas correctivas a aplicar en el marco de este Código por las autoridades de policía, son las siguientes:</a:t>
            </a:r>
          </a:p>
        </p:txBody>
      </p:sp>
    </p:spTree>
    <p:extLst>
      <p:ext uri="{BB962C8B-B14F-4D97-AF65-F5344CB8AC3E}">
        <p14:creationId xmlns:p14="http://schemas.microsoft.com/office/powerpoint/2010/main" xmlns="" val="2140215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585889" y="2154621"/>
            <a:ext cx="11983280" cy="2554545"/>
          </a:xfrm>
          <a:prstGeom prst="rect">
            <a:avLst/>
          </a:prstGeom>
        </p:spPr>
        <p:txBody>
          <a:bodyPr wrap="square">
            <a:spAutoFit/>
          </a:bodyPr>
          <a:lstStyle/>
          <a:p>
            <a:r>
              <a:rPr lang="es-ES" sz="4000" b="1" i="1" dirty="0" smtClean="0"/>
              <a:t>Código Nacional de Seguridad y </a:t>
            </a:r>
          </a:p>
          <a:p>
            <a:r>
              <a:rPr lang="es-ES" sz="4000" b="1" i="1" dirty="0" smtClean="0"/>
              <a:t>Convivencia Ciudadana</a:t>
            </a:r>
          </a:p>
          <a:p>
            <a:endParaRPr lang="es-ES" sz="4000" b="1" i="1" dirty="0" smtClean="0">
              <a:solidFill>
                <a:srgbClr val="04BAEE"/>
              </a:solidFill>
              <a:latin typeface="Arial Black" panose="020B0A04020102020204" pitchFamily="34" charset="0"/>
            </a:endParaRPr>
          </a:p>
          <a:p>
            <a:r>
              <a:rPr lang="es-ES" sz="4000" b="1" i="1" dirty="0" smtClean="0">
                <a:solidFill>
                  <a:srgbClr val="04BAEE"/>
                </a:solidFill>
                <a:latin typeface="Arial Black" panose="020B0A04020102020204" pitchFamily="34" charset="0"/>
              </a:rPr>
              <a:t>LEY 1801 DE 2016</a:t>
            </a:r>
            <a:endParaRPr lang="es-CO" sz="4000" dirty="0">
              <a:solidFill>
                <a:srgbClr val="04BAEE"/>
              </a:solidFill>
              <a:latin typeface="Arial Black" panose="020B0A04020102020204" pitchFamily="34" charset="0"/>
            </a:endParaRPr>
          </a:p>
        </p:txBody>
      </p:sp>
      <p:sp>
        <p:nvSpPr>
          <p:cNvPr id="3" name="Rectángulo 2"/>
          <p:cNvSpPr/>
          <p:nvPr/>
        </p:nvSpPr>
        <p:spPr>
          <a:xfrm>
            <a:off x="683165" y="5054793"/>
            <a:ext cx="5600903" cy="338554"/>
          </a:xfrm>
          <a:prstGeom prst="rect">
            <a:avLst/>
          </a:prstGeom>
        </p:spPr>
        <p:txBody>
          <a:bodyPr wrap="square">
            <a:spAutoFit/>
          </a:bodyPr>
          <a:lstStyle/>
          <a:p>
            <a:endParaRPr lang="es-CO" sz="1600" dirty="0">
              <a:solidFill>
                <a:schemeClr val="bg1"/>
              </a:solidFill>
            </a:endParaRPr>
          </a:p>
        </p:txBody>
      </p:sp>
    </p:spTree>
    <p:extLst>
      <p:ext uri="{BB962C8B-B14F-4D97-AF65-F5344CB8AC3E}">
        <p14:creationId xmlns:p14="http://schemas.microsoft.com/office/powerpoint/2010/main" xmlns="" val="1332468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5632311"/>
          </a:xfrm>
          <a:prstGeom prst="rect">
            <a:avLst/>
          </a:prstGeom>
        </p:spPr>
        <p:txBody>
          <a:bodyPr wrap="square">
            <a:spAutoFit/>
          </a:bodyPr>
          <a:lstStyle/>
          <a:p>
            <a:r>
              <a:rPr lang="es-ES" sz="3200" dirty="0" smtClean="0"/>
              <a:t>1. Amonestación,</a:t>
            </a:r>
          </a:p>
          <a:p>
            <a:r>
              <a:rPr lang="es-ES" sz="3200" dirty="0" smtClean="0"/>
              <a:t>2. Participación en programa comunitario o actividad pedagógica de convivencia.</a:t>
            </a:r>
          </a:p>
          <a:p>
            <a:r>
              <a:rPr lang="es-ES" sz="3200" dirty="0" smtClean="0"/>
              <a:t>3. Disolución de reunión o actividad que involucra aglomeraciones de público no complejas.</a:t>
            </a:r>
          </a:p>
          <a:p>
            <a:r>
              <a:rPr lang="es-ES" sz="3200" dirty="0" smtClean="0"/>
              <a:t>4. Expulsión de domicilio.</a:t>
            </a:r>
          </a:p>
          <a:p>
            <a:r>
              <a:rPr lang="es-ES" sz="3200" dirty="0" smtClean="0"/>
              <a:t>5. Prohibición de ingreso a actividad que involucra aglomeraciones de público complejas o no complejas</a:t>
            </a:r>
          </a:p>
          <a:p>
            <a:r>
              <a:rPr lang="es-ES" sz="3200" dirty="0" smtClean="0"/>
              <a:t>6. Decomiso.</a:t>
            </a:r>
          </a:p>
          <a:p>
            <a:r>
              <a:rPr lang="es-ES" sz="3200" dirty="0" smtClean="0"/>
              <a:t>7. Multa General o Especial.</a:t>
            </a:r>
          </a:p>
          <a:p>
            <a:pPr algn="just"/>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082566"/>
            <a:ext cx="10689020" cy="6001643"/>
          </a:xfrm>
          <a:prstGeom prst="rect">
            <a:avLst/>
          </a:prstGeom>
        </p:spPr>
        <p:txBody>
          <a:bodyPr wrap="square">
            <a:spAutoFit/>
          </a:bodyPr>
          <a:lstStyle/>
          <a:p>
            <a:r>
              <a:rPr lang="es-ES" sz="3200" dirty="0" smtClean="0"/>
              <a:t>8. Construcción, cerramiento, reparación o mantenimiento de inmueble.</a:t>
            </a:r>
          </a:p>
          <a:p>
            <a:r>
              <a:rPr lang="es-ES" sz="3200" dirty="0" smtClean="0"/>
              <a:t>9. Remoción de bienes.</a:t>
            </a:r>
          </a:p>
          <a:p>
            <a:r>
              <a:rPr lang="es-ES" sz="3200" dirty="0" smtClean="0"/>
              <a:t>10. Reparación de daños materiales de muebles o inmuebles.</a:t>
            </a:r>
          </a:p>
          <a:p>
            <a:r>
              <a:rPr lang="es-ES" sz="3200" dirty="0" smtClean="0"/>
              <a:t>11. Reparación de daños materiales por perturbación a la posesión y tenencia de inmuebles o muebles</a:t>
            </a:r>
          </a:p>
          <a:p>
            <a:r>
              <a:rPr lang="es-ES" sz="3200" dirty="0" smtClean="0"/>
              <a:t>12. Restablecimiento del derecho de servidumbre y reparación de daños materiales.</a:t>
            </a:r>
          </a:p>
          <a:p>
            <a:r>
              <a:rPr lang="es-ES" sz="3200" dirty="0" smtClean="0"/>
              <a:t>13. Restitución y protección de bienes inmuebles.</a:t>
            </a:r>
          </a:p>
          <a:p>
            <a:r>
              <a:rPr lang="es-ES" sz="3200" dirty="0" smtClean="0"/>
              <a:t>14. Destrucción de bien.</a:t>
            </a:r>
          </a:p>
          <a:p>
            <a:r>
              <a:rPr lang="es-ES" sz="3200" dirty="0" smtClean="0"/>
              <a:t>15. Demolición de obra.</a:t>
            </a:r>
          </a:p>
          <a:p>
            <a:r>
              <a:rPr lang="es-ES" sz="3200" dirty="0" smtClean="0"/>
              <a:t> </a:t>
            </a:r>
            <a:endParaRPr lang="es-ES" sz="4000" dirty="0" smtClean="0"/>
          </a:p>
        </p:txBody>
      </p:sp>
    </p:spTree>
    <p:extLst>
      <p:ext uri="{BB962C8B-B14F-4D97-AF65-F5344CB8AC3E}">
        <p14:creationId xmlns:p14="http://schemas.microsoft.com/office/powerpoint/2010/main" xmlns="" val="2140215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460938"/>
            <a:ext cx="10689020" cy="3046988"/>
          </a:xfrm>
          <a:prstGeom prst="rect">
            <a:avLst/>
          </a:prstGeom>
        </p:spPr>
        <p:txBody>
          <a:bodyPr wrap="square">
            <a:spAutoFit/>
          </a:bodyPr>
          <a:lstStyle/>
          <a:p>
            <a:r>
              <a:rPr lang="es-ES" sz="3200" dirty="0" smtClean="0"/>
              <a:t>16. Suspensión de construcción o demolición.</a:t>
            </a:r>
          </a:p>
          <a:p>
            <a:r>
              <a:rPr lang="es-ES" sz="3200" dirty="0" smtClean="0"/>
              <a:t>17. Suspensión de actividad que involucre aglomeración de público compleja.</a:t>
            </a:r>
          </a:p>
          <a:p>
            <a:r>
              <a:rPr lang="es-ES" sz="3200" dirty="0" smtClean="0"/>
              <a:t>18. Suspensión temporal de actividad,</a:t>
            </a:r>
          </a:p>
          <a:p>
            <a:r>
              <a:rPr lang="es-ES" sz="3200" dirty="0" smtClean="0"/>
              <a:t>19. Suspensión definitiva de actividad</a:t>
            </a:r>
          </a:p>
          <a:p>
            <a:r>
              <a:rPr lang="es-ES" sz="3200" dirty="0" smtClean="0"/>
              <a:t>20. Inutilización de bienes,”</a:t>
            </a:r>
          </a:p>
        </p:txBody>
      </p:sp>
    </p:spTree>
    <p:extLst>
      <p:ext uri="{BB962C8B-B14F-4D97-AF65-F5344CB8AC3E}">
        <p14:creationId xmlns:p14="http://schemas.microsoft.com/office/powerpoint/2010/main" xmlns="" val="2140215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460938"/>
            <a:ext cx="10689020" cy="3539430"/>
          </a:xfrm>
          <a:prstGeom prst="rect">
            <a:avLst/>
          </a:prstGeom>
        </p:spPr>
        <p:txBody>
          <a:bodyPr wrap="square">
            <a:spAutoFit/>
          </a:bodyPr>
          <a:lstStyle/>
          <a:p>
            <a:pPr algn="just"/>
            <a:r>
              <a:rPr lang="es-ES" sz="3200" b="1" dirty="0" smtClean="0"/>
              <a:t>ARTÍCULO 180. Multas.</a:t>
            </a:r>
            <a:r>
              <a:rPr lang="es-ES" sz="3200" dirty="0" smtClean="0"/>
              <a:t> Es la imposición del pago de una suma de dinero en moneda colombiana, cuya graduación depende del comportamiento realizado, según la cual varia el monto de la multa. Así mismo, la desobediencia, resistencia, desacato, o reiteración del comportamiento contrario a la convivencia, incrementara el valor de la multa, sin perjuicio de los intereses causados y el costo del cobro coactivo.</a:t>
            </a:r>
          </a:p>
        </p:txBody>
      </p:sp>
    </p:spTree>
    <p:extLst>
      <p:ext uri="{BB962C8B-B14F-4D97-AF65-F5344CB8AC3E}">
        <p14:creationId xmlns:p14="http://schemas.microsoft.com/office/powerpoint/2010/main" xmlns="" val="2140215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1334814"/>
            <a:ext cx="10689020" cy="2677656"/>
          </a:xfrm>
          <a:prstGeom prst="rect">
            <a:avLst/>
          </a:prstGeom>
        </p:spPr>
        <p:txBody>
          <a:bodyPr wrap="square">
            <a:spAutoFit/>
          </a:bodyPr>
          <a:lstStyle/>
          <a:p>
            <a:pPr algn="just"/>
            <a:r>
              <a:rPr lang="es-ES" sz="2800" dirty="0" smtClean="0"/>
              <a:t>Las multas se clasifican en generales y especiales.</a:t>
            </a:r>
          </a:p>
          <a:p>
            <a:pPr algn="just"/>
            <a:r>
              <a:rPr lang="es-ES" sz="2800" dirty="0" smtClean="0"/>
              <a:t>Las multas generales se clasifican de la siguiente manera:</a:t>
            </a:r>
          </a:p>
          <a:p>
            <a:pPr algn="just"/>
            <a:r>
              <a:rPr lang="es-ES" sz="2800" dirty="0" smtClean="0"/>
              <a:t>Multa Tipo 1: Dos (2) salarios mínimos diarios legales vigentes (</a:t>
            </a:r>
            <a:r>
              <a:rPr lang="es-ES" sz="2800" dirty="0" err="1" smtClean="0"/>
              <a:t>smdlv</a:t>
            </a:r>
            <a:r>
              <a:rPr lang="es-ES" sz="2800" dirty="0" smtClean="0"/>
              <a:t>).</a:t>
            </a:r>
          </a:p>
          <a:p>
            <a:pPr algn="just"/>
            <a:r>
              <a:rPr lang="es-ES" sz="2800" dirty="0" smtClean="0"/>
              <a:t>Multa Tipo 2: Cuatro (4) salarios mínimos diarios legales vigentes</a:t>
            </a:r>
          </a:p>
          <a:p>
            <a:pPr algn="just"/>
            <a:r>
              <a:rPr lang="es-ES" sz="2800" dirty="0" smtClean="0"/>
              <a:t>Multa Tipo 3: Ocho (8) salarios mínimos diarios legales vigentes (</a:t>
            </a:r>
            <a:r>
              <a:rPr lang="es-ES" sz="2800" dirty="0" err="1" smtClean="0"/>
              <a:t>smdlv</a:t>
            </a:r>
            <a:r>
              <a:rPr lang="es-ES" sz="2800" dirty="0" smtClean="0"/>
              <a:t>).</a:t>
            </a:r>
          </a:p>
          <a:p>
            <a:pPr algn="just"/>
            <a:r>
              <a:rPr lang="es-ES" sz="2800" dirty="0" smtClean="0"/>
              <a:t>Multa Tipo 4: Dieciséis (16) salarios mínimos diarios legales vigentes </a:t>
            </a:r>
          </a:p>
        </p:txBody>
      </p:sp>
    </p:spTree>
    <p:extLst>
      <p:ext uri="{BB962C8B-B14F-4D97-AF65-F5344CB8AC3E}">
        <p14:creationId xmlns:p14="http://schemas.microsoft.com/office/powerpoint/2010/main" xmlns="" val="21402155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1334814"/>
            <a:ext cx="10689020" cy="4524315"/>
          </a:xfrm>
          <a:prstGeom prst="rect">
            <a:avLst/>
          </a:prstGeom>
        </p:spPr>
        <p:txBody>
          <a:bodyPr wrap="square">
            <a:spAutoFit/>
          </a:bodyPr>
          <a:lstStyle/>
          <a:p>
            <a:pPr algn="just"/>
            <a:r>
              <a:rPr lang="es-ES" sz="3600" dirty="0" smtClean="0"/>
              <a:t>Las multas especiales son de tres tipos:</a:t>
            </a:r>
          </a:p>
          <a:p>
            <a:pPr algn="just"/>
            <a:endParaRPr lang="es-ES" sz="3600" dirty="0" smtClean="0"/>
          </a:p>
          <a:p>
            <a:pPr marL="742950" indent="-742950" algn="just">
              <a:buAutoNum type="arabicPeriod"/>
            </a:pPr>
            <a:r>
              <a:rPr lang="es-ES" sz="3600" dirty="0" smtClean="0"/>
              <a:t>Comportamientos de los organizadores de actividades que involucran aglomeraciones de público complejas.</a:t>
            </a:r>
          </a:p>
          <a:p>
            <a:pPr algn="just"/>
            <a:r>
              <a:rPr lang="es-ES" sz="3600" dirty="0" smtClean="0"/>
              <a:t>2. Infracción urbanística. </a:t>
            </a:r>
          </a:p>
          <a:p>
            <a:pPr algn="just"/>
            <a:r>
              <a:rPr lang="es-ES" sz="3600" dirty="0" smtClean="0"/>
              <a:t>3. Contaminación visual.</a:t>
            </a:r>
          </a:p>
          <a:p>
            <a:endParaRPr lang="es-ES" sz="3600" dirty="0" smtClean="0"/>
          </a:p>
        </p:txBody>
      </p:sp>
    </p:spTree>
    <p:extLst>
      <p:ext uri="{BB962C8B-B14F-4D97-AF65-F5344CB8AC3E}">
        <p14:creationId xmlns:p14="http://schemas.microsoft.com/office/powerpoint/2010/main" xmlns="" val="21402155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1334814"/>
            <a:ext cx="10689020" cy="3416320"/>
          </a:xfrm>
          <a:prstGeom prst="rect">
            <a:avLst/>
          </a:prstGeom>
        </p:spPr>
        <p:txBody>
          <a:bodyPr wrap="square">
            <a:spAutoFit/>
          </a:bodyPr>
          <a:lstStyle/>
          <a:p>
            <a:pPr algn="just"/>
            <a:r>
              <a:rPr lang="es-ES" sz="3600" dirty="0" smtClean="0"/>
              <a:t>A cambio del pago de la Multa General tipos 1 y 2 la persona podrá, dentro de un plazo máximo de cinco (5) días hábiles siguientes a la expedición del comparendo, solicitar a la autoridad de policía que se conmute la multa por la participación en programa comunitario o actividad pedagógica de convivencia.</a:t>
            </a:r>
          </a:p>
        </p:txBody>
      </p:sp>
    </p:spTree>
    <p:extLst>
      <p:ext uri="{BB962C8B-B14F-4D97-AF65-F5344CB8AC3E}">
        <p14:creationId xmlns:p14="http://schemas.microsoft.com/office/powerpoint/2010/main" xmlns="" val="21402155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1334814"/>
            <a:ext cx="10689020" cy="4524315"/>
          </a:xfrm>
          <a:prstGeom prst="rect">
            <a:avLst/>
          </a:prstGeom>
        </p:spPr>
        <p:txBody>
          <a:bodyPr wrap="square">
            <a:spAutoFit/>
          </a:bodyPr>
          <a:lstStyle/>
          <a:p>
            <a:pPr algn="just"/>
            <a:r>
              <a:rPr lang="es-ES" sz="3600" dirty="0" smtClean="0"/>
              <a:t>Si la persona no está de acuerdo con la aplicación de la multa señalada en la orden de comparendo o con el cumplimiento de la medida de participación en programa comunitario o actividad pedagógica de convivencia, cuando este aplique, podrá presentarse dentro de los tres (3) días hábiles siguientes ante la autoridad competente, para objetar la medida mediante el procedimiento establecido en este Código.</a:t>
            </a:r>
          </a:p>
        </p:txBody>
      </p:sp>
    </p:spTree>
    <p:extLst>
      <p:ext uri="{BB962C8B-B14F-4D97-AF65-F5344CB8AC3E}">
        <p14:creationId xmlns:p14="http://schemas.microsoft.com/office/powerpoint/2010/main" xmlns="" val="2140215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970318"/>
          </a:xfrm>
          <a:prstGeom prst="rect">
            <a:avLst/>
          </a:prstGeom>
        </p:spPr>
        <p:txBody>
          <a:bodyPr wrap="square">
            <a:spAutoFit/>
          </a:bodyPr>
          <a:lstStyle/>
          <a:p>
            <a:pPr algn="just"/>
            <a:r>
              <a:rPr lang="es-ES" sz="2800" b="1" dirty="0" smtClean="0"/>
              <a:t>ARTÍCULO 183. </a:t>
            </a:r>
            <a:r>
              <a:rPr lang="es-ES" sz="2800" b="1" i="1" dirty="0" smtClean="0"/>
              <a:t>Consecuencias por el no pago de multas. </a:t>
            </a:r>
            <a:r>
              <a:rPr lang="es-ES" sz="2800" dirty="0" smtClean="0"/>
              <a:t>Si transcurridos seis meses desde la fecha de imposición de la multa, esta no ha sido pagada con sus debidos intereses, hasta tanto no se ponga al día, la persona no podrá:</a:t>
            </a:r>
          </a:p>
          <a:p>
            <a:pPr algn="just"/>
            <a:r>
              <a:rPr lang="es-ES" sz="2800" dirty="0" smtClean="0"/>
              <a:t>1. Obtener o renovar permiso de tenencia o porte de armas.</a:t>
            </a:r>
          </a:p>
          <a:p>
            <a:pPr algn="just"/>
            <a:r>
              <a:rPr lang="es-ES" sz="2800" dirty="0" smtClean="0"/>
              <a:t>2. Ser nombrado o ascendido en cargo público.</a:t>
            </a:r>
          </a:p>
          <a:p>
            <a:pPr algn="just"/>
            <a:r>
              <a:rPr lang="es-ES" sz="2800" dirty="0" smtClean="0"/>
              <a:t>3. Ingresar a las escuelas de formación de la Fuerza Pública.</a:t>
            </a:r>
          </a:p>
          <a:p>
            <a:pPr algn="just"/>
            <a:r>
              <a:rPr lang="es-ES" sz="2800" dirty="0" smtClean="0"/>
              <a:t>4. Contratar o renovar contrato con cualquier entidad del Estado.</a:t>
            </a:r>
          </a:p>
          <a:p>
            <a:pPr algn="just"/>
            <a:r>
              <a:rPr lang="es-ES" sz="2800" dirty="0" smtClean="0"/>
              <a:t>5. Obtener o renovar el registro mercantil en las cámaras de comercio.</a:t>
            </a:r>
          </a:p>
        </p:txBody>
      </p:sp>
    </p:spTree>
    <p:extLst>
      <p:ext uri="{BB962C8B-B14F-4D97-AF65-F5344CB8AC3E}">
        <p14:creationId xmlns:p14="http://schemas.microsoft.com/office/powerpoint/2010/main" xmlns="" val="21402155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970318"/>
          </a:xfrm>
          <a:prstGeom prst="rect">
            <a:avLst/>
          </a:prstGeom>
        </p:spPr>
        <p:txBody>
          <a:bodyPr wrap="square">
            <a:spAutoFit/>
          </a:bodyPr>
          <a:lstStyle/>
          <a:p>
            <a:pPr algn="just"/>
            <a:r>
              <a:rPr lang="es-ES" sz="2800" dirty="0" smtClean="0"/>
              <a:t>6. Inscribirse a los concursos que apertura la Comisión Nacional del Servicio Civil.</a:t>
            </a:r>
          </a:p>
          <a:p>
            <a:pPr algn="just"/>
            <a:r>
              <a:rPr lang="es-ES" sz="2800" dirty="0" smtClean="0"/>
              <a:t>7. Acceder a permisos que otorguen las alcaldías distritales o municipales para la venta de bienes.</a:t>
            </a:r>
          </a:p>
          <a:p>
            <a:pPr algn="just"/>
            <a:r>
              <a:rPr lang="es-ES" sz="2800" dirty="0" smtClean="0"/>
              <a:t>8. Realizar trámites de las oficinas de tránsito y transporte.</a:t>
            </a:r>
          </a:p>
          <a:p>
            <a:pPr algn="just"/>
            <a:r>
              <a:rPr lang="es-ES" sz="2800" dirty="0" smtClean="0"/>
              <a:t>9. Acceder al mecanismo temporal de regularización que defina el Gobierno Nacional.</a:t>
            </a:r>
          </a:p>
          <a:p>
            <a:pPr algn="just"/>
            <a:r>
              <a:rPr lang="es-ES" sz="2800" dirty="0" smtClean="0"/>
              <a:t>10. Acceder a la conmutación de la multa tipo 1 y 2, por la participación en programa comunitario o actividad pedagógica de convivencia.</a:t>
            </a:r>
          </a:p>
        </p:txBody>
      </p:sp>
    </p:spTree>
    <p:extLst>
      <p:ext uri="{BB962C8B-B14F-4D97-AF65-F5344CB8AC3E}">
        <p14:creationId xmlns:p14="http://schemas.microsoft.com/office/powerpoint/2010/main" xmlns="" val="2140215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ángulo 2"/>
          <p:cNvSpPr/>
          <p:nvPr/>
        </p:nvSpPr>
        <p:spPr>
          <a:xfrm>
            <a:off x="692893" y="1860330"/>
            <a:ext cx="10626748" cy="3539430"/>
          </a:xfrm>
          <a:prstGeom prst="rect">
            <a:avLst/>
          </a:prstGeom>
        </p:spPr>
        <p:txBody>
          <a:bodyPr wrap="square">
            <a:spAutoFit/>
          </a:bodyPr>
          <a:lstStyle/>
          <a:p>
            <a:pPr algn="just"/>
            <a:r>
              <a:rPr lang="es-ES" sz="3200" b="1" dirty="0" smtClean="0"/>
              <a:t>ARTÍCULO 1. </a:t>
            </a:r>
            <a:r>
              <a:rPr lang="es-ES" sz="3200" b="1" i="1" dirty="0" smtClean="0"/>
              <a:t>Objeto</a:t>
            </a:r>
            <a:r>
              <a:rPr lang="es-ES" sz="3200" i="1" dirty="0" smtClean="0"/>
              <a:t>.</a:t>
            </a:r>
            <a:r>
              <a:rPr lang="es-ES" sz="3200" dirty="0" smtClean="0"/>
              <a:t> Las disposiciones previstas en este Código son de </a:t>
            </a:r>
            <a:r>
              <a:rPr lang="es-ES" sz="3200" b="1" dirty="0" smtClean="0"/>
              <a:t>carácter preventivo </a:t>
            </a:r>
            <a:r>
              <a:rPr lang="es-ES" sz="3200" dirty="0" smtClean="0"/>
              <a:t>y buscan establecer las condiciones para </a:t>
            </a:r>
            <a:r>
              <a:rPr lang="es-ES" sz="3200" b="1" dirty="0" smtClean="0"/>
              <a:t>la convivencia </a:t>
            </a:r>
            <a:r>
              <a:rPr lang="es-ES" sz="3200" dirty="0" smtClean="0"/>
              <a:t>en el territorio nacional al propiciar el </a:t>
            </a:r>
            <a:r>
              <a:rPr lang="es-ES" sz="3200" b="1" dirty="0" smtClean="0"/>
              <a:t>cumplimiento de los deberes </a:t>
            </a:r>
            <a:r>
              <a:rPr lang="es-ES" sz="3200" dirty="0" smtClean="0"/>
              <a:t>y obligaciones de las personas naturales y jurídicas, así como determinar el ejercicio del </a:t>
            </a:r>
            <a:r>
              <a:rPr lang="es-ES" sz="3200" b="1" dirty="0" smtClean="0"/>
              <a:t>poder, la función y la actividad de Policía</a:t>
            </a:r>
            <a:r>
              <a:rPr lang="es-ES" sz="3200" dirty="0" smtClean="0"/>
              <a:t>, de conformidad con la Constitución Política y el ordenamiento jurídico vigente.</a:t>
            </a:r>
            <a:endParaRPr lang="es-CO" sz="3200" dirty="0">
              <a:solidFill>
                <a:schemeClr val="accent1">
                  <a:lumMod val="75000"/>
                </a:schemeClr>
              </a:solidFill>
            </a:endParaRPr>
          </a:p>
        </p:txBody>
      </p:sp>
    </p:spTree>
    <p:extLst>
      <p:ext uri="{BB962C8B-B14F-4D97-AF65-F5344CB8AC3E}">
        <p14:creationId xmlns:p14="http://schemas.microsoft.com/office/powerpoint/2010/main" xmlns="" val="21402155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4401205"/>
          </a:xfrm>
          <a:prstGeom prst="rect">
            <a:avLst/>
          </a:prstGeom>
        </p:spPr>
        <p:txBody>
          <a:bodyPr wrap="square">
            <a:spAutoFit/>
          </a:bodyPr>
          <a:lstStyle/>
          <a:p>
            <a:pPr algn="just"/>
            <a:r>
              <a:rPr lang="es-ES" sz="3600" b="1" dirty="0" smtClean="0"/>
              <a:t>ARTÍCULO 209. Atribuciones de los comandantes de estación, subestación, centros de atención inmediata de la Policía Nacional.</a:t>
            </a:r>
            <a:r>
              <a:rPr lang="es-ES" sz="3600" dirty="0" smtClean="0"/>
              <a:t> </a:t>
            </a:r>
          </a:p>
          <a:p>
            <a:pPr algn="just"/>
            <a:endParaRPr lang="es-ES" sz="3600" dirty="0" smtClean="0"/>
          </a:p>
          <a:p>
            <a:pPr algn="just"/>
            <a:r>
              <a:rPr lang="es-ES" sz="3600" dirty="0" smtClean="0"/>
              <a:t>Compete a los comandantes de estación, subestación y de Centros de Atención Inmediata de la Policía Nacional o sus delegados, conocer:</a:t>
            </a:r>
          </a:p>
          <a:p>
            <a:endParaRPr lang="es-ES" sz="2800" dirty="0" smtClean="0"/>
          </a:p>
        </p:txBody>
      </p:sp>
    </p:spTree>
    <p:extLst>
      <p:ext uri="{BB962C8B-B14F-4D97-AF65-F5344CB8AC3E}">
        <p14:creationId xmlns:p14="http://schemas.microsoft.com/office/powerpoint/2010/main" xmlns="" val="21402155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447645"/>
          </a:xfrm>
          <a:prstGeom prst="rect">
            <a:avLst/>
          </a:prstGeom>
        </p:spPr>
        <p:txBody>
          <a:bodyPr wrap="square">
            <a:spAutoFit/>
          </a:bodyPr>
          <a:lstStyle/>
          <a:p>
            <a:r>
              <a:rPr lang="es-ES" sz="4000" dirty="0" smtClean="0"/>
              <a:t>1. Los comportamientos contrarios a la convivencia.</a:t>
            </a:r>
          </a:p>
          <a:p>
            <a:r>
              <a:rPr lang="es-ES" sz="4000" dirty="0" smtClean="0"/>
              <a:t>2. Conocer en primera instancia de la aplicación de las siguientes medidas.</a:t>
            </a:r>
          </a:p>
          <a:p>
            <a:r>
              <a:rPr lang="es-ES" sz="4000" dirty="0" smtClean="0"/>
              <a:t>a) Amonestación.</a:t>
            </a:r>
          </a:p>
          <a:p>
            <a:r>
              <a:rPr lang="es-ES" sz="4000" dirty="0" smtClean="0"/>
              <a:t>b) Remoción de bienes.</a:t>
            </a:r>
          </a:p>
          <a:p>
            <a:r>
              <a:rPr lang="es-ES" sz="4000" dirty="0" smtClean="0"/>
              <a:t>c) Inutilización de bienes.</a:t>
            </a:r>
          </a:p>
          <a:p>
            <a:r>
              <a:rPr lang="es-ES" sz="4000" dirty="0" smtClean="0"/>
              <a:t>d) Destrucción de bien.</a:t>
            </a:r>
          </a:p>
          <a:p>
            <a:endParaRPr lang="es-ES" sz="2800" dirty="0" smtClean="0"/>
          </a:p>
        </p:txBody>
      </p:sp>
    </p:spTree>
    <p:extLst>
      <p:ext uri="{BB962C8B-B14F-4D97-AF65-F5344CB8AC3E}">
        <p14:creationId xmlns:p14="http://schemas.microsoft.com/office/powerpoint/2010/main" xmlns="" val="21402155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4401205"/>
          </a:xfrm>
          <a:prstGeom prst="rect">
            <a:avLst/>
          </a:prstGeom>
        </p:spPr>
        <p:txBody>
          <a:bodyPr wrap="square">
            <a:spAutoFit/>
          </a:bodyPr>
          <a:lstStyle/>
          <a:p>
            <a:r>
              <a:rPr lang="es-ES" sz="4000" dirty="0" smtClean="0">
                <a:solidFill>
                  <a:srgbClr val="FF0000"/>
                </a:solidFill>
              </a:rPr>
              <a:t>e) Disolución de reunión o actividad que involucra aglomeraciones de público no complejas.</a:t>
            </a:r>
          </a:p>
          <a:p>
            <a:r>
              <a:rPr lang="es-ES" sz="4000" dirty="0" smtClean="0"/>
              <a:t>f) Participación en programa comunitario o actividad pedagógica de convivencia.</a:t>
            </a:r>
          </a:p>
          <a:p>
            <a:endParaRPr lang="es-ES" sz="4000" dirty="0" smtClean="0"/>
          </a:p>
          <a:p>
            <a:r>
              <a:rPr lang="es-ES" sz="4000" dirty="0" smtClean="0"/>
              <a:t>3</a:t>
            </a:r>
            <a:r>
              <a:rPr lang="es-ES" sz="4000" dirty="0" smtClean="0">
                <a:solidFill>
                  <a:srgbClr val="FF0000"/>
                </a:solidFill>
              </a:rPr>
              <a:t>. Conocer en primera instancia la aplicación de la medida de suspensión temporal de la actividad."</a:t>
            </a:r>
          </a:p>
        </p:txBody>
      </p:sp>
    </p:spTree>
    <p:extLst>
      <p:ext uri="{BB962C8B-B14F-4D97-AF65-F5344CB8AC3E}">
        <p14:creationId xmlns:p14="http://schemas.microsoft.com/office/powerpoint/2010/main" xmlns="" val="21402155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016758"/>
          </a:xfrm>
          <a:prstGeom prst="rect">
            <a:avLst/>
          </a:prstGeom>
        </p:spPr>
        <p:txBody>
          <a:bodyPr wrap="square">
            <a:spAutoFit/>
          </a:bodyPr>
          <a:lstStyle/>
          <a:p>
            <a:pPr algn="just"/>
            <a:r>
              <a:rPr lang="es-ES" sz="3200" b="1" dirty="0" smtClean="0"/>
              <a:t>ARTÍCULO 206. </a:t>
            </a:r>
            <a:r>
              <a:rPr lang="es-ES" sz="3200" b="1" i="1" dirty="0" smtClean="0"/>
              <a:t>Atribuciones de los inspectores de Policía rurales, urbanos y corregidores</a:t>
            </a:r>
            <a:r>
              <a:rPr lang="es-ES" sz="3200" i="1" dirty="0" smtClean="0"/>
              <a:t>. </a:t>
            </a:r>
            <a:r>
              <a:rPr lang="es-ES" sz="3200" dirty="0" smtClean="0"/>
              <a:t>Les corresponde la aplicación de las siguientes medidas:</a:t>
            </a:r>
          </a:p>
          <a:p>
            <a:pPr algn="just"/>
            <a:r>
              <a:rPr lang="es-ES" sz="3200" dirty="0" smtClean="0"/>
              <a:t>1. Conciliar para la solución de conflictos de convivencia, cuando sea procedente.</a:t>
            </a:r>
          </a:p>
          <a:p>
            <a:pPr algn="just"/>
            <a:r>
              <a:rPr lang="es-ES" sz="3200" dirty="0" smtClean="0"/>
              <a:t>2. Conocer de los comportamientos contrarios a la convivencia en materia de seguridad, tranquilidad, ambiente y recursos naturales, derecho de reunión, protección a los bienes y privacidad, actividad económica, urbanismo, espacio público y libertad de circulación.</a:t>
            </a:r>
          </a:p>
        </p:txBody>
      </p:sp>
    </p:spTree>
    <p:extLst>
      <p:ext uri="{BB962C8B-B14F-4D97-AF65-F5344CB8AC3E}">
        <p14:creationId xmlns:p14="http://schemas.microsoft.com/office/powerpoint/2010/main" xmlns="" val="21402155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6001643"/>
          </a:xfrm>
          <a:prstGeom prst="rect">
            <a:avLst/>
          </a:prstGeom>
        </p:spPr>
        <p:txBody>
          <a:bodyPr wrap="square">
            <a:spAutoFit/>
          </a:bodyPr>
          <a:lstStyle/>
          <a:p>
            <a:pPr algn="just"/>
            <a:r>
              <a:rPr lang="es-ES" sz="3200" dirty="0" smtClean="0"/>
              <a:t>3. Ejecutar la orden de restitución, en casos de tierras comunales.</a:t>
            </a:r>
          </a:p>
          <a:p>
            <a:pPr algn="just"/>
            <a:r>
              <a:rPr lang="es-ES" sz="3200" dirty="0" smtClean="0"/>
              <a:t>4. Las demás que le señalen la Constitución, la ley, las ordenanzas y los acuerdos.</a:t>
            </a:r>
          </a:p>
          <a:p>
            <a:pPr algn="just"/>
            <a:r>
              <a:rPr lang="es-ES" sz="3200" dirty="0" smtClean="0"/>
              <a:t>5. Conocer, en única instancia, de la aplicación de las siguientes medidas correctivas:</a:t>
            </a:r>
          </a:p>
          <a:p>
            <a:pPr algn="just"/>
            <a:r>
              <a:rPr lang="es-ES" sz="3200" dirty="0" smtClean="0"/>
              <a:t>a) Reparación de daños materiales de muebles o inmuebles;</a:t>
            </a:r>
          </a:p>
          <a:p>
            <a:pPr algn="just"/>
            <a:r>
              <a:rPr lang="es-ES" sz="3200" dirty="0" smtClean="0"/>
              <a:t>b) Expulsión de domicilio;</a:t>
            </a:r>
          </a:p>
          <a:p>
            <a:pPr algn="just"/>
            <a:r>
              <a:rPr lang="es-ES" sz="3200" dirty="0" smtClean="0"/>
              <a:t>c) Prohibición de ingreso a actividad que involucra aglomeraciones de público complejas o no complejas;</a:t>
            </a:r>
          </a:p>
          <a:p>
            <a:pPr algn="just"/>
            <a:r>
              <a:rPr lang="es-ES" sz="3200" dirty="0" smtClean="0"/>
              <a:t>d) Decomiso.</a:t>
            </a:r>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4893647"/>
          </a:xfrm>
          <a:prstGeom prst="rect">
            <a:avLst/>
          </a:prstGeom>
        </p:spPr>
        <p:txBody>
          <a:bodyPr wrap="square">
            <a:spAutoFit/>
          </a:bodyPr>
          <a:lstStyle/>
          <a:p>
            <a:r>
              <a:rPr lang="es-ES" sz="2400" dirty="0" smtClean="0"/>
              <a:t>6. Conocer en primera instancia de la aplicación de las siguientes medidas correctivas:</a:t>
            </a:r>
          </a:p>
          <a:p>
            <a:r>
              <a:rPr lang="es-ES" sz="2400" dirty="0" smtClean="0"/>
              <a:t>a) Suspensión de construcción o demolición;</a:t>
            </a:r>
          </a:p>
          <a:p>
            <a:r>
              <a:rPr lang="es-ES" sz="2400" dirty="0" smtClean="0"/>
              <a:t>b) Demolición de obra;</a:t>
            </a:r>
          </a:p>
          <a:p>
            <a:r>
              <a:rPr lang="es-ES" sz="2400" dirty="0" smtClean="0"/>
              <a:t>c) Construcción, cerramiento, reparación o mantenimiento de inmueble;</a:t>
            </a:r>
          </a:p>
          <a:p>
            <a:r>
              <a:rPr lang="es-ES" sz="2400" dirty="0" smtClean="0"/>
              <a:t>d) Reparación de daños materiales por perturbación a la posesión y tenencia de inmuebles;</a:t>
            </a:r>
          </a:p>
          <a:p>
            <a:r>
              <a:rPr lang="es-ES" sz="2400" dirty="0" smtClean="0"/>
              <a:t>e) Restitución y protección de bienes inmuebles, diferentes a los descritos en el numeral 17 del artículo 205;</a:t>
            </a:r>
          </a:p>
          <a:p>
            <a:r>
              <a:rPr lang="es-ES" sz="2400" dirty="0" smtClean="0"/>
              <a:t>f) Restablecimiento del derecho de servidumbre y reparación de daños materiales;</a:t>
            </a:r>
          </a:p>
          <a:p>
            <a:r>
              <a:rPr lang="es-ES" sz="2400" dirty="0" smtClean="0"/>
              <a:t>g) Remoción de bienes, en las infracciones urbanísticas;</a:t>
            </a:r>
          </a:p>
          <a:p>
            <a:r>
              <a:rPr lang="es-ES" sz="2400" dirty="0" smtClean="0"/>
              <a:t>h) Multas;</a:t>
            </a:r>
          </a:p>
          <a:p>
            <a:r>
              <a:rPr lang="es-ES" sz="2400" dirty="0" smtClean="0"/>
              <a:t>i) Suspensión definitiva de actividad.</a:t>
            </a:r>
          </a:p>
        </p:txBody>
      </p:sp>
    </p:spTree>
    <p:extLst>
      <p:ext uri="{BB962C8B-B14F-4D97-AF65-F5344CB8AC3E}">
        <p14:creationId xmlns:p14="http://schemas.microsoft.com/office/powerpoint/2010/main" xmlns="" val="21402155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4401205"/>
          </a:xfrm>
          <a:prstGeom prst="rect">
            <a:avLst/>
          </a:prstGeom>
        </p:spPr>
        <p:txBody>
          <a:bodyPr wrap="square">
            <a:spAutoFit/>
          </a:bodyPr>
          <a:lstStyle/>
          <a:p>
            <a:pPr algn="just"/>
            <a:r>
              <a:rPr lang="es-ES" sz="4000" b="1" dirty="0" smtClean="0"/>
              <a:t>ARTÍCULO 218. </a:t>
            </a:r>
            <a:r>
              <a:rPr lang="es-ES" sz="4000" b="1" i="1" dirty="0" smtClean="0"/>
              <a:t>Definición de orden de comparendo</a:t>
            </a:r>
            <a:r>
              <a:rPr lang="es-ES" sz="4000" dirty="0" smtClean="0"/>
              <a:t>. Entiéndase por esta, la acción del personal uniformado de la Policía Nacional que consiste en entregar un documento oficial que contiene orden escrita o virtual para presentarse ante autoridad de Policía o cumplir medida correctiva.</a:t>
            </a:r>
          </a:p>
        </p:txBody>
      </p:sp>
    </p:spTree>
    <p:extLst>
      <p:ext uri="{BB962C8B-B14F-4D97-AF65-F5344CB8AC3E}">
        <p14:creationId xmlns:p14="http://schemas.microsoft.com/office/powerpoint/2010/main" xmlns="" val="21402155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785652"/>
          </a:xfrm>
          <a:prstGeom prst="rect">
            <a:avLst/>
          </a:prstGeom>
        </p:spPr>
        <p:txBody>
          <a:bodyPr wrap="square">
            <a:spAutoFit/>
          </a:bodyPr>
          <a:lstStyle/>
          <a:p>
            <a:pPr algn="just"/>
            <a:r>
              <a:rPr lang="es-ES" sz="4000" b="1" dirty="0" smtClean="0"/>
              <a:t>ARTÍCULO 219. </a:t>
            </a:r>
            <a:r>
              <a:rPr lang="es-ES" sz="4000" b="1" i="1" dirty="0" smtClean="0"/>
              <a:t>Procedimiento para la imposición de comparendo</a:t>
            </a:r>
            <a:r>
              <a:rPr lang="es-ES" sz="4000" i="1" dirty="0" smtClean="0"/>
              <a:t>. </a:t>
            </a:r>
            <a:r>
              <a:rPr lang="es-ES" sz="4000" dirty="0" smtClean="0"/>
              <a:t>Cuando el personal uniformado de la Policía tenga conocimiento comprobado de un comportamiento contrario a la convivencia, podrá expedir orden de comparendo a cualquier persona.</a:t>
            </a:r>
          </a:p>
        </p:txBody>
      </p:sp>
    </p:spTree>
    <p:extLst>
      <p:ext uri="{BB962C8B-B14F-4D97-AF65-F5344CB8AC3E}">
        <p14:creationId xmlns:p14="http://schemas.microsoft.com/office/powerpoint/2010/main" xmlns="" val="21402155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785652"/>
          </a:xfrm>
          <a:prstGeom prst="rect">
            <a:avLst/>
          </a:prstGeom>
        </p:spPr>
        <p:txBody>
          <a:bodyPr wrap="square">
            <a:spAutoFit/>
          </a:bodyPr>
          <a:lstStyle/>
          <a:p>
            <a:pPr algn="just"/>
            <a:r>
              <a:rPr lang="es-ES" sz="4000" dirty="0" smtClean="0"/>
              <a:t>Sin perjuicio de la aplicación de las medidas correctivas que sean competencia del personal uniformado de la Policía Nacional, este deberá informar a la autoridad de Policía competente para la aplicación de las demás medidas correctivas a que hubiere lugar.</a:t>
            </a:r>
          </a:p>
        </p:txBody>
      </p:sp>
    </p:spTree>
    <p:extLst>
      <p:ext uri="{BB962C8B-B14F-4D97-AF65-F5344CB8AC3E}">
        <p14:creationId xmlns:p14="http://schemas.microsoft.com/office/powerpoint/2010/main" xmlns="" val="2140215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632311"/>
          </a:xfrm>
          <a:prstGeom prst="rect">
            <a:avLst/>
          </a:prstGeom>
        </p:spPr>
        <p:txBody>
          <a:bodyPr wrap="square">
            <a:spAutoFit/>
          </a:bodyPr>
          <a:lstStyle/>
          <a:p>
            <a:pPr algn="just"/>
            <a:r>
              <a:rPr lang="es-ES" sz="4000" b="1" dirty="0" smtClean="0"/>
              <a:t>PARÁGRAFO 1. </a:t>
            </a:r>
            <a:r>
              <a:rPr lang="es-ES" sz="4000" dirty="0" smtClean="0"/>
              <a:t>Las medidas correctivas por los comportamientos contrarios a la integridad urbanística, o a la organización de eventos que involucren aglomeraciones de público, no se impondrán en orden de comparendo. El personal uniformado de la Policía Nacional pondrá en conocimiento de la autoridad competente, los comportamientos mencionados mediante informe escrito.</a:t>
            </a:r>
          </a:p>
        </p:txBody>
      </p:sp>
    </p:spTree>
    <p:extLst>
      <p:ext uri="{BB962C8B-B14F-4D97-AF65-F5344CB8AC3E}">
        <p14:creationId xmlns:p14="http://schemas.microsoft.com/office/powerpoint/2010/main" xmlns="" val="2140215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566042"/>
            <a:ext cx="10689020" cy="2554545"/>
          </a:xfrm>
          <a:prstGeom prst="rect">
            <a:avLst/>
          </a:prstGeom>
        </p:spPr>
        <p:txBody>
          <a:bodyPr wrap="square">
            <a:spAutoFit/>
          </a:bodyPr>
          <a:lstStyle/>
          <a:p>
            <a:pPr algn="just"/>
            <a:r>
              <a:rPr lang="es-ES" sz="3200" b="1" dirty="0" smtClean="0">
                <a:latin typeface="Arial" pitchFamily="34" charset="0"/>
                <a:cs typeface="Arial" pitchFamily="34" charset="0"/>
              </a:rPr>
              <a:t>ARTÍCULO 5. </a:t>
            </a:r>
            <a:r>
              <a:rPr lang="es-ES" sz="3200" b="1" i="1" dirty="0" smtClean="0">
                <a:latin typeface="Arial" pitchFamily="34" charset="0"/>
                <a:cs typeface="Arial" pitchFamily="34" charset="0"/>
              </a:rPr>
              <a:t>Definición.</a:t>
            </a:r>
            <a:r>
              <a:rPr lang="es-ES" sz="3200" dirty="0" smtClean="0">
                <a:latin typeface="Arial" pitchFamily="34" charset="0"/>
                <a:cs typeface="Arial" pitchFamily="34" charset="0"/>
              </a:rPr>
              <a:t> Para los efectos de este Código, se entiende por </a:t>
            </a:r>
            <a:r>
              <a:rPr lang="es-ES" sz="3200" b="1" dirty="0" smtClean="0">
                <a:latin typeface="Arial" pitchFamily="34" charset="0"/>
                <a:cs typeface="Arial" pitchFamily="34" charset="0"/>
              </a:rPr>
              <a:t>convivencia</a:t>
            </a:r>
            <a:r>
              <a:rPr lang="es-ES" sz="3200" dirty="0" smtClean="0">
                <a:latin typeface="Arial" pitchFamily="34" charset="0"/>
                <a:cs typeface="Arial" pitchFamily="34" charset="0"/>
              </a:rPr>
              <a:t>, la </a:t>
            </a:r>
            <a:r>
              <a:rPr lang="es-ES" sz="3200" b="1" dirty="0" smtClean="0">
                <a:latin typeface="Arial" pitchFamily="34" charset="0"/>
                <a:cs typeface="Arial" pitchFamily="34" charset="0"/>
              </a:rPr>
              <a:t>interacción pacífica, respetuosa y armónica entre las personas</a:t>
            </a:r>
            <a:r>
              <a:rPr lang="es-ES" sz="3200" dirty="0" smtClean="0">
                <a:latin typeface="Arial" pitchFamily="34" charset="0"/>
                <a:cs typeface="Arial" pitchFamily="34" charset="0"/>
              </a:rPr>
              <a:t>, </a:t>
            </a:r>
            <a:r>
              <a:rPr lang="es-ES" sz="3200" b="1" dirty="0" smtClean="0">
                <a:latin typeface="Arial" pitchFamily="34" charset="0"/>
                <a:cs typeface="Arial" pitchFamily="34" charset="0"/>
              </a:rPr>
              <a:t>con los bienes, y con el ambiente</a:t>
            </a:r>
            <a:r>
              <a:rPr lang="es-ES" sz="3200" dirty="0" smtClean="0">
                <a:latin typeface="Arial" pitchFamily="34" charset="0"/>
                <a:cs typeface="Arial" pitchFamily="34" charset="0"/>
              </a:rPr>
              <a:t>, en el marco del ordena-miento jurídico.</a:t>
            </a:r>
            <a:endParaRPr lang="es-ES" sz="3200" dirty="0">
              <a:latin typeface="Arial" pitchFamily="34" charset="0"/>
              <a:cs typeface="Arial" pitchFamily="34" charset="0"/>
            </a:endParaRPr>
          </a:p>
        </p:txBody>
      </p:sp>
    </p:spTree>
    <p:extLst>
      <p:ext uri="{BB962C8B-B14F-4D97-AF65-F5344CB8AC3E}">
        <p14:creationId xmlns:p14="http://schemas.microsoft.com/office/powerpoint/2010/main" xmlns="" val="21402155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3170099"/>
          </a:xfrm>
          <a:prstGeom prst="rect">
            <a:avLst/>
          </a:prstGeom>
        </p:spPr>
        <p:txBody>
          <a:bodyPr wrap="square">
            <a:spAutoFit/>
          </a:bodyPr>
          <a:lstStyle/>
          <a:p>
            <a:pPr algn="just"/>
            <a:r>
              <a:rPr lang="es-ES" sz="4000" b="1" dirty="0" smtClean="0"/>
              <a:t>PARÁGRAFO 2. </a:t>
            </a:r>
            <a:r>
              <a:rPr lang="es-ES" sz="4000" dirty="0" smtClean="0"/>
              <a:t>Las autoridades de Policía al imponer una medida correctiva, deberán de oficio suministrar toda la información al infractor, acerca de los recursos que le corresponde y los términos que tiene para interponerlos.</a:t>
            </a:r>
          </a:p>
        </p:txBody>
      </p:sp>
    </p:spTree>
    <p:extLst>
      <p:ext uri="{BB962C8B-B14F-4D97-AF65-F5344CB8AC3E}">
        <p14:creationId xmlns:p14="http://schemas.microsoft.com/office/powerpoint/2010/main" xmlns="" val="21402155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139869"/>
          </a:xfrm>
          <a:prstGeom prst="rect">
            <a:avLst/>
          </a:prstGeom>
        </p:spPr>
        <p:txBody>
          <a:bodyPr wrap="square">
            <a:spAutoFit/>
          </a:bodyPr>
          <a:lstStyle/>
          <a:p>
            <a:pPr algn="just"/>
            <a:r>
              <a:rPr lang="es-ES" sz="4000" dirty="0" smtClean="0"/>
              <a:t>b</a:t>
            </a:r>
            <a:r>
              <a:rPr lang="es-ES" sz="3600" dirty="0" smtClean="0"/>
              <a:t>) Término perentorio para objetar la orden de comparendo. Vencidos los 3 días hábiles posteriores a la expedición de la orden de comparendo en la que se señale Multa General, sin que se haya objetado; de conformidad con el principio de celeridad, no podrá iniciarse el proceso verbal abreviado, por cuanto se pierde la oportunidad legal establecida en el inciso quinto parágrafo del artículo </a:t>
            </a:r>
            <a:r>
              <a:rPr lang="es-ES" sz="3600" dirty="0" smtClean="0">
                <a:hlinkClick r:id="rId3"/>
              </a:rPr>
              <a:t>180</a:t>
            </a:r>
            <a:r>
              <a:rPr lang="es-ES" sz="3600" dirty="0" smtClean="0"/>
              <a:t> de la Ley 1801 de 2016.</a:t>
            </a:r>
          </a:p>
        </p:txBody>
      </p:sp>
    </p:spTree>
    <p:extLst>
      <p:ext uri="{BB962C8B-B14F-4D97-AF65-F5344CB8AC3E}">
        <p14:creationId xmlns:p14="http://schemas.microsoft.com/office/powerpoint/2010/main" xmlns="" val="21402155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632311"/>
          </a:xfrm>
          <a:prstGeom prst="rect">
            <a:avLst/>
          </a:prstGeom>
        </p:spPr>
        <p:txBody>
          <a:bodyPr wrap="square">
            <a:spAutoFit/>
          </a:bodyPr>
          <a:lstStyle/>
          <a:p>
            <a:pPr algn="just"/>
            <a:r>
              <a:rPr lang="es-ES" sz="4000" dirty="0" smtClean="0"/>
              <a:t>c) Aceptación ficta de responsabilidad. Expedida la orden de comparendo en la que se señala multa general, se entenderá que el infractor acepta la responsabilidad cuando, dentro de los tres (3) días siguientes a la imposición de la orden de comparendo, cancela el valor de la misma o decide cambiar el pago de las multas tipo 1 y 2 por la participación en programa comunitario o actividad comunitaria de convivencia.</a:t>
            </a:r>
            <a:endParaRPr lang="es-ES" sz="3600" dirty="0" smtClean="0"/>
          </a:p>
        </p:txBody>
      </p:sp>
    </p:spTree>
    <p:extLst>
      <p:ext uri="{BB962C8B-B14F-4D97-AF65-F5344CB8AC3E}">
        <p14:creationId xmlns:p14="http://schemas.microsoft.com/office/powerpoint/2010/main" xmlns="" val="21402155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87973" y="935420"/>
            <a:ext cx="10689020" cy="5016758"/>
          </a:xfrm>
          <a:prstGeom prst="rect">
            <a:avLst/>
          </a:prstGeom>
        </p:spPr>
        <p:txBody>
          <a:bodyPr wrap="square">
            <a:spAutoFit/>
          </a:bodyPr>
          <a:lstStyle/>
          <a:p>
            <a:pPr algn="just"/>
            <a:r>
              <a:rPr lang="es-ES" sz="4000" dirty="0" smtClean="0"/>
              <a:t>e) Firmeza de la multa señalada en orden de comparendo. No objetada, una vez vencidos los cinco (5) días posteriores a la expedición de la orden, la multa queda en firme, pudiéndose iniciar el cobro coactivo, entendiéndose que pierde los beneficios de reducción del valor de la misma establecidos en el artículo </a:t>
            </a:r>
            <a:r>
              <a:rPr lang="es-ES" sz="4000" dirty="0" smtClean="0">
                <a:hlinkClick r:id="rId3"/>
              </a:rPr>
              <a:t>180</a:t>
            </a:r>
            <a:r>
              <a:rPr lang="es-ES" sz="4000" dirty="0" smtClean="0"/>
              <a:t> de la Ley 1801 de 2016.</a:t>
            </a:r>
            <a:endParaRPr lang="es-ES" sz="3600" dirty="0" smtClean="0"/>
          </a:p>
        </p:txBody>
      </p:sp>
    </p:spTree>
    <p:extLst>
      <p:ext uri="{BB962C8B-B14F-4D97-AF65-F5344CB8AC3E}">
        <p14:creationId xmlns:p14="http://schemas.microsoft.com/office/powerpoint/2010/main" xmlns="" val="2140215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566042"/>
            <a:ext cx="10689020" cy="4524315"/>
          </a:xfrm>
          <a:prstGeom prst="rect">
            <a:avLst/>
          </a:prstGeom>
        </p:spPr>
        <p:txBody>
          <a:bodyPr wrap="square">
            <a:spAutoFit/>
          </a:bodyPr>
          <a:lstStyle/>
          <a:p>
            <a:pPr algn="just"/>
            <a:r>
              <a:rPr lang="es-ES" sz="3200" b="1" dirty="0" smtClean="0"/>
              <a:t>ARTÍCULO 6. </a:t>
            </a:r>
            <a:r>
              <a:rPr lang="es-ES" sz="3200" b="1" i="1" dirty="0" smtClean="0"/>
              <a:t>Categorías jurídicas.</a:t>
            </a:r>
            <a:r>
              <a:rPr lang="es-ES" sz="3200" dirty="0" smtClean="0"/>
              <a:t> Las categorías de convivencia son: seguridad, tranquilidad, ambiente y salud pública, y su alcance es el siguiente:</a:t>
            </a:r>
          </a:p>
          <a:p>
            <a:pPr algn="just"/>
            <a:r>
              <a:rPr lang="es-ES" sz="3200" dirty="0" smtClean="0"/>
              <a:t>1. Seguridad: Garantizar la protección de los derechos y libertades constitucionales y legales de las personas en el territorio nacional.</a:t>
            </a:r>
          </a:p>
          <a:p>
            <a:pPr algn="just"/>
            <a:r>
              <a:rPr lang="es-ES" sz="3200" dirty="0" smtClean="0"/>
              <a:t>2. Tranquilidad: Lograr que las personas ejerzan sus derechos y libertades, sin abusar de los mismos, y con plena observancia de los derechos ajenos.</a:t>
            </a:r>
          </a:p>
        </p:txBody>
      </p:sp>
    </p:spTree>
    <p:extLst>
      <p:ext uri="{BB962C8B-B14F-4D97-AF65-F5344CB8AC3E}">
        <p14:creationId xmlns:p14="http://schemas.microsoft.com/office/powerpoint/2010/main" xmlns="" val="2140215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566042"/>
            <a:ext cx="10689020" cy="3539430"/>
          </a:xfrm>
          <a:prstGeom prst="rect">
            <a:avLst/>
          </a:prstGeom>
        </p:spPr>
        <p:txBody>
          <a:bodyPr wrap="square">
            <a:spAutoFit/>
          </a:bodyPr>
          <a:lstStyle/>
          <a:p>
            <a:pPr algn="just"/>
            <a:r>
              <a:rPr lang="es-ES" sz="3200" dirty="0" smtClean="0"/>
              <a:t>3. Ambiente: Favorecer la protección de los recursos naturales, el patrimonio ecológico, el goce y la relación sostenible con el ambiente.</a:t>
            </a:r>
          </a:p>
          <a:p>
            <a:pPr algn="just"/>
            <a:r>
              <a:rPr lang="es-ES" sz="3200" dirty="0" smtClean="0"/>
              <a:t>4. Salud Pública: Es la responsabilidad estatal y ciudadana de protección de la salud como un derecho esencial, individual, colectivo y comunitario logrado en función de las condiciones de bienestar y calidad de vida.</a:t>
            </a:r>
          </a:p>
        </p:txBody>
      </p:sp>
    </p:spTree>
    <p:extLst>
      <p:ext uri="{BB962C8B-B14F-4D97-AF65-F5344CB8AC3E}">
        <p14:creationId xmlns:p14="http://schemas.microsoft.com/office/powerpoint/2010/main" xmlns="" val="2140215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5016758"/>
          </a:xfrm>
          <a:prstGeom prst="rect">
            <a:avLst/>
          </a:prstGeom>
        </p:spPr>
        <p:txBody>
          <a:bodyPr wrap="square">
            <a:spAutoFit/>
          </a:bodyPr>
          <a:lstStyle/>
          <a:p>
            <a:pPr algn="just"/>
            <a:r>
              <a:rPr lang="es-ES" sz="3200" b="1" dirty="0" smtClean="0"/>
              <a:t>ARTÍCULO 7. </a:t>
            </a:r>
            <a:r>
              <a:rPr lang="es-ES" sz="3200" b="1" i="1" dirty="0" smtClean="0"/>
              <a:t>Finalidades de la convivencia.</a:t>
            </a:r>
            <a:r>
              <a:rPr lang="es-ES" sz="3200" dirty="0" smtClean="0"/>
              <a:t> Son fines esenciales de las normas de convivencia social previstas en este Código:</a:t>
            </a:r>
          </a:p>
          <a:p>
            <a:pPr algn="just"/>
            <a:r>
              <a:rPr lang="es-ES" sz="3200" dirty="0" smtClean="0"/>
              <a:t>1. Que el ejercicio de los derechos y libertades sean garantizados y respetados en el marco de la Constitución y la ley.</a:t>
            </a:r>
          </a:p>
          <a:p>
            <a:pPr algn="just"/>
            <a:r>
              <a:rPr lang="es-ES" sz="3200" dirty="0" smtClean="0"/>
              <a:t>2. El cumplimiento de los deberes contenidos en la Constitución, la ley y las normas que regulan la convivencia.</a:t>
            </a:r>
          </a:p>
          <a:p>
            <a:pPr algn="just"/>
            <a:r>
              <a:rPr lang="es-ES" sz="3200" dirty="0" smtClean="0"/>
              <a:t>3. El respeto por las diferencias y la aceptación de ellas.</a:t>
            </a:r>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5016758"/>
          </a:xfrm>
          <a:prstGeom prst="rect">
            <a:avLst/>
          </a:prstGeom>
        </p:spPr>
        <p:txBody>
          <a:bodyPr wrap="square">
            <a:spAutoFit/>
          </a:bodyPr>
          <a:lstStyle/>
          <a:p>
            <a:pPr algn="just"/>
            <a:r>
              <a:rPr lang="es-ES" sz="3200" dirty="0" smtClean="0"/>
              <a:t>4. La resolución pacífica de los desacuerdos que afecten la convivencia.</a:t>
            </a:r>
          </a:p>
          <a:p>
            <a:pPr algn="just"/>
            <a:endParaRPr lang="es-ES" sz="3200" dirty="0" smtClean="0"/>
          </a:p>
          <a:p>
            <a:pPr algn="just"/>
            <a:r>
              <a:rPr lang="es-ES" sz="3200" dirty="0" smtClean="0"/>
              <a:t>5. La convergencia de los intereses personales y generales para pro-mover un desarrollo armónico.</a:t>
            </a:r>
          </a:p>
          <a:p>
            <a:pPr algn="just"/>
            <a:endParaRPr lang="es-ES" sz="3200" dirty="0" smtClean="0"/>
          </a:p>
          <a:p>
            <a:pPr algn="just"/>
            <a:r>
              <a:rPr lang="es-ES" sz="3200" dirty="0" smtClean="0"/>
              <a:t>6. prevalencia de los valores sociales de solidaridad, tolerancia, responsabilidad, honradez, respeto, bondad, libertad, justicia, igualdad, fraternidad, lealtad, prudencia y paz.</a:t>
            </a:r>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966952" y="1198179"/>
            <a:ext cx="10689020" cy="5509200"/>
          </a:xfrm>
          <a:prstGeom prst="rect">
            <a:avLst/>
          </a:prstGeom>
        </p:spPr>
        <p:txBody>
          <a:bodyPr wrap="square">
            <a:spAutoFit/>
          </a:bodyPr>
          <a:lstStyle/>
          <a:p>
            <a:pPr algn="just"/>
            <a:r>
              <a:rPr lang="es-ES" sz="3200" b="1" dirty="0" smtClean="0"/>
              <a:t>ARTÍCULO 21. </a:t>
            </a:r>
            <a:r>
              <a:rPr lang="es-ES" sz="3200" b="1" i="1" dirty="0" smtClean="0"/>
              <a:t>Carácter público de las actividades de Policía.</a:t>
            </a:r>
            <a:r>
              <a:rPr lang="es-ES" sz="3200" dirty="0" smtClean="0"/>
              <a:t> Todo procedimiento policivo podrá ser grabado mediante cualquier medio de las tecnologías de información y comunicación, por lo que le está prohibido a cualquier persona, salvo las restricciones expresas de ley, impedir que sean realizadas dichas grabaciones.</a:t>
            </a:r>
          </a:p>
          <a:p>
            <a:pPr algn="just"/>
            <a:r>
              <a:rPr lang="es-ES" sz="3200" dirty="0" smtClean="0"/>
              <a:t>La autoridad de Policía que impida la grabación de que trata este artículo sin la justificación legal correspondiente incurrirá en causal de mala conducta.</a:t>
            </a:r>
          </a:p>
          <a:p>
            <a:endParaRPr lang="es-ES" sz="3200" dirty="0" smtClean="0"/>
          </a:p>
          <a:p>
            <a:endParaRPr lang="es-ES" sz="3200" dirty="0" smtClean="0"/>
          </a:p>
        </p:txBody>
      </p:sp>
    </p:spTree>
    <p:extLst>
      <p:ext uri="{BB962C8B-B14F-4D97-AF65-F5344CB8AC3E}">
        <p14:creationId xmlns:p14="http://schemas.microsoft.com/office/powerpoint/2010/main" xmlns="" val="214021551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372</TotalTime>
  <Words>1392</Words>
  <Application>Microsoft Office PowerPoint</Application>
  <PresentationFormat>Personalizado</PresentationFormat>
  <Paragraphs>144</Paragraphs>
  <Slides>43</Slides>
  <Notes>0</Notes>
  <HiddenSlides>0</HiddenSlides>
  <MMClips>0</MMClips>
  <ScaleCrop>false</ScaleCrop>
  <HeadingPairs>
    <vt:vector size="4" baseType="variant">
      <vt:variant>
        <vt:lpstr>Tema</vt:lpstr>
      </vt:variant>
      <vt:variant>
        <vt:i4>1</vt:i4>
      </vt:variant>
      <vt:variant>
        <vt:lpstr>Títulos de diapositiva</vt:lpstr>
      </vt:variant>
      <vt:variant>
        <vt:i4>43</vt:i4>
      </vt:variant>
    </vt:vector>
  </HeadingPairs>
  <TitlesOfParts>
    <vt:vector size="44"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carlos alberto gomez gonzales</dc:creator>
  <cp:lastModifiedBy>63502132</cp:lastModifiedBy>
  <cp:revision>25</cp:revision>
  <dcterms:created xsi:type="dcterms:W3CDTF">2020-04-16T16:54:31Z</dcterms:created>
  <dcterms:modified xsi:type="dcterms:W3CDTF">2023-06-20T21:31:47Z</dcterms:modified>
</cp:coreProperties>
</file>