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5" r:id="rId2"/>
    <p:sldId id="256" r:id="rId3"/>
    <p:sldId id="328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41" r:id="rId14"/>
    <p:sldId id="326" r:id="rId15"/>
    <p:sldId id="345" r:id="rId16"/>
    <p:sldId id="344" r:id="rId17"/>
    <p:sldId id="346" r:id="rId18"/>
    <p:sldId id="342" r:id="rId19"/>
    <p:sldId id="343" r:id="rId20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6"/>
    <p:restoredTop sz="94343" autoAdjust="0"/>
  </p:normalViewPr>
  <p:slideViewPr>
    <p:cSldViewPr snapToGrid="0" snapToObjects="1">
      <p:cViewPr varScale="1">
        <p:scale>
          <a:sx n="82" d="100"/>
          <a:sy n="82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8510-701F-344C-81D9-6C60F0633FDB}" type="datetimeFigureOut">
              <a:rPr lang="es-ES_tradnl" smtClean="0"/>
              <a:pPr/>
              <a:t>03/05/2023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56E2-D857-B542-94F9-52655EB421AB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35996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8510-701F-344C-81D9-6C60F0633FDB}" type="datetimeFigureOut">
              <a:rPr lang="es-ES_tradnl" smtClean="0"/>
              <a:pPr/>
              <a:t>03/05/2023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56E2-D857-B542-94F9-52655EB421AB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747529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8510-701F-344C-81D9-6C60F0633FDB}" type="datetimeFigureOut">
              <a:rPr lang="es-ES_tradnl" smtClean="0"/>
              <a:pPr/>
              <a:t>03/05/2023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56E2-D857-B542-94F9-52655EB421AB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74067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8510-701F-344C-81D9-6C60F0633FDB}" type="datetimeFigureOut">
              <a:rPr lang="es-ES_tradnl" smtClean="0"/>
              <a:pPr/>
              <a:t>03/05/2023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56E2-D857-B542-94F9-52655EB421AB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21528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8510-701F-344C-81D9-6C60F0633FDB}" type="datetimeFigureOut">
              <a:rPr lang="es-ES_tradnl" smtClean="0"/>
              <a:pPr/>
              <a:t>03/05/2023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56E2-D857-B542-94F9-52655EB421AB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533994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8510-701F-344C-81D9-6C60F0633FDB}" type="datetimeFigureOut">
              <a:rPr lang="es-ES_tradnl" smtClean="0"/>
              <a:pPr/>
              <a:t>03/05/2023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56E2-D857-B542-94F9-52655EB421AB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503719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8510-701F-344C-81D9-6C60F0633FDB}" type="datetimeFigureOut">
              <a:rPr lang="es-ES_tradnl" smtClean="0"/>
              <a:pPr/>
              <a:t>03/05/2023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56E2-D857-B542-94F9-52655EB421AB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639621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8510-701F-344C-81D9-6C60F0633FDB}" type="datetimeFigureOut">
              <a:rPr lang="es-ES_tradnl" smtClean="0"/>
              <a:pPr/>
              <a:t>03/05/2023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56E2-D857-B542-94F9-52655EB421AB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95688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8510-701F-344C-81D9-6C60F0633FDB}" type="datetimeFigureOut">
              <a:rPr lang="es-ES_tradnl" smtClean="0"/>
              <a:pPr/>
              <a:t>03/05/2023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56E2-D857-B542-94F9-52655EB421AB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576139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8510-701F-344C-81D9-6C60F0633FDB}" type="datetimeFigureOut">
              <a:rPr lang="es-ES_tradnl" smtClean="0"/>
              <a:pPr/>
              <a:t>03/05/2023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56E2-D857-B542-94F9-52655EB421AB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79669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8510-701F-344C-81D9-6C60F0633FDB}" type="datetimeFigureOut">
              <a:rPr lang="es-ES_tradnl" smtClean="0"/>
              <a:pPr/>
              <a:t>03/05/2023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56E2-D857-B542-94F9-52655EB421AB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42152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4B34C9E5-B441-4942-33E5-1D7BC8F3AD7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18510-701F-344C-81D9-6C60F0633FDB}" type="datetimeFigureOut">
              <a:rPr lang="es-ES_tradnl" smtClean="0"/>
              <a:pPr/>
              <a:t>03/05/2023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D56E2-D857-B542-94F9-52655EB421AB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59115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CE590C79-1917-C25F-244F-4666E4873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4736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2137" y="1122363"/>
            <a:ext cx="11436823" cy="2387600"/>
          </a:xfrm>
        </p:spPr>
        <p:txBody>
          <a:bodyPr/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LEY 1474 DE 2011 </a:t>
            </a:r>
            <a:b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Art 82 – 83 - 84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2137" y="3602038"/>
            <a:ext cx="11436823" cy="1655762"/>
          </a:xfrm>
        </p:spPr>
        <p:txBody>
          <a:bodyPr>
            <a:normAutofit/>
          </a:bodyPr>
          <a:lstStyle/>
          <a:p>
            <a:r>
              <a:rPr lang="es-CO" dirty="0">
                <a:latin typeface="Verdana" panose="020B0604030504040204" pitchFamily="34" charset="0"/>
                <a:ea typeface="Verdana" panose="020B0604030504040204" pitchFamily="34" charset="0"/>
              </a:rPr>
              <a:t>Carlos Alberto Echeverry López</a:t>
            </a:r>
          </a:p>
          <a:p>
            <a:pPr marL="1204595" marR="1195070">
              <a:lnSpc>
                <a:spcPct val="114700"/>
              </a:lnSpc>
              <a:spcBef>
                <a:spcPts val="95"/>
              </a:spcBef>
            </a:pPr>
            <a:r>
              <a:rPr lang="es-MX" spc="-10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Profesional Universitario</a:t>
            </a:r>
          </a:p>
          <a:p>
            <a:pPr marL="1204595" marR="1195070">
              <a:lnSpc>
                <a:spcPct val="114700"/>
              </a:lnSpc>
              <a:spcBef>
                <a:spcPts val="95"/>
              </a:spcBef>
            </a:pPr>
            <a:r>
              <a:rPr lang="es-MX" spc="-10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Contraloría Auxiliar de Auditoria Integrada</a:t>
            </a:r>
          </a:p>
        </p:txBody>
      </p:sp>
    </p:spTree>
    <p:extLst>
      <p:ext uri="{BB962C8B-B14F-4D97-AF65-F5344CB8AC3E}">
        <p14:creationId xmlns="" xmlns:p14="http://schemas.microsoft.com/office/powerpoint/2010/main" val="2197457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b="1" dirty="0">
                <a:latin typeface="Verdana" panose="020B0604030504040204" pitchFamily="34" charset="0"/>
                <a:ea typeface="Verdana" panose="020B0604030504040204" pitchFamily="34" charset="0"/>
              </a:rPr>
              <a:t>ARTÍCULO 82. </a:t>
            </a:r>
            <a:br>
              <a:rPr lang="es-MX" sz="28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MX" sz="2800" b="1" dirty="0">
                <a:latin typeface="Verdana" panose="020B0604030504040204" pitchFamily="34" charset="0"/>
                <a:ea typeface="Verdana" panose="020B0604030504040204" pitchFamily="34" charset="0"/>
              </a:rPr>
              <a:t>RESPONSABILIDAD DE LOS INTERVENTORES</a:t>
            </a:r>
            <a:endParaRPr lang="es-CO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934809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MX" dirty="0">
                <a:latin typeface="Verdana" panose="020B0604030504040204" pitchFamily="34" charset="0"/>
                <a:ea typeface="Verdana" panose="020B0604030504040204" pitchFamily="34" charset="0"/>
              </a:rPr>
              <a:t>Los consultores y asesores externos responderán civil, fiscal, penal y disciplinariamente tanto por el cumplimiento de las obligaciones derivadas del contrato de consultoría o asesoría, como por los hechos u omisiones que les fueren imputables y que causen daño o perjuicio a las entidades, derivados de la celebración y ejecución de los contratos respecto de los cuales hayan ejercido o ejerzan las actividades de consultoría o asesoría.</a:t>
            </a:r>
          </a:p>
          <a:p>
            <a:pPr marL="0" indent="0" algn="just">
              <a:buNone/>
            </a:pPr>
            <a:r>
              <a:rPr lang="es-MX" dirty="0">
                <a:latin typeface="Verdana" panose="020B0604030504040204" pitchFamily="34" charset="0"/>
                <a:ea typeface="Verdana" panose="020B0604030504040204" pitchFamily="34" charset="0"/>
              </a:rPr>
              <a:t>Por su parte, los interventores responderán civil, fiscal, penal y disciplinariamente, tanto por el cumplimiento de las obligaciones derivadas del contrato de interventoría, como por los hechos u omisiones que les sean imputables y causen daño o perjuicio a las entidades, derivados de la celebración y ejecución de los contratos respecto de los cuales hayan ejercido o ejerzan las funciones de interventoría.</a:t>
            </a:r>
          </a:p>
          <a:p>
            <a:pPr marL="0" indent="0" algn="just">
              <a:buNone/>
            </a:pPr>
            <a:endParaRPr lang="es-MX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es-MX" b="1" dirty="0">
                <a:latin typeface="Verdana" panose="020B0604030504040204" pitchFamily="34" charset="0"/>
                <a:ea typeface="Verdana" panose="020B0604030504040204" pitchFamily="34" charset="0"/>
              </a:rPr>
              <a:t>PARÁGRAFO.</a:t>
            </a:r>
            <a:r>
              <a:rPr lang="es-MX" dirty="0">
                <a:latin typeface="Verdana" panose="020B0604030504040204" pitchFamily="34" charset="0"/>
                <a:ea typeface="Verdana" panose="020B0604030504040204" pitchFamily="34" charset="0"/>
              </a:rPr>
              <a:t> El Gobierno Nacional reglamentará la materia dentro de los seis (6) meses siguientes a la expedición de esta ley.</a:t>
            </a:r>
          </a:p>
          <a:p>
            <a:pPr marL="0" indent="0">
              <a:buNone/>
            </a:pPr>
            <a:endParaRPr lang="es-C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0377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b="1" dirty="0">
                <a:latin typeface="Verdana" panose="020B0604030504040204" pitchFamily="34" charset="0"/>
                <a:ea typeface="Verdana" panose="020B0604030504040204" pitchFamily="34" charset="0"/>
              </a:rPr>
              <a:t>ARTÍCULO 83.</a:t>
            </a:r>
            <a:br>
              <a:rPr lang="es-MX" sz="28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MX" sz="2800" b="1" dirty="0">
                <a:latin typeface="Verdana" panose="020B0604030504040204" pitchFamily="34" charset="0"/>
                <a:ea typeface="Verdana" panose="020B0604030504040204" pitchFamily="34" charset="0"/>
              </a:rPr>
              <a:t>SUPERVISIÓN E INTERVENTORÍA CONTRACTUAL</a:t>
            </a:r>
            <a:endParaRPr lang="es-CO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934809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s-MX" dirty="0">
                <a:latin typeface="Verdana" panose="020B0604030504040204" pitchFamily="34" charset="0"/>
                <a:ea typeface="Verdana" panose="020B0604030504040204" pitchFamily="34" charset="0"/>
              </a:rPr>
              <a:t>“Con el fin de proteger la moralidad administrativa, de prevenir la ocurrencia de actos de corrupción y de tutelar la transparencia de la actividad contractual, las entidades públicas </a:t>
            </a:r>
            <a:r>
              <a:rPr lang="es-MX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están obligadas</a:t>
            </a:r>
            <a:r>
              <a:rPr lang="es-MX" dirty="0">
                <a:latin typeface="Verdana" panose="020B0604030504040204" pitchFamily="34" charset="0"/>
                <a:ea typeface="Verdana" panose="020B0604030504040204" pitchFamily="34" charset="0"/>
              </a:rPr>
              <a:t> a vigilar permanentemente </a:t>
            </a:r>
            <a:r>
              <a:rPr lang="es-MX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la correcta ejecución del objeto</a:t>
            </a:r>
            <a:r>
              <a:rPr lang="es-MX" dirty="0">
                <a:latin typeface="Verdana" panose="020B0604030504040204" pitchFamily="34" charset="0"/>
                <a:ea typeface="Verdana" panose="020B0604030504040204" pitchFamily="34" charset="0"/>
              </a:rPr>
              <a:t> contratado a través de un supervisor o un interventor, según corresponda.</a:t>
            </a:r>
          </a:p>
          <a:p>
            <a:pPr marL="0" indent="0" algn="just">
              <a:buNone/>
            </a:pPr>
            <a:r>
              <a:rPr lang="es-MX" dirty="0">
                <a:latin typeface="Verdana" panose="020B0604030504040204" pitchFamily="34" charset="0"/>
                <a:ea typeface="Verdana" panose="020B0604030504040204" pitchFamily="34" charset="0"/>
              </a:rPr>
              <a:t>La supervisión consistirá en el seguimiento técnico, administrativo, financiero, contable, y jurídico que sobre </a:t>
            </a:r>
            <a:r>
              <a:rPr lang="es-MX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el cumplimiento del objeto del contrato</a:t>
            </a:r>
            <a:r>
              <a:rPr lang="es-MX" dirty="0">
                <a:latin typeface="Verdana" panose="020B0604030504040204" pitchFamily="34" charset="0"/>
                <a:ea typeface="Verdana" panose="020B0604030504040204" pitchFamily="34" charset="0"/>
              </a:rPr>
              <a:t>, es ejercida por la misma entidad estatal cuando no requieren conocimientos especializados. …</a:t>
            </a:r>
          </a:p>
          <a:p>
            <a:pPr marL="0" indent="0" algn="just">
              <a:buNone/>
            </a:pPr>
            <a:r>
              <a:rPr lang="es-MX" dirty="0">
                <a:latin typeface="Verdana" panose="020B0604030504040204" pitchFamily="34" charset="0"/>
                <a:ea typeface="Verdana" panose="020B0604030504040204" pitchFamily="34" charset="0"/>
              </a:rPr>
              <a:t>La interventoría consistirá en el seguimiento técnico que sobre el cumplimiento del contrato realice una persona natural o jurídica contratada para tal fin por la Entidad Estatal, …”</a:t>
            </a:r>
            <a:endParaRPr lang="es-C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576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400" b="1" dirty="0">
                <a:latin typeface="Verdana" panose="020B0604030504040204" pitchFamily="34" charset="0"/>
                <a:ea typeface="Verdana" panose="020B0604030504040204" pitchFamily="34" charset="0"/>
              </a:rPr>
              <a:t>ARTÍCULO 84. </a:t>
            </a:r>
            <a:br>
              <a:rPr lang="es-MX" sz="2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MX" sz="2400" b="1" dirty="0">
                <a:latin typeface="Verdana" panose="020B0604030504040204" pitchFamily="34" charset="0"/>
                <a:ea typeface="Verdana" panose="020B0604030504040204" pitchFamily="34" charset="0"/>
              </a:rPr>
              <a:t>FACULTADES Y DEBERES DE LOS SUPERVISORES Y LOS INTERVENTORES</a:t>
            </a:r>
            <a:endParaRPr lang="es-CO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934809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dirty="0"/>
              <a:t>“La supervisión e interventoría contractual implica </a:t>
            </a:r>
            <a:r>
              <a:rPr lang="es-MX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seguimiento al ejercicio del cumplimiento</a:t>
            </a:r>
            <a:r>
              <a:rPr lang="es-MX" dirty="0"/>
              <a:t> obligacional por la entidad contratante sobre las obligaciones a cargo del contratista.</a:t>
            </a:r>
          </a:p>
          <a:p>
            <a:pPr marL="0" indent="0" algn="just">
              <a:buNone/>
            </a:pPr>
            <a:r>
              <a:rPr lang="es-MX" dirty="0"/>
              <a:t>Los interventores y supervisores están facultados para solicitar informes, aclaraciones y explicaciones sobre el desarrollo de la ejecución contractual, y serán responsables por mantener informada a la entidad contratante de los hechos o circunstancias que puedan constituir actos de corrupción tipificados como conductas punibles, o que puedan poner o pongan en riesgo el cumplimiento del contrato, o cuando tal incumplimiento se presente. …”</a:t>
            </a:r>
          </a:p>
          <a:p>
            <a:pPr marL="0" indent="0" algn="just">
              <a:buNone/>
            </a:pPr>
            <a:endParaRPr lang="es-C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6835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19052F8-0300-662C-E183-6CCAE5279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1543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2137" y="1122363"/>
            <a:ext cx="11436823" cy="2387600"/>
          </a:xfrm>
        </p:spPr>
        <p:txBody>
          <a:bodyPr/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CONTROL INTERNO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2137" y="3602038"/>
            <a:ext cx="11436823" cy="1655762"/>
          </a:xfrm>
        </p:spPr>
        <p:txBody>
          <a:bodyPr>
            <a:normAutofit/>
          </a:bodyPr>
          <a:lstStyle/>
          <a:p>
            <a:r>
              <a:rPr lang="es-CO" dirty="0">
                <a:latin typeface="Verdana" panose="020B0604030504040204" pitchFamily="34" charset="0"/>
                <a:ea typeface="Verdana" panose="020B0604030504040204" pitchFamily="34" charset="0"/>
              </a:rPr>
              <a:t>Carlos Alberto Echeverry López</a:t>
            </a:r>
          </a:p>
          <a:p>
            <a:pPr marL="1204595" marR="1195070">
              <a:lnSpc>
                <a:spcPct val="114700"/>
              </a:lnSpc>
              <a:spcBef>
                <a:spcPts val="95"/>
              </a:spcBef>
            </a:pPr>
            <a:r>
              <a:rPr lang="es-MX" spc="-10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Profesional Universitario</a:t>
            </a:r>
          </a:p>
          <a:p>
            <a:pPr marL="1204595" marR="1195070">
              <a:lnSpc>
                <a:spcPct val="114700"/>
              </a:lnSpc>
              <a:spcBef>
                <a:spcPts val="95"/>
              </a:spcBef>
            </a:pPr>
            <a:r>
              <a:rPr lang="es-MX" spc="-10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Contraloría Auxiliar de Auditoria Integrada</a:t>
            </a:r>
          </a:p>
        </p:txBody>
      </p:sp>
    </p:spTree>
    <p:extLst>
      <p:ext uri="{BB962C8B-B14F-4D97-AF65-F5344CB8AC3E}">
        <p14:creationId xmlns="" xmlns:p14="http://schemas.microsoft.com/office/powerpoint/2010/main" val="1613210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7ª. Dimensión: Control Interno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/>
              <a:t>Ley 87 de 1993:</a:t>
            </a:r>
          </a:p>
          <a:p>
            <a:pPr marL="0" indent="0">
              <a:buNone/>
            </a:pPr>
            <a:endParaRPr lang="es-CO" dirty="0"/>
          </a:p>
          <a:p>
            <a:pPr marL="0" indent="0" algn="just">
              <a:buNone/>
            </a:pPr>
            <a:r>
              <a:rPr lang="es-MX" dirty="0"/>
              <a:t>ARTÍCULO 5. Campo de aplicación. La presente Ley se aplicará a todos los organismos y entidades de las Ramas del Poder Público en sus diferentes órdenes y niveles así como en la organización electoral, en los organismos de control, en los establecimientos públicos, en las empresas industriales y comerciales del Estado en las sociedades de economía mixta en las cuales el Estado posea el 90% o más de capital social, en el Banco de la República y en los fondos de origen presupuestal</a:t>
            </a:r>
            <a:endParaRPr lang="es-CO" dirty="0"/>
          </a:p>
        </p:txBody>
      </p:sp>
    </p:spTree>
    <p:extLst>
      <p:ext uri="{BB962C8B-B14F-4D97-AF65-F5344CB8AC3E}">
        <p14:creationId xmlns="" xmlns:p14="http://schemas.microsoft.com/office/powerpoint/2010/main" val="1066435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63" y="139463"/>
            <a:ext cx="10931857" cy="671853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688360" y="1122091"/>
            <a:ext cx="34081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AUDITORÍA INTERNA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SISTEMA DE GESTIÓN DE CALIDAD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CONTROL DE RIESGOS</a:t>
            </a:r>
            <a:endParaRPr lang="es-CO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object 9"/>
          <p:cNvGrpSpPr/>
          <p:nvPr/>
        </p:nvGrpSpPr>
        <p:grpSpPr>
          <a:xfrm rot="16200000">
            <a:off x="7960966" y="1213560"/>
            <a:ext cx="731520" cy="551815"/>
            <a:chOff x="5730240" y="2296667"/>
            <a:chExt cx="731520" cy="551815"/>
          </a:xfrm>
        </p:grpSpPr>
        <p:sp>
          <p:nvSpPr>
            <p:cNvPr id="5" name="object 10"/>
            <p:cNvSpPr/>
            <p:nvPr/>
          </p:nvSpPr>
          <p:spPr>
            <a:xfrm>
              <a:off x="5736336" y="2302763"/>
              <a:ext cx="719455" cy="539750"/>
            </a:xfrm>
            <a:custGeom>
              <a:avLst/>
              <a:gdLst/>
              <a:ahLst/>
              <a:cxnLst/>
              <a:rect l="l" t="t" r="r" b="b"/>
              <a:pathLst>
                <a:path w="719454" h="539750">
                  <a:moveTo>
                    <a:pt x="539496" y="0"/>
                  </a:moveTo>
                  <a:lnTo>
                    <a:pt x="179831" y="0"/>
                  </a:lnTo>
                  <a:lnTo>
                    <a:pt x="179831" y="269748"/>
                  </a:lnTo>
                  <a:lnTo>
                    <a:pt x="0" y="269748"/>
                  </a:lnTo>
                  <a:lnTo>
                    <a:pt x="359663" y="539496"/>
                  </a:lnTo>
                  <a:lnTo>
                    <a:pt x="719327" y="269748"/>
                  </a:lnTo>
                  <a:lnTo>
                    <a:pt x="539496" y="269748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" name="object 11"/>
            <p:cNvSpPr/>
            <p:nvPr/>
          </p:nvSpPr>
          <p:spPr>
            <a:xfrm>
              <a:off x="5736336" y="2302763"/>
              <a:ext cx="719455" cy="539750"/>
            </a:xfrm>
            <a:custGeom>
              <a:avLst/>
              <a:gdLst/>
              <a:ahLst/>
              <a:cxnLst/>
              <a:rect l="l" t="t" r="r" b="b"/>
              <a:pathLst>
                <a:path w="719454" h="539750">
                  <a:moveTo>
                    <a:pt x="539496" y="0"/>
                  </a:moveTo>
                  <a:lnTo>
                    <a:pt x="539496" y="269748"/>
                  </a:lnTo>
                  <a:lnTo>
                    <a:pt x="719327" y="269748"/>
                  </a:lnTo>
                  <a:lnTo>
                    <a:pt x="359663" y="539496"/>
                  </a:lnTo>
                  <a:lnTo>
                    <a:pt x="0" y="269748"/>
                  </a:lnTo>
                  <a:lnTo>
                    <a:pt x="179831" y="269748"/>
                  </a:lnTo>
                  <a:lnTo>
                    <a:pt x="179831" y="0"/>
                  </a:lnTo>
                  <a:lnTo>
                    <a:pt x="539496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7" name="Elipse 6"/>
          <p:cNvSpPr/>
          <p:nvPr/>
        </p:nvSpPr>
        <p:spPr>
          <a:xfrm>
            <a:off x="6741825" y="861549"/>
            <a:ext cx="1310185" cy="13101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340191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389" y="1135176"/>
            <a:ext cx="10035524" cy="56408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9493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19052F8-0300-662C-E183-6CCAE5279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9920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5">
            <a:extLst>
              <a:ext uri="{FF2B5EF4-FFF2-40B4-BE49-F238E27FC236}">
                <a16:creationId xmlns="" xmlns:a16="http://schemas.microsoft.com/office/drawing/2014/main" id="{44F7B89F-B9AF-4158-A524-608F5ECE71B0}"/>
              </a:ext>
            </a:extLst>
          </p:cNvPr>
          <p:cNvSpPr txBox="1"/>
          <p:nvPr/>
        </p:nvSpPr>
        <p:spPr>
          <a:xfrm>
            <a:off x="473123" y="2705725"/>
            <a:ext cx="11245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200" b="1" dirty="0">
                <a:latin typeface="Verdana" panose="020B0604030504040204" pitchFamily="34" charset="0"/>
                <a:ea typeface="Verdana" panose="020B0604030504040204" pitchFamily="34" charset="0"/>
              </a:rPr>
              <a:t>ENEDITH DEL CARMEN GONZÁLEZ HERNÁNDEZ </a:t>
            </a:r>
          </a:p>
          <a:p>
            <a:pPr algn="ctr"/>
            <a:r>
              <a:rPr lang="es-MX" sz="3200" dirty="0">
                <a:latin typeface="Verdana" panose="020B0604030504040204" pitchFamily="34" charset="0"/>
                <a:ea typeface="Verdana" panose="020B0604030504040204" pitchFamily="34" charset="0"/>
              </a:rPr>
              <a:t>Contralora General de Antioquia</a:t>
            </a:r>
          </a:p>
        </p:txBody>
      </p:sp>
    </p:spTree>
    <p:extLst>
      <p:ext uri="{BB962C8B-B14F-4D97-AF65-F5344CB8AC3E}">
        <p14:creationId xmlns="" xmlns:p14="http://schemas.microsoft.com/office/powerpoint/2010/main" val="1543616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2137" y="1122363"/>
            <a:ext cx="11436823" cy="2387600"/>
          </a:xfrm>
        </p:spPr>
        <p:txBody>
          <a:bodyPr/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El Hallazgo de Auditoria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2137" y="3602038"/>
            <a:ext cx="11436823" cy="1655762"/>
          </a:xfrm>
        </p:spPr>
        <p:txBody>
          <a:bodyPr>
            <a:normAutofit/>
          </a:bodyPr>
          <a:lstStyle/>
          <a:p>
            <a:r>
              <a:rPr lang="es-CO" dirty="0">
                <a:latin typeface="Verdana" panose="020B0604030504040204" pitchFamily="34" charset="0"/>
                <a:ea typeface="Verdana" panose="020B0604030504040204" pitchFamily="34" charset="0"/>
              </a:rPr>
              <a:t>Carlos Alberto Echeverry López</a:t>
            </a:r>
          </a:p>
          <a:p>
            <a:pPr marL="1204595" marR="1195070">
              <a:lnSpc>
                <a:spcPct val="114700"/>
              </a:lnSpc>
              <a:spcBef>
                <a:spcPts val="95"/>
              </a:spcBef>
            </a:pPr>
            <a:r>
              <a:rPr lang="es-MX" spc="-10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Profesional Universitario</a:t>
            </a:r>
          </a:p>
          <a:p>
            <a:pPr marL="1204595" marR="1195070">
              <a:lnSpc>
                <a:spcPct val="114700"/>
              </a:lnSpc>
              <a:spcBef>
                <a:spcPts val="95"/>
              </a:spcBef>
            </a:pPr>
            <a:r>
              <a:rPr lang="es-MX" spc="-10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Contraloría Auxiliar de Auditoria Integrada</a:t>
            </a:r>
          </a:p>
        </p:txBody>
      </p:sp>
    </p:spTree>
    <p:extLst>
      <p:ext uri="{BB962C8B-B14F-4D97-AF65-F5344CB8AC3E}">
        <p14:creationId xmlns="" xmlns:p14="http://schemas.microsoft.com/office/powerpoint/2010/main" val="3500500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1191" y="842404"/>
            <a:ext cx="11532361" cy="1325563"/>
          </a:xfrm>
        </p:spPr>
        <p:txBody>
          <a:bodyPr>
            <a:normAutofit/>
          </a:bodyPr>
          <a:lstStyle/>
          <a:p>
            <a:pPr algn="ctr"/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Estructuración y tratamiento de observaciones y/o hallazgos 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27543" y="2838736"/>
            <a:ext cx="27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Observación y/o Hallazgo</a:t>
            </a:r>
          </a:p>
          <a:p>
            <a:pPr algn="ctr"/>
            <a:r>
              <a:rPr lang="es-C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Auditoria</a:t>
            </a:r>
          </a:p>
        </p:txBody>
      </p:sp>
      <p:grpSp>
        <p:nvGrpSpPr>
          <p:cNvPr id="5" name="object 9"/>
          <p:cNvGrpSpPr/>
          <p:nvPr/>
        </p:nvGrpSpPr>
        <p:grpSpPr>
          <a:xfrm rot="16200000">
            <a:off x="3478359" y="3162992"/>
            <a:ext cx="731520" cy="551815"/>
            <a:chOff x="5730240" y="2296667"/>
            <a:chExt cx="731520" cy="551815"/>
          </a:xfrm>
        </p:grpSpPr>
        <p:sp>
          <p:nvSpPr>
            <p:cNvPr id="6" name="object 10"/>
            <p:cNvSpPr/>
            <p:nvPr/>
          </p:nvSpPr>
          <p:spPr>
            <a:xfrm>
              <a:off x="5736336" y="2302763"/>
              <a:ext cx="719455" cy="539750"/>
            </a:xfrm>
            <a:custGeom>
              <a:avLst/>
              <a:gdLst/>
              <a:ahLst/>
              <a:cxnLst/>
              <a:rect l="l" t="t" r="r" b="b"/>
              <a:pathLst>
                <a:path w="719454" h="539750">
                  <a:moveTo>
                    <a:pt x="539496" y="0"/>
                  </a:moveTo>
                  <a:lnTo>
                    <a:pt x="179831" y="0"/>
                  </a:lnTo>
                  <a:lnTo>
                    <a:pt x="179831" y="269748"/>
                  </a:lnTo>
                  <a:lnTo>
                    <a:pt x="0" y="269748"/>
                  </a:lnTo>
                  <a:lnTo>
                    <a:pt x="359663" y="539496"/>
                  </a:lnTo>
                  <a:lnTo>
                    <a:pt x="719327" y="269748"/>
                  </a:lnTo>
                  <a:lnTo>
                    <a:pt x="539496" y="269748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" name="object 11"/>
            <p:cNvSpPr/>
            <p:nvPr/>
          </p:nvSpPr>
          <p:spPr>
            <a:xfrm>
              <a:off x="5736336" y="2302763"/>
              <a:ext cx="719455" cy="539750"/>
            </a:xfrm>
            <a:custGeom>
              <a:avLst/>
              <a:gdLst/>
              <a:ahLst/>
              <a:cxnLst/>
              <a:rect l="l" t="t" r="r" b="b"/>
              <a:pathLst>
                <a:path w="719454" h="539750">
                  <a:moveTo>
                    <a:pt x="539496" y="0"/>
                  </a:moveTo>
                  <a:lnTo>
                    <a:pt x="539496" y="269748"/>
                  </a:lnTo>
                  <a:lnTo>
                    <a:pt x="719327" y="269748"/>
                  </a:lnTo>
                  <a:lnTo>
                    <a:pt x="359663" y="539496"/>
                  </a:lnTo>
                  <a:lnTo>
                    <a:pt x="0" y="269748"/>
                  </a:lnTo>
                  <a:lnTo>
                    <a:pt x="179831" y="269748"/>
                  </a:lnTo>
                  <a:lnTo>
                    <a:pt x="179831" y="0"/>
                  </a:lnTo>
                  <a:lnTo>
                    <a:pt x="539496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8" name="object 13"/>
          <p:cNvSpPr txBox="1"/>
          <p:nvPr/>
        </p:nvSpPr>
        <p:spPr>
          <a:xfrm>
            <a:off x="4412777" y="3043454"/>
            <a:ext cx="182880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3900" marR="5080" indent="-711835" algn="ctr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CO" sz="2400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Evaluación</a:t>
            </a:r>
          </a:p>
          <a:p>
            <a:pPr marL="723900" marR="5080" indent="-711835" algn="ctr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CO" sz="2400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Asunto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 rot="16200000">
            <a:off x="6423148" y="3153093"/>
            <a:ext cx="731520" cy="551815"/>
            <a:chOff x="5730240" y="2296667"/>
            <a:chExt cx="731520" cy="551815"/>
          </a:xfrm>
        </p:grpSpPr>
        <p:sp>
          <p:nvSpPr>
            <p:cNvPr id="10" name="object 10"/>
            <p:cNvSpPr/>
            <p:nvPr/>
          </p:nvSpPr>
          <p:spPr>
            <a:xfrm>
              <a:off x="5736336" y="2302763"/>
              <a:ext cx="719455" cy="539750"/>
            </a:xfrm>
            <a:custGeom>
              <a:avLst/>
              <a:gdLst/>
              <a:ahLst/>
              <a:cxnLst/>
              <a:rect l="l" t="t" r="r" b="b"/>
              <a:pathLst>
                <a:path w="719454" h="539750">
                  <a:moveTo>
                    <a:pt x="539496" y="0"/>
                  </a:moveTo>
                  <a:lnTo>
                    <a:pt x="179831" y="0"/>
                  </a:lnTo>
                  <a:lnTo>
                    <a:pt x="179831" y="269748"/>
                  </a:lnTo>
                  <a:lnTo>
                    <a:pt x="0" y="269748"/>
                  </a:lnTo>
                  <a:lnTo>
                    <a:pt x="359663" y="539496"/>
                  </a:lnTo>
                  <a:lnTo>
                    <a:pt x="719327" y="269748"/>
                  </a:lnTo>
                  <a:lnTo>
                    <a:pt x="539496" y="269748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5736336" y="2302763"/>
              <a:ext cx="719455" cy="539750"/>
            </a:xfrm>
            <a:custGeom>
              <a:avLst/>
              <a:gdLst/>
              <a:ahLst/>
              <a:cxnLst/>
              <a:rect l="l" t="t" r="r" b="b"/>
              <a:pathLst>
                <a:path w="719454" h="539750">
                  <a:moveTo>
                    <a:pt x="539496" y="0"/>
                  </a:moveTo>
                  <a:lnTo>
                    <a:pt x="539496" y="269748"/>
                  </a:lnTo>
                  <a:lnTo>
                    <a:pt x="719327" y="269748"/>
                  </a:lnTo>
                  <a:lnTo>
                    <a:pt x="359663" y="539496"/>
                  </a:lnTo>
                  <a:lnTo>
                    <a:pt x="0" y="269748"/>
                  </a:lnTo>
                  <a:lnTo>
                    <a:pt x="179831" y="269748"/>
                  </a:lnTo>
                  <a:lnTo>
                    <a:pt x="179831" y="0"/>
                  </a:lnTo>
                  <a:lnTo>
                    <a:pt x="539496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2" name="object 13"/>
          <p:cNvSpPr txBox="1"/>
          <p:nvPr/>
        </p:nvSpPr>
        <p:spPr>
          <a:xfrm>
            <a:off x="7274033" y="2264687"/>
            <a:ext cx="4400709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3900" marR="5080" indent="-711835" algn="ctr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CO" sz="2400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Condición</a:t>
            </a:r>
          </a:p>
          <a:p>
            <a:pPr marR="5080" algn="ctr">
              <a:lnSpc>
                <a:spcPct val="100000"/>
              </a:lnSpc>
              <a:spcBef>
                <a:spcPts val="100"/>
              </a:spcBef>
              <a:tabLst>
                <a:tab pos="1433513" algn="l"/>
              </a:tabLst>
            </a:pPr>
            <a:r>
              <a:rPr lang="es-CO" sz="2400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(Situación detectada – Ser)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60561" y="4011097"/>
            <a:ext cx="182880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3900" marR="5080" indent="-711835" algn="ctr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CO" sz="2400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Criterio</a:t>
            </a:r>
          </a:p>
          <a:p>
            <a:pPr marL="723900" marR="5080" indent="-711835" algn="ctr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CO" sz="2400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(Debe ser)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  <a:cs typeface="Arial MT"/>
            </a:endParaRPr>
          </a:p>
        </p:txBody>
      </p:sp>
      <p:sp>
        <p:nvSpPr>
          <p:cNvPr id="14" name="object 13"/>
          <p:cNvSpPr txBox="1"/>
          <p:nvPr/>
        </p:nvSpPr>
        <p:spPr>
          <a:xfrm>
            <a:off x="7771258" y="5814881"/>
            <a:ext cx="337895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3900" marR="5080" indent="-711835" algn="ctr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CO" sz="2400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Pruebas de Auditoria 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  <a:cs typeface="Arial MT"/>
            </a:endParaRPr>
          </a:p>
        </p:txBody>
      </p:sp>
      <p:grpSp>
        <p:nvGrpSpPr>
          <p:cNvPr id="15" name="object 9"/>
          <p:cNvGrpSpPr/>
          <p:nvPr/>
        </p:nvGrpSpPr>
        <p:grpSpPr>
          <a:xfrm rot="5400000">
            <a:off x="6968994" y="5735524"/>
            <a:ext cx="731520" cy="551815"/>
            <a:chOff x="5730240" y="2296667"/>
            <a:chExt cx="731520" cy="551815"/>
          </a:xfrm>
        </p:grpSpPr>
        <p:sp>
          <p:nvSpPr>
            <p:cNvPr id="16" name="object 10"/>
            <p:cNvSpPr/>
            <p:nvPr/>
          </p:nvSpPr>
          <p:spPr>
            <a:xfrm>
              <a:off x="5736336" y="2302763"/>
              <a:ext cx="719455" cy="539750"/>
            </a:xfrm>
            <a:custGeom>
              <a:avLst/>
              <a:gdLst/>
              <a:ahLst/>
              <a:cxnLst/>
              <a:rect l="l" t="t" r="r" b="b"/>
              <a:pathLst>
                <a:path w="719454" h="539750">
                  <a:moveTo>
                    <a:pt x="539496" y="0"/>
                  </a:moveTo>
                  <a:lnTo>
                    <a:pt x="179831" y="0"/>
                  </a:lnTo>
                  <a:lnTo>
                    <a:pt x="179831" y="269748"/>
                  </a:lnTo>
                  <a:lnTo>
                    <a:pt x="0" y="269748"/>
                  </a:lnTo>
                  <a:lnTo>
                    <a:pt x="359663" y="539496"/>
                  </a:lnTo>
                  <a:lnTo>
                    <a:pt x="719327" y="269748"/>
                  </a:lnTo>
                  <a:lnTo>
                    <a:pt x="539496" y="269748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" name="object 11"/>
            <p:cNvSpPr/>
            <p:nvPr/>
          </p:nvSpPr>
          <p:spPr>
            <a:xfrm>
              <a:off x="5736336" y="2302763"/>
              <a:ext cx="719455" cy="539750"/>
            </a:xfrm>
            <a:custGeom>
              <a:avLst/>
              <a:gdLst/>
              <a:ahLst/>
              <a:cxnLst/>
              <a:rect l="l" t="t" r="r" b="b"/>
              <a:pathLst>
                <a:path w="719454" h="539750">
                  <a:moveTo>
                    <a:pt x="539496" y="0"/>
                  </a:moveTo>
                  <a:lnTo>
                    <a:pt x="539496" y="269748"/>
                  </a:lnTo>
                  <a:lnTo>
                    <a:pt x="719327" y="269748"/>
                  </a:lnTo>
                  <a:lnTo>
                    <a:pt x="359663" y="539496"/>
                  </a:lnTo>
                  <a:lnTo>
                    <a:pt x="0" y="269748"/>
                  </a:lnTo>
                  <a:lnTo>
                    <a:pt x="179831" y="269748"/>
                  </a:lnTo>
                  <a:lnTo>
                    <a:pt x="179831" y="0"/>
                  </a:lnTo>
                  <a:lnTo>
                    <a:pt x="539496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18" name="object 9"/>
          <p:cNvGrpSpPr/>
          <p:nvPr/>
        </p:nvGrpSpPr>
        <p:grpSpPr>
          <a:xfrm>
            <a:off x="9109201" y="5044299"/>
            <a:ext cx="731520" cy="551815"/>
            <a:chOff x="5730240" y="2296667"/>
            <a:chExt cx="731520" cy="551815"/>
          </a:xfrm>
        </p:grpSpPr>
        <p:sp>
          <p:nvSpPr>
            <p:cNvPr id="19" name="object 10"/>
            <p:cNvSpPr/>
            <p:nvPr/>
          </p:nvSpPr>
          <p:spPr>
            <a:xfrm>
              <a:off x="5736336" y="2302763"/>
              <a:ext cx="719455" cy="539750"/>
            </a:xfrm>
            <a:custGeom>
              <a:avLst/>
              <a:gdLst/>
              <a:ahLst/>
              <a:cxnLst/>
              <a:rect l="l" t="t" r="r" b="b"/>
              <a:pathLst>
                <a:path w="719454" h="539750">
                  <a:moveTo>
                    <a:pt x="539496" y="0"/>
                  </a:moveTo>
                  <a:lnTo>
                    <a:pt x="179831" y="0"/>
                  </a:lnTo>
                  <a:lnTo>
                    <a:pt x="179831" y="269748"/>
                  </a:lnTo>
                  <a:lnTo>
                    <a:pt x="0" y="269748"/>
                  </a:lnTo>
                  <a:lnTo>
                    <a:pt x="359663" y="539496"/>
                  </a:lnTo>
                  <a:lnTo>
                    <a:pt x="719327" y="269748"/>
                  </a:lnTo>
                  <a:lnTo>
                    <a:pt x="539496" y="269748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0" name="object 11"/>
            <p:cNvSpPr/>
            <p:nvPr/>
          </p:nvSpPr>
          <p:spPr>
            <a:xfrm>
              <a:off x="5736336" y="2302763"/>
              <a:ext cx="719455" cy="539750"/>
            </a:xfrm>
            <a:custGeom>
              <a:avLst/>
              <a:gdLst/>
              <a:ahLst/>
              <a:cxnLst/>
              <a:rect l="l" t="t" r="r" b="b"/>
              <a:pathLst>
                <a:path w="719454" h="539750">
                  <a:moveTo>
                    <a:pt x="539496" y="0"/>
                  </a:moveTo>
                  <a:lnTo>
                    <a:pt x="539496" y="269748"/>
                  </a:lnTo>
                  <a:lnTo>
                    <a:pt x="719327" y="269748"/>
                  </a:lnTo>
                  <a:lnTo>
                    <a:pt x="359663" y="539496"/>
                  </a:lnTo>
                  <a:lnTo>
                    <a:pt x="0" y="269748"/>
                  </a:lnTo>
                  <a:lnTo>
                    <a:pt x="179831" y="269748"/>
                  </a:lnTo>
                  <a:lnTo>
                    <a:pt x="179831" y="0"/>
                  </a:lnTo>
                  <a:lnTo>
                    <a:pt x="539496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1" name="object 13"/>
          <p:cNvSpPr txBox="1"/>
          <p:nvPr/>
        </p:nvSpPr>
        <p:spPr>
          <a:xfrm>
            <a:off x="4012443" y="5808306"/>
            <a:ext cx="276455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tabLst>
                <a:tab pos="1350963" algn="l"/>
                <a:tab pos="1435100" algn="l"/>
              </a:tabLst>
            </a:pPr>
            <a:r>
              <a:rPr lang="es-CO" sz="2400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Causas y efectos 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  <a:cs typeface="Arial MT"/>
            </a:endParaRPr>
          </a:p>
        </p:txBody>
      </p:sp>
      <p:sp>
        <p:nvSpPr>
          <p:cNvPr id="22" name="Flecha arriba y abajo 21"/>
          <p:cNvSpPr/>
          <p:nvPr/>
        </p:nvSpPr>
        <p:spPr>
          <a:xfrm>
            <a:off x="9198988" y="3147720"/>
            <a:ext cx="550800" cy="730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358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12" grpId="0"/>
      <p:bldP spid="13" grpId="0"/>
      <p:bldP spid="14" grpId="0"/>
      <p:bldP spid="21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273" y="269589"/>
            <a:ext cx="11515279" cy="744299"/>
          </a:xfrm>
        </p:spPr>
        <p:txBody>
          <a:bodyPr>
            <a:normAutofit/>
          </a:bodyPr>
          <a:lstStyle/>
          <a:p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Elementos observaciones y/o hallazgos 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5" name="object 9"/>
          <p:cNvGrpSpPr/>
          <p:nvPr/>
        </p:nvGrpSpPr>
        <p:grpSpPr>
          <a:xfrm rot="16200000">
            <a:off x="2965047" y="1395144"/>
            <a:ext cx="731520" cy="551815"/>
            <a:chOff x="5730240" y="2296667"/>
            <a:chExt cx="731520" cy="551815"/>
          </a:xfrm>
        </p:grpSpPr>
        <p:sp>
          <p:nvSpPr>
            <p:cNvPr id="6" name="object 10"/>
            <p:cNvSpPr/>
            <p:nvPr/>
          </p:nvSpPr>
          <p:spPr>
            <a:xfrm>
              <a:off x="5736336" y="2302763"/>
              <a:ext cx="719455" cy="539750"/>
            </a:xfrm>
            <a:custGeom>
              <a:avLst/>
              <a:gdLst/>
              <a:ahLst/>
              <a:cxnLst/>
              <a:rect l="l" t="t" r="r" b="b"/>
              <a:pathLst>
                <a:path w="719454" h="539750">
                  <a:moveTo>
                    <a:pt x="539496" y="0"/>
                  </a:moveTo>
                  <a:lnTo>
                    <a:pt x="179831" y="0"/>
                  </a:lnTo>
                  <a:lnTo>
                    <a:pt x="179831" y="269748"/>
                  </a:lnTo>
                  <a:lnTo>
                    <a:pt x="0" y="269748"/>
                  </a:lnTo>
                  <a:lnTo>
                    <a:pt x="359663" y="539496"/>
                  </a:lnTo>
                  <a:lnTo>
                    <a:pt x="719327" y="269748"/>
                  </a:lnTo>
                  <a:lnTo>
                    <a:pt x="539496" y="269748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" name="object 11"/>
            <p:cNvSpPr/>
            <p:nvPr/>
          </p:nvSpPr>
          <p:spPr>
            <a:xfrm>
              <a:off x="5736336" y="2302763"/>
              <a:ext cx="719455" cy="539750"/>
            </a:xfrm>
            <a:custGeom>
              <a:avLst/>
              <a:gdLst/>
              <a:ahLst/>
              <a:cxnLst/>
              <a:rect l="l" t="t" r="r" b="b"/>
              <a:pathLst>
                <a:path w="719454" h="539750">
                  <a:moveTo>
                    <a:pt x="539496" y="0"/>
                  </a:moveTo>
                  <a:lnTo>
                    <a:pt x="539496" y="269748"/>
                  </a:lnTo>
                  <a:lnTo>
                    <a:pt x="719327" y="269748"/>
                  </a:lnTo>
                  <a:lnTo>
                    <a:pt x="359663" y="539496"/>
                  </a:lnTo>
                  <a:lnTo>
                    <a:pt x="0" y="269748"/>
                  </a:lnTo>
                  <a:lnTo>
                    <a:pt x="179831" y="269748"/>
                  </a:lnTo>
                  <a:lnTo>
                    <a:pt x="179831" y="0"/>
                  </a:lnTo>
                  <a:lnTo>
                    <a:pt x="539496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8" name="object 13"/>
          <p:cNvSpPr txBox="1"/>
          <p:nvPr/>
        </p:nvSpPr>
        <p:spPr>
          <a:xfrm>
            <a:off x="358273" y="4541353"/>
            <a:ext cx="232743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3900" marR="5080" indent="-711835" algn="ctr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CO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Causa</a:t>
            </a:r>
            <a:endParaRPr b="1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 rot="16200000">
            <a:off x="2971959" y="5840998"/>
            <a:ext cx="731520" cy="551815"/>
            <a:chOff x="5730240" y="2296667"/>
            <a:chExt cx="731520" cy="551815"/>
          </a:xfrm>
        </p:grpSpPr>
        <p:sp>
          <p:nvSpPr>
            <p:cNvPr id="10" name="object 10"/>
            <p:cNvSpPr/>
            <p:nvPr/>
          </p:nvSpPr>
          <p:spPr>
            <a:xfrm>
              <a:off x="5736336" y="2302763"/>
              <a:ext cx="719455" cy="539750"/>
            </a:xfrm>
            <a:custGeom>
              <a:avLst/>
              <a:gdLst/>
              <a:ahLst/>
              <a:cxnLst/>
              <a:rect l="l" t="t" r="r" b="b"/>
              <a:pathLst>
                <a:path w="719454" h="539750">
                  <a:moveTo>
                    <a:pt x="539496" y="0"/>
                  </a:moveTo>
                  <a:lnTo>
                    <a:pt x="179831" y="0"/>
                  </a:lnTo>
                  <a:lnTo>
                    <a:pt x="179831" y="269748"/>
                  </a:lnTo>
                  <a:lnTo>
                    <a:pt x="0" y="269748"/>
                  </a:lnTo>
                  <a:lnTo>
                    <a:pt x="359663" y="539496"/>
                  </a:lnTo>
                  <a:lnTo>
                    <a:pt x="719327" y="269748"/>
                  </a:lnTo>
                  <a:lnTo>
                    <a:pt x="539496" y="269748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5736336" y="2302763"/>
              <a:ext cx="719455" cy="539750"/>
            </a:xfrm>
            <a:custGeom>
              <a:avLst/>
              <a:gdLst/>
              <a:ahLst/>
              <a:cxnLst/>
              <a:rect l="l" t="t" r="r" b="b"/>
              <a:pathLst>
                <a:path w="719454" h="539750">
                  <a:moveTo>
                    <a:pt x="539496" y="0"/>
                  </a:moveTo>
                  <a:lnTo>
                    <a:pt x="539496" y="269748"/>
                  </a:lnTo>
                  <a:lnTo>
                    <a:pt x="719327" y="269748"/>
                  </a:lnTo>
                  <a:lnTo>
                    <a:pt x="359663" y="539496"/>
                  </a:lnTo>
                  <a:lnTo>
                    <a:pt x="0" y="269748"/>
                  </a:lnTo>
                  <a:lnTo>
                    <a:pt x="179831" y="269748"/>
                  </a:lnTo>
                  <a:lnTo>
                    <a:pt x="179831" y="0"/>
                  </a:lnTo>
                  <a:lnTo>
                    <a:pt x="539496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2" name="object 13"/>
          <p:cNvSpPr txBox="1"/>
          <p:nvPr/>
        </p:nvSpPr>
        <p:spPr>
          <a:xfrm>
            <a:off x="358273" y="1491835"/>
            <a:ext cx="244977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3900" marR="5080" indent="-711835" algn="ctr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CO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Condición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58273" y="2922377"/>
            <a:ext cx="232743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s-CO"/>
            </a:defPPr>
            <a:lvl1pPr marL="723900" marR="5080" indent="-711835" algn="ctr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  <a:defRPr sz="2400" b="1" spc="-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MT"/>
                <a:cs typeface="Arial MT"/>
              </a:defRPr>
            </a:lvl1pPr>
          </a:lstStyle>
          <a:p>
            <a:r>
              <a:rPr lang="es-CO" sz="1800" dirty="0">
                <a:latin typeface="Verdana" panose="020B0604030504040204" pitchFamily="34" charset="0"/>
                <a:ea typeface="Verdana" panose="020B0604030504040204" pitchFamily="34" charset="0"/>
              </a:rPr>
              <a:t>Criterio</a:t>
            </a:r>
          </a:p>
        </p:txBody>
      </p:sp>
      <p:sp>
        <p:nvSpPr>
          <p:cNvPr id="14" name="object 13"/>
          <p:cNvSpPr txBox="1"/>
          <p:nvPr/>
        </p:nvSpPr>
        <p:spPr>
          <a:xfrm>
            <a:off x="3952160" y="1265580"/>
            <a:ext cx="7921392" cy="856645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723900" marR="5080" indent="-711835" algn="ctr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Párrafo en el cual el equipo auditor describe la situación deficiente encontrada</a:t>
            </a:r>
          </a:p>
          <a:p>
            <a:pPr marL="723900" marR="5080" indent="-711835" algn="ctr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“Lo que es”</a:t>
            </a:r>
            <a:r>
              <a:rPr lang="es-CO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 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Arial MT"/>
            </a:endParaRPr>
          </a:p>
        </p:txBody>
      </p:sp>
      <p:grpSp>
        <p:nvGrpSpPr>
          <p:cNvPr id="15" name="object 9"/>
          <p:cNvGrpSpPr/>
          <p:nvPr/>
        </p:nvGrpSpPr>
        <p:grpSpPr>
          <a:xfrm rot="16200000">
            <a:off x="2965175" y="2856133"/>
            <a:ext cx="731520" cy="551815"/>
            <a:chOff x="5730240" y="2296667"/>
            <a:chExt cx="731520" cy="551815"/>
          </a:xfrm>
        </p:grpSpPr>
        <p:sp>
          <p:nvSpPr>
            <p:cNvPr id="16" name="object 10"/>
            <p:cNvSpPr/>
            <p:nvPr/>
          </p:nvSpPr>
          <p:spPr>
            <a:xfrm>
              <a:off x="5736336" y="2302763"/>
              <a:ext cx="719455" cy="539750"/>
            </a:xfrm>
            <a:custGeom>
              <a:avLst/>
              <a:gdLst/>
              <a:ahLst/>
              <a:cxnLst/>
              <a:rect l="l" t="t" r="r" b="b"/>
              <a:pathLst>
                <a:path w="719454" h="539750">
                  <a:moveTo>
                    <a:pt x="539496" y="0"/>
                  </a:moveTo>
                  <a:lnTo>
                    <a:pt x="179831" y="0"/>
                  </a:lnTo>
                  <a:lnTo>
                    <a:pt x="179831" y="269748"/>
                  </a:lnTo>
                  <a:lnTo>
                    <a:pt x="0" y="269748"/>
                  </a:lnTo>
                  <a:lnTo>
                    <a:pt x="359663" y="539496"/>
                  </a:lnTo>
                  <a:lnTo>
                    <a:pt x="719327" y="269748"/>
                  </a:lnTo>
                  <a:lnTo>
                    <a:pt x="539496" y="269748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" name="object 11"/>
            <p:cNvSpPr/>
            <p:nvPr/>
          </p:nvSpPr>
          <p:spPr>
            <a:xfrm>
              <a:off x="5736336" y="2302763"/>
              <a:ext cx="719455" cy="539750"/>
            </a:xfrm>
            <a:custGeom>
              <a:avLst/>
              <a:gdLst/>
              <a:ahLst/>
              <a:cxnLst/>
              <a:rect l="l" t="t" r="r" b="b"/>
              <a:pathLst>
                <a:path w="719454" h="539750">
                  <a:moveTo>
                    <a:pt x="539496" y="0"/>
                  </a:moveTo>
                  <a:lnTo>
                    <a:pt x="539496" y="269748"/>
                  </a:lnTo>
                  <a:lnTo>
                    <a:pt x="719327" y="269748"/>
                  </a:lnTo>
                  <a:lnTo>
                    <a:pt x="359663" y="539496"/>
                  </a:lnTo>
                  <a:lnTo>
                    <a:pt x="0" y="269748"/>
                  </a:lnTo>
                  <a:lnTo>
                    <a:pt x="179831" y="269748"/>
                  </a:lnTo>
                  <a:lnTo>
                    <a:pt x="179831" y="0"/>
                  </a:lnTo>
                  <a:lnTo>
                    <a:pt x="539496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18" name="object 9"/>
          <p:cNvGrpSpPr/>
          <p:nvPr/>
        </p:nvGrpSpPr>
        <p:grpSpPr>
          <a:xfrm rot="16200000">
            <a:off x="2971143" y="4463274"/>
            <a:ext cx="731520" cy="551815"/>
            <a:chOff x="5730240" y="2296667"/>
            <a:chExt cx="731520" cy="551815"/>
          </a:xfrm>
        </p:grpSpPr>
        <p:sp>
          <p:nvSpPr>
            <p:cNvPr id="19" name="object 10"/>
            <p:cNvSpPr/>
            <p:nvPr/>
          </p:nvSpPr>
          <p:spPr>
            <a:xfrm>
              <a:off x="5736336" y="2302763"/>
              <a:ext cx="719455" cy="539750"/>
            </a:xfrm>
            <a:custGeom>
              <a:avLst/>
              <a:gdLst/>
              <a:ahLst/>
              <a:cxnLst/>
              <a:rect l="l" t="t" r="r" b="b"/>
              <a:pathLst>
                <a:path w="719454" h="539750">
                  <a:moveTo>
                    <a:pt x="539496" y="0"/>
                  </a:moveTo>
                  <a:lnTo>
                    <a:pt x="179831" y="0"/>
                  </a:lnTo>
                  <a:lnTo>
                    <a:pt x="179831" y="269748"/>
                  </a:lnTo>
                  <a:lnTo>
                    <a:pt x="0" y="269748"/>
                  </a:lnTo>
                  <a:lnTo>
                    <a:pt x="359663" y="539496"/>
                  </a:lnTo>
                  <a:lnTo>
                    <a:pt x="719327" y="269748"/>
                  </a:lnTo>
                  <a:lnTo>
                    <a:pt x="539496" y="269748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0" name="object 11"/>
            <p:cNvSpPr/>
            <p:nvPr/>
          </p:nvSpPr>
          <p:spPr>
            <a:xfrm>
              <a:off x="5736336" y="2302763"/>
              <a:ext cx="719455" cy="539750"/>
            </a:xfrm>
            <a:custGeom>
              <a:avLst/>
              <a:gdLst/>
              <a:ahLst/>
              <a:cxnLst/>
              <a:rect l="l" t="t" r="r" b="b"/>
              <a:pathLst>
                <a:path w="719454" h="539750">
                  <a:moveTo>
                    <a:pt x="539496" y="0"/>
                  </a:moveTo>
                  <a:lnTo>
                    <a:pt x="539496" y="269748"/>
                  </a:lnTo>
                  <a:lnTo>
                    <a:pt x="719327" y="269748"/>
                  </a:lnTo>
                  <a:lnTo>
                    <a:pt x="359663" y="539496"/>
                  </a:lnTo>
                  <a:lnTo>
                    <a:pt x="0" y="269748"/>
                  </a:lnTo>
                  <a:lnTo>
                    <a:pt x="179831" y="269748"/>
                  </a:lnTo>
                  <a:lnTo>
                    <a:pt x="179831" y="0"/>
                  </a:lnTo>
                  <a:lnTo>
                    <a:pt x="539496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1" name="object 13"/>
          <p:cNvSpPr txBox="1"/>
          <p:nvPr/>
        </p:nvSpPr>
        <p:spPr>
          <a:xfrm>
            <a:off x="358273" y="5925764"/>
            <a:ext cx="232743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tabLst>
                <a:tab pos="1350963" algn="l"/>
                <a:tab pos="1435100" algn="l"/>
              </a:tabLst>
            </a:pPr>
            <a:r>
              <a:rPr lang="es-CO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Efectos</a:t>
            </a:r>
            <a:r>
              <a:rPr lang="es-CO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 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Arial MT"/>
            </a:endParaRPr>
          </a:p>
        </p:txBody>
      </p:sp>
      <p:sp>
        <p:nvSpPr>
          <p:cNvPr id="23" name="object 13"/>
          <p:cNvSpPr txBox="1"/>
          <p:nvPr/>
        </p:nvSpPr>
        <p:spPr>
          <a:xfrm>
            <a:off x="3952160" y="2386965"/>
            <a:ext cx="7921392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Párrafo en el que el equipo auditor detalla el estándar contra el cual ha medido o comparado la condición. Es la norma contra la cual el auditor mide la condición</a:t>
            </a:r>
          </a:p>
          <a:p>
            <a:pPr marR="5080" algn="ctr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 </a:t>
            </a:r>
            <a:r>
              <a:rPr lang="es-MX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“Lo que debe o debió ser”</a:t>
            </a:r>
            <a:r>
              <a:rPr lang="es-CO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 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Arial MT"/>
            </a:endParaRPr>
          </a:p>
        </p:txBody>
      </p:sp>
      <p:sp>
        <p:nvSpPr>
          <p:cNvPr id="24" name="object 13"/>
          <p:cNvSpPr txBox="1"/>
          <p:nvPr/>
        </p:nvSpPr>
        <p:spPr>
          <a:xfrm>
            <a:off x="3952160" y="4172360"/>
            <a:ext cx="7921392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Párrafo donde el equipo auditor detalla las razones por las cuales a su juicio, ocurrió la condición observada</a:t>
            </a:r>
          </a:p>
          <a:p>
            <a:pPr marR="5080" algn="ctr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b="1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“Por qué ocurrió la condición”</a:t>
            </a:r>
            <a:endParaRPr b="1" dirty="0">
              <a:latin typeface="Verdana" panose="020B0604030504040204" pitchFamily="34" charset="0"/>
              <a:ea typeface="Verdana" panose="020B0604030504040204" pitchFamily="34" charset="0"/>
              <a:cs typeface="Arial MT"/>
            </a:endParaRPr>
          </a:p>
        </p:txBody>
      </p:sp>
      <p:sp>
        <p:nvSpPr>
          <p:cNvPr id="25" name="object 13"/>
          <p:cNvSpPr txBox="1"/>
          <p:nvPr/>
        </p:nvSpPr>
        <p:spPr>
          <a:xfrm>
            <a:off x="3952160" y="5550084"/>
            <a:ext cx="7921392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Es la consecuencia real o potencial, cuantitativa o cualitativa de la condición descrita</a:t>
            </a:r>
          </a:p>
          <a:p>
            <a:pPr marR="5080" algn="ctr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 </a:t>
            </a:r>
            <a:r>
              <a:rPr lang="es-MX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“La diferencia entre lo que es y debió ser”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Arial M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804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2" grpId="0"/>
      <p:bldP spid="13" grpId="0"/>
      <p:bldP spid="14" grpId="0"/>
      <p:bldP spid="21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1921" y="911035"/>
            <a:ext cx="11512347" cy="744299"/>
          </a:xfrm>
        </p:spPr>
        <p:txBody>
          <a:bodyPr>
            <a:normAutofit fontScale="90000"/>
          </a:bodyPr>
          <a:lstStyle/>
          <a:p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Ejemplos Elementos observaciones y/o hallazgos </a:t>
            </a:r>
            <a:endParaRPr lang="es-CO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5" name="object 9"/>
          <p:cNvGrpSpPr/>
          <p:nvPr/>
        </p:nvGrpSpPr>
        <p:grpSpPr>
          <a:xfrm rot="16200000">
            <a:off x="3060582" y="3153092"/>
            <a:ext cx="731520" cy="551815"/>
            <a:chOff x="5730240" y="2296667"/>
            <a:chExt cx="731520" cy="551815"/>
          </a:xfrm>
        </p:grpSpPr>
        <p:sp>
          <p:nvSpPr>
            <p:cNvPr id="6" name="object 10"/>
            <p:cNvSpPr/>
            <p:nvPr/>
          </p:nvSpPr>
          <p:spPr>
            <a:xfrm>
              <a:off x="5736336" y="2302763"/>
              <a:ext cx="719455" cy="539750"/>
            </a:xfrm>
            <a:custGeom>
              <a:avLst/>
              <a:gdLst/>
              <a:ahLst/>
              <a:cxnLst/>
              <a:rect l="l" t="t" r="r" b="b"/>
              <a:pathLst>
                <a:path w="719454" h="539750">
                  <a:moveTo>
                    <a:pt x="539496" y="0"/>
                  </a:moveTo>
                  <a:lnTo>
                    <a:pt x="179831" y="0"/>
                  </a:lnTo>
                  <a:lnTo>
                    <a:pt x="179831" y="269748"/>
                  </a:lnTo>
                  <a:lnTo>
                    <a:pt x="0" y="269748"/>
                  </a:lnTo>
                  <a:lnTo>
                    <a:pt x="359663" y="539496"/>
                  </a:lnTo>
                  <a:lnTo>
                    <a:pt x="719327" y="269748"/>
                  </a:lnTo>
                  <a:lnTo>
                    <a:pt x="539496" y="269748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" name="object 11"/>
            <p:cNvSpPr/>
            <p:nvPr/>
          </p:nvSpPr>
          <p:spPr>
            <a:xfrm>
              <a:off x="5736336" y="2302763"/>
              <a:ext cx="719455" cy="539750"/>
            </a:xfrm>
            <a:custGeom>
              <a:avLst/>
              <a:gdLst/>
              <a:ahLst/>
              <a:cxnLst/>
              <a:rect l="l" t="t" r="r" b="b"/>
              <a:pathLst>
                <a:path w="719454" h="539750">
                  <a:moveTo>
                    <a:pt x="539496" y="0"/>
                  </a:moveTo>
                  <a:lnTo>
                    <a:pt x="539496" y="269748"/>
                  </a:lnTo>
                  <a:lnTo>
                    <a:pt x="719327" y="269748"/>
                  </a:lnTo>
                  <a:lnTo>
                    <a:pt x="359663" y="539496"/>
                  </a:lnTo>
                  <a:lnTo>
                    <a:pt x="0" y="269748"/>
                  </a:lnTo>
                  <a:lnTo>
                    <a:pt x="179831" y="269748"/>
                  </a:lnTo>
                  <a:lnTo>
                    <a:pt x="179831" y="0"/>
                  </a:lnTo>
                  <a:lnTo>
                    <a:pt x="539496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2" name="object 13"/>
          <p:cNvSpPr txBox="1"/>
          <p:nvPr/>
        </p:nvSpPr>
        <p:spPr>
          <a:xfrm>
            <a:off x="371922" y="3237922"/>
            <a:ext cx="244977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3900" marR="5080" indent="-711835" algn="ctr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CO" sz="24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Criterio</a:t>
            </a:r>
          </a:p>
        </p:txBody>
      </p:sp>
      <p:sp>
        <p:nvSpPr>
          <p:cNvPr id="14" name="object 13"/>
          <p:cNvSpPr txBox="1"/>
          <p:nvPr/>
        </p:nvSpPr>
        <p:spPr>
          <a:xfrm>
            <a:off x="3962877" y="1904390"/>
            <a:ext cx="7921392" cy="34394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3900" marR="5080" indent="-711835" algn="just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z="2400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1. Normas, reglamentos …</a:t>
            </a:r>
          </a:p>
          <a:p>
            <a:pPr marL="723900" marR="5080" indent="-711835" algn="just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z="2400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2. Políticas internas</a:t>
            </a:r>
          </a:p>
          <a:p>
            <a:pPr marL="723900" marR="5080" indent="-711835" algn="just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z="2400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3. Planes</a:t>
            </a:r>
          </a:p>
          <a:p>
            <a:pPr marL="723900" marR="5080" indent="-711835" algn="just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z="2400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4. Manuales</a:t>
            </a:r>
          </a:p>
          <a:p>
            <a:pPr marL="723900" marR="5080" indent="-711835" algn="just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z="2400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5. Directivas</a:t>
            </a:r>
          </a:p>
          <a:p>
            <a:pPr marL="723900" marR="5080" indent="-711835" algn="just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z="2400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6. Opiniones independientes de expertos</a:t>
            </a:r>
          </a:p>
          <a:p>
            <a:pPr marL="723900" marR="5080" indent="-711835" algn="just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z="2400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7. Experiencia del auditor</a:t>
            </a:r>
          </a:p>
          <a:p>
            <a:pPr marL="723900" marR="5080" indent="-711835" algn="just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z="2400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8. Desempeño de entidades similares</a:t>
            </a:r>
          </a:p>
          <a:p>
            <a:pPr marL="723900" marR="5080" indent="-711835" algn="just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z="2400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…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  <a:cs typeface="Arial M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33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9"/>
          <p:cNvGrpSpPr/>
          <p:nvPr/>
        </p:nvGrpSpPr>
        <p:grpSpPr>
          <a:xfrm rot="16200000">
            <a:off x="2719386" y="3876426"/>
            <a:ext cx="731520" cy="551815"/>
            <a:chOff x="5730240" y="2296667"/>
            <a:chExt cx="731520" cy="551815"/>
          </a:xfrm>
        </p:grpSpPr>
        <p:sp>
          <p:nvSpPr>
            <p:cNvPr id="6" name="object 10"/>
            <p:cNvSpPr/>
            <p:nvPr/>
          </p:nvSpPr>
          <p:spPr>
            <a:xfrm>
              <a:off x="5736336" y="2302763"/>
              <a:ext cx="719455" cy="539750"/>
            </a:xfrm>
            <a:custGeom>
              <a:avLst/>
              <a:gdLst/>
              <a:ahLst/>
              <a:cxnLst/>
              <a:rect l="l" t="t" r="r" b="b"/>
              <a:pathLst>
                <a:path w="719454" h="539750">
                  <a:moveTo>
                    <a:pt x="539496" y="0"/>
                  </a:moveTo>
                  <a:lnTo>
                    <a:pt x="179831" y="0"/>
                  </a:lnTo>
                  <a:lnTo>
                    <a:pt x="179831" y="269748"/>
                  </a:lnTo>
                  <a:lnTo>
                    <a:pt x="0" y="269748"/>
                  </a:lnTo>
                  <a:lnTo>
                    <a:pt x="359663" y="539496"/>
                  </a:lnTo>
                  <a:lnTo>
                    <a:pt x="719327" y="269748"/>
                  </a:lnTo>
                  <a:lnTo>
                    <a:pt x="539496" y="269748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" name="object 11"/>
            <p:cNvSpPr/>
            <p:nvPr/>
          </p:nvSpPr>
          <p:spPr>
            <a:xfrm>
              <a:off x="5736336" y="2302763"/>
              <a:ext cx="719455" cy="539750"/>
            </a:xfrm>
            <a:custGeom>
              <a:avLst/>
              <a:gdLst/>
              <a:ahLst/>
              <a:cxnLst/>
              <a:rect l="l" t="t" r="r" b="b"/>
              <a:pathLst>
                <a:path w="719454" h="539750">
                  <a:moveTo>
                    <a:pt x="539496" y="0"/>
                  </a:moveTo>
                  <a:lnTo>
                    <a:pt x="539496" y="269748"/>
                  </a:lnTo>
                  <a:lnTo>
                    <a:pt x="719327" y="269748"/>
                  </a:lnTo>
                  <a:lnTo>
                    <a:pt x="359663" y="539496"/>
                  </a:lnTo>
                  <a:lnTo>
                    <a:pt x="0" y="269748"/>
                  </a:lnTo>
                  <a:lnTo>
                    <a:pt x="179831" y="269748"/>
                  </a:lnTo>
                  <a:lnTo>
                    <a:pt x="179831" y="0"/>
                  </a:lnTo>
                  <a:lnTo>
                    <a:pt x="539496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2" name="object 13"/>
          <p:cNvSpPr txBox="1"/>
          <p:nvPr/>
        </p:nvSpPr>
        <p:spPr>
          <a:xfrm>
            <a:off x="371922" y="3961256"/>
            <a:ext cx="21529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3900" marR="5080" indent="-711835" algn="ctr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CO" sz="24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Causas</a:t>
            </a:r>
          </a:p>
        </p:txBody>
      </p:sp>
      <p:sp>
        <p:nvSpPr>
          <p:cNvPr id="14" name="object 13"/>
          <p:cNvSpPr txBox="1"/>
          <p:nvPr/>
        </p:nvSpPr>
        <p:spPr>
          <a:xfrm>
            <a:off x="3645582" y="1641686"/>
            <a:ext cx="8238685" cy="47833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3900" marR="5080" indent="-711835" algn="just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z="2000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1. Desconocimiento de normas</a:t>
            </a:r>
          </a:p>
          <a:p>
            <a:pPr marL="723900" marR="5080" indent="-711835" algn="just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z="2000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2. Deficiente supervisión y seguimiento</a:t>
            </a:r>
          </a:p>
          <a:p>
            <a:pPr marL="723900" marR="5080" indent="-711835" algn="just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z="2000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3. Inadvertencia del problema</a:t>
            </a:r>
          </a:p>
          <a:p>
            <a:pPr marL="723900" marR="5080" indent="-711835" algn="just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z="2000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4. Falta de capacitación o desconocimiento de </a:t>
            </a:r>
            <a:r>
              <a:rPr lang="es-MX" sz="2000" spc="-5" dirty="0" smtClean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requisitos procesos y procedimientos</a:t>
            </a:r>
            <a:endParaRPr lang="es-MX" sz="2000" spc="-5" dirty="0">
              <a:latin typeface="Verdana" panose="020B0604030504040204" pitchFamily="34" charset="0"/>
              <a:ea typeface="Verdana" panose="020B0604030504040204" pitchFamily="34" charset="0"/>
              <a:cs typeface="Arial MT"/>
            </a:endParaRPr>
          </a:p>
          <a:p>
            <a:pPr marL="723900" marR="5080" indent="-711835" algn="just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z="2000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5. Falta de recursos (humanos, físicos, financieros …)</a:t>
            </a:r>
          </a:p>
          <a:p>
            <a:pPr marL="723900" marR="5080" indent="-711835" algn="just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z="2000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6. Control interno deficiente (controles, procedimientos, manuales …)</a:t>
            </a:r>
          </a:p>
          <a:p>
            <a:pPr marL="723900" marR="5080" indent="-711835" algn="just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z="2000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7. Falta de coordinación y comunicación entre áreas</a:t>
            </a:r>
          </a:p>
          <a:p>
            <a:pPr marL="723900" marR="5080" indent="-711835" algn="just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z="2000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8. Falta de información</a:t>
            </a:r>
          </a:p>
          <a:p>
            <a:pPr marL="723900" marR="5080" indent="-711835" algn="just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z="2000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9. Demoras</a:t>
            </a:r>
          </a:p>
          <a:p>
            <a:pPr marL="723900" marR="5080" indent="-711835" algn="just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z="2000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10.Negligencia o descuido</a:t>
            </a:r>
          </a:p>
          <a:p>
            <a:pPr marL="723900" marR="5080" indent="-711835" algn="just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z="2000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11.Uso ineficiente de los recursos</a:t>
            </a:r>
          </a:p>
          <a:p>
            <a:pPr marL="723900" marR="5080" indent="-711835" algn="just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z="2000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12.Falta de honestidad</a:t>
            </a:r>
          </a:p>
          <a:p>
            <a:pPr marL="723900" marR="5080" indent="-711835" algn="just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z="2000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…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71921" y="897387"/>
            <a:ext cx="11512347" cy="744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Ejemplos Elementos observaciones y/o hallazgos </a:t>
            </a:r>
            <a:endParaRPr lang="es-CO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679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9"/>
          <p:cNvGrpSpPr/>
          <p:nvPr/>
        </p:nvGrpSpPr>
        <p:grpSpPr>
          <a:xfrm rot="16200000">
            <a:off x="2719386" y="3944664"/>
            <a:ext cx="731520" cy="551815"/>
            <a:chOff x="5730240" y="2296667"/>
            <a:chExt cx="731520" cy="551815"/>
          </a:xfrm>
        </p:grpSpPr>
        <p:sp>
          <p:nvSpPr>
            <p:cNvPr id="6" name="object 10"/>
            <p:cNvSpPr/>
            <p:nvPr/>
          </p:nvSpPr>
          <p:spPr>
            <a:xfrm>
              <a:off x="5736336" y="2302763"/>
              <a:ext cx="719455" cy="539750"/>
            </a:xfrm>
            <a:custGeom>
              <a:avLst/>
              <a:gdLst/>
              <a:ahLst/>
              <a:cxnLst/>
              <a:rect l="l" t="t" r="r" b="b"/>
              <a:pathLst>
                <a:path w="719454" h="539750">
                  <a:moveTo>
                    <a:pt x="539496" y="0"/>
                  </a:moveTo>
                  <a:lnTo>
                    <a:pt x="179831" y="0"/>
                  </a:lnTo>
                  <a:lnTo>
                    <a:pt x="179831" y="269748"/>
                  </a:lnTo>
                  <a:lnTo>
                    <a:pt x="0" y="269748"/>
                  </a:lnTo>
                  <a:lnTo>
                    <a:pt x="359663" y="539496"/>
                  </a:lnTo>
                  <a:lnTo>
                    <a:pt x="719327" y="269748"/>
                  </a:lnTo>
                  <a:lnTo>
                    <a:pt x="539496" y="269748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" name="object 11"/>
            <p:cNvSpPr/>
            <p:nvPr/>
          </p:nvSpPr>
          <p:spPr>
            <a:xfrm>
              <a:off x="5736336" y="2302763"/>
              <a:ext cx="719455" cy="539750"/>
            </a:xfrm>
            <a:custGeom>
              <a:avLst/>
              <a:gdLst/>
              <a:ahLst/>
              <a:cxnLst/>
              <a:rect l="l" t="t" r="r" b="b"/>
              <a:pathLst>
                <a:path w="719454" h="539750">
                  <a:moveTo>
                    <a:pt x="539496" y="0"/>
                  </a:moveTo>
                  <a:lnTo>
                    <a:pt x="539496" y="269748"/>
                  </a:lnTo>
                  <a:lnTo>
                    <a:pt x="719327" y="269748"/>
                  </a:lnTo>
                  <a:lnTo>
                    <a:pt x="359663" y="539496"/>
                  </a:lnTo>
                  <a:lnTo>
                    <a:pt x="0" y="269748"/>
                  </a:lnTo>
                  <a:lnTo>
                    <a:pt x="179831" y="269748"/>
                  </a:lnTo>
                  <a:lnTo>
                    <a:pt x="179831" y="0"/>
                  </a:lnTo>
                  <a:lnTo>
                    <a:pt x="539496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2" name="object 13"/>
          <p:cNvSpPr txBox="1"/>
          <p:nvPr/>
        </p:nvSpPr>
        <p:spPr>
          <a:xfrm>
            <a:off x="371922" y="4029494"/>
            <a:ext cx="215291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3900" marR="5080" indent="-711835" algn="ctr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CO" sz="24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Efecto</a:t>
            </a:r>
          </a:p>
        </p:txBody>
      </p:sp>
      <p:sp>
        <p:nvSpPr>
          <p:cNvPr id="14" name="object 13"/>
          <p:cNvSpPr txBox="1"/>
          <p:nvPr/>
        </p:nvSpPr>
        <p:spPr>
          <a:xfrm>
            <a:off x="3645582" y="2116282"/>
            <a:ext cx="8238685" cy="420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3900" marR="5080" indent="-711835" algn="just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z="2400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1. Pérdida de recursos</a:t>
            </a:r>
          </a:p>
          <a:p>
            <a:pPr marL="723900" marR="5080" indent="-711835" algn="just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z="2400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2. Incremento de costos</a:t>
            </a:r>
          </a:p>
          <a:p>
            <a:pPr marL="723900" marR="5080" indent="-711835" algn="just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z="2400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3. Pérdida </a:t>
            </a:r>
            <a:r>
              <a:rPr lang="es-MX" sz="2400" spc="-5" smtClean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de Imagen y </a:t>
            </a:r>
            <a:r>
              <a:rPr lang="es-MX" sz="2400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credibilidad institucional</a:t>
            </a:r>
          </a:p>
          <a:p>
            <a:pPr marL="723900" marR="5080" indent="-711835" algn="just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z="2400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4. Pérdidas de ingresos potenciales</a:t>
            </a:r>
          </a:p>
          <a:p>
            <a:pPr marL="723900" marR="5080" indent="-711835" algn="just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z="2400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5. Gastos indebidos</a:t>
            </a:r>
          </a:p>
          <a:p>
            <a:pPr marL="723900" marR="5080" indent="-711835" algn="just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z="2400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6. Demandas</a:t>
            </a:r>
          </a:p>
          <a:p>
            <a:pPr marL="723900" marR="5080" indent="-711835" algn="just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z="2400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7. Desmotivación del personal</a:t>
            </a:r>
          </a:p>
          <a:p>
            <a:pPr marL="723900" marR="5080" indent="-711835" algn="just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z="2400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8. Sanciones</a:t>
            </a:r>
          </a:p>
          <a:p>
            <a:pPr marL="723900" marR="5080" indent="-711835" algn="just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z="2400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9. Inefectividad en el trabajo</a:t>
            </a:r>
          </a:p>
          <a:p>
            <a:pPr marL="723900" marR="5080" indent="-711835" algn="just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z="2400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10.Incumplimiento de la planeación</a:t>
            </a:r>
          </a:p>
          <a:p>
            <a:pPr marL="723900" marR="5080" indent="-711835" algn="just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z="2400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…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71921" y="897385"/>
            <a:ext cx="11512347" cy="744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Ejemplos Elementos observaciones y/o hallazgos </a:t>
            </a:r>
            <a:endParaRPr lang="es-CO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454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9"/>
          <p:cNvGrpSpPr/>
          <p:nvPr/>
        </p:nvGrpSpPr>
        <p:grpSpPr>
          <a:xfrm>
            <a:off x="8929180" y="1768294"/>
            <a:ext cx="731520" cy="551815"/>
            <a:chOff x="5730240" y="2296667"/>
            <a:chExt cx="731520" cy="551815"/>
          </a:xfrm>
        </p:grpSpPr>
        <p:sp>
          <p:nvSpPr>
            <p:cNvPr id="3" name="object 10"/>
            <p:cNvSpPr/>
            <p:nvPr/>
          </p:nvSpPr>
          <p:spPr>
            <a:xfrm>
              <a:off x="5736336" y="2302763"/>
              <a:ext cx="719455" cy="539750"/>
            </a:xfrm>
            <a:custGeom>
              <a:avLst/>
              <a:gdLst/>
              <a:ahLst/>
              <a:cxnLst/>
              <a:rect l="l" t="t" r="r" b="b"/>
              <a:pathLst>
                <a:path w="719454" h="539750">
                  <a:moveTo>
                    <a:pt x="539496" y="0"/>
                  </a:moveTo>
                  <a:lnTo>
                    <a:pt x="179831" y="0"/>
                  </a:lnTo>
                  <a:lnTo>
                    <a:pt x="179831" y="269748"/>
                  </a:lnTo>
                  <a:lnTo>
                    <a:pt x="0" y="269748"/>
                  </a:lnTo>
                  <a:lnTo>
                    <a:pt x="359663" y="539496"/>
                  </a:lnTo>
                  <a:lnTo>
                    <a:pt x="719327" y="269748"/>
                  </a:lnTo>
                  <a:lnTo>
                    <a:pt x="539496" y="269748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" name="object 11"/>
            <p:cNvSpPr/>
            <p:nvPr/>
          </p:nvSpPr>
          <p:spPr>
            <a:xfrm>
              <a:off x="5736336" y="2302763"/>
              <a:ext cx="719455" cy="539750"/>
            </a:xfrm>
            <a:custGeom>
              <a:avLst/>
              <a:gdLst/>
              <a:ahLst/>
              <a:cxnLst/>
              <a:rect l="l" t="t" r="r" b="b"/>
              <a:pathLst>
                <a:path w="719454" h="539750">
                  <a:moveTo>
                    <a:pt x="539496" y="0"/>
                  </a:moveTo>
                  <a:lnTo>
                    <a:pt x="539496" y="269748"/>
                  </a:lnTo>
                  <a:lnTo>
                    <a:pt x="719327" y="269748"/>
                  </a:lnTo>
                  <a:lnTo>
                    <a:pt x="359663" y="539496"/>
                  </a:lnTo>
                  <a:lnTo>
                    <a:pt x="0" y="269748"/>
                  </a:lnTo>
                  <a:lnTo>
                    <a:pt x="179831" y="269748"/>
                  </a:lnTo>
                  <a:lnTo>
                    <a:pt x="179831" y="0"/>
                  </a:lnTo>
                  <a:lnTo>
                    <a:pt x="539496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5" name="object 13"/>
          <p:cNvSpPr txBox="1"/>
          <p:nvPr/>
        </p:nvSpPr>
        <p:spPr>
          <a:xfrm>
            <a:off x="8218483" y="1276066"/>
            <a:ext cx="215291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3900" marR="5080" indent="-711835" algn="ctr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CO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Efecto</a:t>
            </a:r>
          </a:p>
        </p:txBody>
      </p:sp>
      <p:sp>
        <p:nvSpPr>
          <p:cNvPr id="6" name="object 13"/>
          <p:cNvSpPr txBox="1"/>
          <p:nvPr/>
        </p:nvSpPr>
        <p:spPr>
          <a:xfrm>
            <a:off x="7010400" y="2443956"/>
            <a:ext cx="5181600" cy="31880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723900" marR="5080" indent="-711835" algn="just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1. </a:t>
            </a:r>
            <a:r>
              <a:rPr lang="es-MX" spc="-5" dirty="0" smtClean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  Pérdida </a:t>
            </a:r>
            <a:r>
              <a:rPr lang="es-MX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de recursos</a:t>
            </a:r>
          </a:p>
          <a:p>
            <a:pPr marL="723900" marR="5080" indent="-711835" algn="just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2. </a:t>
            </a:r>
            <a:r>
              <a:rPr lang="es-MX" spc="-5" dirty="0" smtClean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 Incremento </a:t>
            </a:r>
            <a:r>
              <a:rPr lang="es-MX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de costos</a:t>
            </a:r>
          </a:p>
          <a:p>
            <a:pPr marL="723900" marR="5080" indent="-711835" algn="just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3. </a:t>
            </a:r>
            <a:r>
              <a:rPr lang="es-MX" spc="-5" dirty="0" smtClean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 Pérdida </a:t>
            </a:r>
            <a:r>
              <a:rPr lang="es-MX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de credibilidad institucional</a:t>
            </a:r>
          </a:p>
          <a:p>
            <a:pPr marL="723900" marR="5080" indent="-711835" algn="just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4. </a:t>
            </a:r>
            <a:r>
              <a:rPr lang="es-MX" spc="-5" dirty="0" smtClean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 Pérdidas </a:t>
            </a:r>
            <a:r>
              <a:rPr lang="es-MX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de ingresos potenciales</a:t>
            </a:r>
          </a:p>
          <a:p>
            <a:pPr marL="723900" marR="5080" indent="-711835" algn="just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5. </a:t>
            </a:r>
            <a:r>
              <a:rPr lang="es-MX" spc="-5" dirty="0" smtClean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 Gastos </a:t>
            </a:r>
            <a:r>
              <a:rPr lang="es-MX" b="1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indebidos</a:t>
            </a:r>
          </a:p>
          <a:p>
            <a:pPr marL="723900" marR="5080" indent="-711835" algn="just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6. </a:t>
            </a:r>
            <a:r>
              <a:rPr lang="es-MX" spc="-5" dirty="0" smtClean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 Demandas</a:t>
            </a:r>
            <a:endParaRPr lang="es-MX" spc="-5" dirty="0">
              <a:latin typeface="Verdana" panose="020B0604030504040204" pitchFamily="34" charset="0"/>
              <a:ea typeface="Verdana" panose="020B0604030504040204" pitchFamily="34" charset="0"/>
              <a:cs typeface="Arial MT"/>
            </a:endParaRPr>
          </a:p>
          <a:p>
            <a:pPr marL="723900" marR="5080" indent="-711835" algn="just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7. </a:t>
            </a:r>
            <a:r>
              <a:rPr lang="es-MX" spc="-5" dirty="0" smtClean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 Desmotivación </a:t>
            </a:r>
            <a:r>
              <a:rPr lang="es-MX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del personal</a:t>
            </a:r>
          </a:p>
          <a:p>
            <a:pPr marL="723900" marR="5080" indent="-711835" algn="just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8. </a:t>
            </a:r>
            <a:r>
              <a:rPr lang="es-MX" spc="-5" dirty="0" smtClean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 Sanciones</a:t>
            </a:r>
            <a:endParaRPr lang="es-MX" spc="-5" dirty="0">
              <a:latin typeface="Verdana" panose="020B0604030504040204" pitchFamily="34" charset="0"/>
              <a:ea typeface="Verdana" panose="020B0604030504040204" pitchFamily="34" charset="0"/>
              <a:cs typeface="Arial MT"/>
            </a:endParaRPr>
          </a:p>
          <a:p>
            <a:pPr marL="723900" marR="5080" indent="-711835" algn="just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9. </a:t>
            </a:r>
            <a:r>
              <a:rPr lang="es-MX" spc="-5" dirty="0" smtClean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 Inefectividad </a:t>
            </a:r>
            <a:r>
              <a:rPr lang="es-MX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en el trabajo</a:t>
            </a:r>
          </a:p>
          <a:p>
            <a:pPr marL="723900" marR="5080" indent="-711835" algn="just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10</a:t>
            </a:r>
            <a:r>
              <a:rPr lang="es-MX" spc="-5" dirty="0" smtClean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. Incumplimiento </a:t>
            </a:r>
            <a:r>
              <a:rPr lang="es-MX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de la planeación</a:t>
            </a:r>
          </a:p>
          <a:p>
            <a:pPr marL="723900" marR="5080" indent="-711835" algn="just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…</a:t>
            </a:r>
          </a:p>
        </p:txBody>
      </p:sp>
      <p:sp>
        <p:nvSpPr>
          <p:cNvPr id="7" name="object 13"/>
          <p:cNvSpPr txBox="1"/>
          <p:nvPr/>
        </p:nvSpPr>
        <p:spPr>
          <a:xfrm>
            <a:off x="383767" y="1583146"/>
            <a:ext cx="6474233" cy="46115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723900" marR="5080" indent="-711835" algn="just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1. </a:t>
            </a:r>
            <a:r>
              <a:rPr lang="es-MX" spc="-5" dirty="0" smtClean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 Desconocimiento </a:t>
            </a:r>
            <a:r>
              <a:rPr lang="es-MX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de normas</a:t>
            </a:r>
          </a:p>
          <a:p>
            <a:pPr marL="723900" marR="5080" indent="-711835" algn="just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2. </a:t>
            </a:r>
            <a:r>
              <a:rPr lang="es-MX" spc="-5" dirty="0" smtClean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 Deficiente </a:t>
            </a:r>
            <a:r>
              <a:rPr lang="es-MX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supervisión y seguimiento</a:t>
            </a:r>
          </a:p>
          <a:p>
            <a:pPr marL="723900" marR="5080" indent="-711835" algn="just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3. </a:t>
            </a:r>
            <a:r>
              <a:rPr lang="es-MX" spc="-5" dirty="0" smtClean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 Inadvertencia </a:t>
            </a:r>
            <a:r>
              <a:rPr lang="es-MX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del problema</a:t>
            </a:r>
          </a:p>
          <a:p>
            <a:pPr marL="723900" marR="5080" indent="-711835" algn="just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4. Falta de capacitación o desconocimiento de requisitos</a:t>
            </a:r>
          </a:p>
          <a:p>
            <a:pPr marL="723900" marR="5080" indent="-711835" algn="just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5. Falta de recursos (humanos, físicos, financieros …)</a:t>
            </a:r>
          </a:p>
          <a:p>
            <a:pPr marL="723900" marR="5080" indent="-711835" algn="just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6. Control interno deficiente (controles, procedimientos, manuales …)</a:t>
            </a:r>
          </a:p>
          <a:p>
            <a:pPr marL="723900" marR="5080" indent="-711835" algn="just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7. Falta de coordinación y comunicación entre áreas</a:t>
            </a:r>
          </a:p>
          <a:p>
            <a:pPr marL="723900" marR="5080" indent="-711835" algn="just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8. </a:t>
            </a:r>
            <a:r>
              <a:rPr lang="es-MX" spc="-5" dirty="0" smtClean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 Falta </a:t>
            </a:r>
            <a:r>
              <a:rPr lang="es-MX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de información</a:t>
            </a:r>
          </a:p>
          <a:p>
            <a:pPr marL="723900" marR="5080" indent="-711835" algn="just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9. </a:t>
            </a:r>
            <a:r>
              <a:rPr lang="es-MX" spc="-5" dirty="0" smtClean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 Demoras</a:t>
            </a:r>
            <a:endParaRPr lang="es-MX" spc="-5" dirty="0">
              <a:latin typeface="Verdana" panose="020B0604030504040204" pitchFamily="34" charset="0"/>
              <a:ea typeface="Verdana" panose="020B0604030504040204" pitchFamily="34" charset="0"/>
              <a:cs typeface="Arial MT"/>
            </a:endParaRPr>
          </a:p>
          <a:p>
            <a:pPr marL="723900" marR="5080" indent="-711835" algn="just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10</a:t>
            </a:r>
            <a:r>
              <a:rPr lang="es-MX" spc="-5" dirty="0" smtClean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.  Negligencia </a:t>
            </a:r>
            <a:r>
              <a:rPr lang="es-MX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o descuido</a:t>
            </a:r>
          </a:p>
          <a:p>
            <a:pPr marL="723900" marR="5080" indent="-711835" algn="just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11</a:t>
            </a:r>
            <a:r>
              <a:rPr lang="es-MX" spc="-5" dirty="0" smtClean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. Uso </a:t>
            </a:r>
            <a:r>
              <a:rPr lang="es-MX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ineficiente de los recursos</a:t>
            </a:r>
          </a:p>
          <a:p>
            <a:pPr marL="723900" marR="5080" indent="-711835" algn="just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12</a:t>
            </a:r>
            <a:r>
              <a:rPr lang="es-MX" spc="-5" dirty="0" smtClean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. Falta </a:t>
            </a:r>
            <a:r>
              <a:rPr lang="es-MX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de </a:t>
            </a:r>
            <a:r>
              <a:rPr lang="es-MX" spc="-5" dirty="0" smtClean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honestidad</a:t>
            </a:r>
          </a:p>
          <a:p>
            <a:pPr marL="723900" marR="5080" indent="-711835" algn="just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13. Omisión involuntaria del detalle de la información a revelar</a:t>
            </a:r>
          </a:p>
          <a:p>
            <a:pPr marL="723900" marR="5080" indent="-711835" algn="just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MX" spc="-5" dirty="0"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…</a:t>
            </a:r>
          </a:p>
        </p:txBody>
      </p:sp>
      <p:sp>
        <p:nvSpPr>
          <p:cNvPr id="8" name="object 13"/>
          <p:cNvSpPr txBox="1"/>
          <p:nvPr/>
        </p:nvSpPr>
        <p:spPr>
          <a:xfrm>
            <a:off x="2309004" y="522015"/>
            <a:ext cx="215291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3900" marR="5080" indent="-711835" algn="ctr">
              <a:lnSpc>
                <a:spcPct val="100000"/>
              </a:lnSpc>
              <a:spcBef>
                <a:spcPts val="100"/>
              </a:spcBef>
              <a:tabLst>
                <a:tab pos="1435735" algn="l"/>
              </a:tabLst>
            </a:pPr>
            <a:r>
              <a:rPr lang="es-CO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 MT"/>
              </a:rPr>
              <a:t>Causas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3019701" y="915329"/>
            <a:ext cx="731520" cy="551815"/>
            <a:chOff x="5730240" y="2296667"/>
            <a:chExt cx="731520" cy="551815"/>
          </a:xfrm>
        </p:grpSpPr>
        <p:sp>
          <p:nvSpPr>
            <p:cNvPr id="10" name="object 10"/>
            <p:cNvSpPr/>
            <p:nvPr/>
          </p:nvSpPr>
          <p:spPr>
            <a:xfrm>
              <a:off x="5736336" y="2302763"/>
              <a:ext cx="719455" cy="539750"/>
            </a:xfrm>
            <a:custGeom>
              <a:avLst/>
              <a:gdLst/>
              <a:ahLst/>
              <a:cxnLst/>
              <a:rect l="l" t="t" r="r" b="b"/>
              <a:pathLst>
                <a:path w="719454" h="539750">
                  <a:moveTo>
                    <a:pt x="539496" y="0"/>
                  </a:moveTo>
                  <a:lnTo>
                    <a:pt x="179831" y="0"/>
                  </a:lnTo>
                  <a:lnTo>
                    <a:pt x="179831" y="269748"/>
                  </a:lnTo>
                  <a:lnTo>
                    <a:pt x="0" y="269748"/>
                  </a:lnTo>
                  <a:lnTo>
                    <a:pt x="359663" y="539496"/>
                  </a:lnTo>
                  <a:lnTo>
                    <a:pt x="719327" y="269748"/>
                  </a:lnTo>
                  <a:lnTo>
                    <a:pt x="539496" y="269748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5736336" y="2302763"/>
              <a:ext cx="719455" cy="539750"/>
            </a:xfrm>
            <a:custGeom>
              <a:avLst/>
              <a:gdLst/>
              <a:ahLst/>
              <a:cxnLst/>
              <a:rect l="l" t="t" r="r" b="b"/>
              <a:pathLst>
                <a:path w="719454" h="539750">
                  <a:moveTo>
                    <a:pt x="539496" y="0"/>
                  </a:moveTo>
                  <a:lnTo>
                    <a:pt x="539496" y="269748"/>
                  </a:lnTo>
                  <a:lnTo>
                    <a:pt x="719327" y="269748"/>
                  </a:lnTo>
                  <a:lnTo>
                    <a:pt x="359663" y="539496"/>
                  </a:lnTo>
                  <a:lnTo>
                    <a:pt x="0" y="269748"/>
                  </a:lnTo>
                  <a:lnTo>
                    <a:pt x="179831" y="269748"/>
                  </a:lnTo>
                  <a:lnTo>
                    <a:pt x="179831" y="0"/>
                  </a:lnTo>
                  <a:lnTo>
                    <a:pt x="539496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1359839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1012</Words>
  <Application>Microsoft Office PowerPoint</Application>
  <PresentationFormat>Personalizado</PresentationFormat>
  <Paragraphs>123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Diapositiva 1</vt:lpstr>
      <vt:lpstr>Diapositiva 2</vt:lpstr>
      <vt:lpstr>El Hallazgo de Auditoria</vt:lpstr>
      <vt:lpstr>Estructuración y tratamiento de observaciones y/o hallazgos </vt:lpstr>
      <vt:lpstr>Elementos observaciones y/o hallazgos </vt:lpstr>
      <vt:lpstr>Ejemplos Elementos observaciones y/o hallazgos </vt:lpstr>
      <vt:lpstr>Diapositiva 7</vt:lpstr>
      <vt:lpstr>Diapositiva 8</vt:lpstr>
      <vt:lpstr>Diapositiva 9</vt:lpstr>
      <vt:lpstr>LEY 1474 DE 2011  Art 82 – 83 - 84</vt:lpstr>
      <vt:lpstr>ARTÍCULO 82.  RESPONSABILIDAD DE LOS INTERVENTORES</vt:lpstr>
      <vt:lpstr>ARTÍCULO 83. SUPERVISIÓN E INTERVENTORÍA CONTRACTUAL</vt:lpstr>
      <vt:lpstr>ARTÍCULO 84.  FACULTADES Y DEBERES DE LOS SUPERVISORES Y LOS INTERVENTORES</vt:lpstr>
      <vt:lpstr>Diapositiva 14</vt:lpstr>
      <vt:lpstr>CONTROL INTERNO</vt:lpstr>
      <vt:lpstr>7ª. Dimensión: Control Interno</vt:lpstr>
      <vt:lpstr>Diapositiva 17</vt:lpstr>
      <vt:lpstr>Diapositiva 18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63502132</cp:lastModifiedBy>
  <cp:revision>63</cp:revision>
  <dcterms:created xsi:type="dcterms:W3CDTF">2021-08-03T23:27:23Z</dcterms:created>
  <dcterms:modified xsi:type="dcterms:W3CDTF">2023-05-03T20:20:52Z</dcterms:modified>
</cp:coreProperties>
</file>