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4BAE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7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43256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7298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86793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90277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05565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13200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20547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57854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413894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64951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99291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9605-EBF4-4462-BD54-D44C91992158}" type="datetimeFigureOut">
              <a:rPr lang="es-CO" smtClean="0"/>
              <a:pPr/>
              <a:t>9/05/2023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310048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560" y="2492982"/>
            <a:ext cx="4506627" cy="1750919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9560" y="5514473"/>
            <a:ext cx="4506627" cy="4743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9934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489099"/>
            <a:ext cx="10696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Etapa de Seguimento a los Planes de Mejoramiento</a:t>
            </a:r>
            <a:endParaRPr lang="es-CO" sz="36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55181" y="1977656"/>
            <a:ext cx="1150442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s-CO" sz="2800" b="1" dirty="0" smtClean="0"/>
              <a:t>15</a:t>
            </a:r>
            <a:r>
              <a:rPr lang="es-CO" sz="2800" dirty="0" smtClean="0"/>
              <a:t>. </a:t>
            </a:r>
            <a:r>
              <a:rPr lang="es-CO" sz="2800" b="1" dirty="0" smtClean="0"/>
              <a:t>17</a:t>
            </a:r>
            <a:r>
              <a:rPr lang="es-CO" sz="2800" dirty="0" smtClean="0"/>
              <a:t>. Realizar seguimiento a los Planes de Mejoramiento (FEM-04 Plan de mejoramiento Seguimiento)</a:t>
            </a:r>
          </a:p>
          <a:p>
            <a:pPr marL="514350" indent="-514350" algn="just"/>
            <a:r>
              <a:rPr lang="es-CO" sz="2800" b="1" dirty="0" smtClean="0"/>
              <a:t>18</a:t>
            </a:r>
            <a:r>
              <a:rPr lang="es-CO" sz="2800" dirty="0" smtClean="0"/>
              <a:t>. Elaborar el informe consolidado de auditoría (FEM-10 Informe consolidado de auditorías internas</a:t>
            </a:r>
          </a:p>
          <a:p>
            <a:pPr marL="514350" indent="-514350" algn="just"/>
            <a:r>
              <a:rPr lang="es-CO" sz="2800" b="1" dirty="0" smtClean="0"/>
              <a:t>19</a:t>
            </a:r>
            <a:r>
              <a:rPr lang="es-CO" sz="2800" dirty="0" smtClean="0"/>
              <a:t>. Realizar seguimiento a la ejecución del procedimiento e identificar oportunidades de mejoramiento (FG-03 Acta) </a:t>
            </a:r>
            <a:r>
              <a:rPr lang="es-CO" sz="2800" dirty="0" smtClean="0">
                <a:solidFill>
                  <a:srgbClr val="FF0000"/>
                </a:solidFill>
              </a:rPr>
              <a:t>Matriz de Riesgos </a:t>
            </a:r>
          </a:p>
          <a:p>
            <a:pPr marL="514350" indent="-514350" algn="just"/>
            <a:r>
              <a:rPr lang="es-CO" sz="2800" b="1" dirty="0" smtClean="0"/>
              <a:t>20</a:t>
            </a:r>
            <a:r>
              <a:rPr lang="es-CO" sz="2800" dirty="0" smtClean="0">
                <a:solidFill>
                  <a:srgbClr val="FF0000"/>
                </a:solidFill>
              </a:rPr>
              <a:t>. </a:t>
            </a:r>
            <a:r>
              <a:rPr lang="es-CO" sz="2800" dirty="0" smtClean="0"/>
              <a:t>Aplicar acciones de Mejoramiento (Se aplican acciones correctivas o de mejora para corregir o prevenir las desviaciones reales o potenciales encontradas y mejorar el desempeño del procedimiento- FEM-04 Plan de mejoramiento </a:t>
            </a:r>
            <a:r>
              <a:rPr lang="es-CO" sz="2800" dirty="0" smtClean="0">
                <a:solidFill>
                  <a:srgbClr val="FF0000"/>
                </a:solidFill>
              </a:rPr>
              <a:t>Matriz de Riesgos </a:t>
            </a:r>
            <a:endParaRPr lang="es-ES" sz="2800" dirty="0" smtClean="0"/>
          </a:p>
          <a:p>
            <a:pPr marL="514350" indent="-514350" algn="just"/>
            <a:endParaRPr lang="es-ES" sz="2800" dirty="0" smtClean="0">
              <a:solidFill>
                <a:srgbClr val="FF0000"/>
              </a:solidFill>
            </a:endParaRPr>
          </a:p>
          <a:p>
            <a:pPr marL="514350" indent="-514350" algn="just"/>
            <a:endParaRPr lang="es-CO" sz="2800" dirty="0" smtClean="0"/>
          </a:p>
          <a:p>
            <a:pPr marL="514350" indent="-514350" algn="just">
              <a:buAutoNum type="arabicPeriod"/>
            </a:pPr>
            <a:endParaRPr lang="es-CO" sz="2800" dirty="0" smtClean="0"/>
          </a:p>
          <a:p>
            <a:pPr marL="514350" indent="-514350" algn="just">
              <a:buAutoNum type="arabicPeriod"/>
            </a:pPr>
            <a:endParaRPr lang="es-CO" sz="2800" dirty="0" smtClean="0"/>
          </a:p>
          <a:p>
            <a:r>
              <a:rPr lang="es-CO" sz="2800" dirty="0" smtClean="0"/>
              <a:t> </a:t>
            </a:r>
            <a:endParaRPr lang="es-ES" sz="2800" dirty="0" smtClean="0"/>
          </a:p>
          <a:p>
            <a:pPr marL="514350" indent="-514350" algn="just">
              <a:buAutoNum type="arabicPeriod"/>
            </a:pPr>
            <a:endParaRPr lang="es-CO" sz="2800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85889" y="2743200"/>
            <a:ext cx="84943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Gracias por la atención</a:t>
            </a:r>
          </a:p>
          <a:p>
            <a:r>
              <a:rPr lang="es-CO" sz="28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Jefe Oficina de Control Interno</a:t>
            </a:r>
          </a:p>
          <a:p>
            <a:endParaRPr lang="es-CO" sz="2800" dirty="0" smtClean="0">
              <a:solidFill>
                <a:srgbClr val="04BAEE"/>
              </a:solidFill>
              <a:latin typeface="Arial Black" panose="020B0A04020102020204" pitchFamily="34" charset="0"/>
            </a:endParaRPr>
          </a:p>
          <a:p>
            <a:r>
              <a:rPr lang="es-CO" sz="28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Arley de Jesús Ramírez Patiño </a:t>
            </a:r>
            <a:endParaRPr lang="es-CO" sz="28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3165" y="5054793"/>
            <a:ext cx="56009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>
                <a:solidFill>
                  <a:schemeClr val="bg1"/>
                </a:solidFill>
              </a:rPr>
              <a:t>“</a:t>
            </a:r>
            <a:r>
              <a:rPr lang="es-CO" sz="2000" dirty="0" smtClean="0">
                <a:solidFill>
                  <a:schemeClr val="bg1"/>
                </a:solidFill>
              </a:rPr>
              <a:t>PLAN Y PROGRAMA ANUAL INSTITUCIONAL DE AUDITORIAS INTERNAS PERSONERIA MUNICIPAL DE ITAGÜÍ PARA LA VIGENCIA 2023” Resolución 021 de febrero de 2023</a:t>
            </a:r>
            <a:endParaRPr lang="es-C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24681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85889" y="3678866"/>
            <a:ext cx="583448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4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TITULO</a:t>
            </a:r>
            <a:r>
              <a:rPr lang="es-CO" sz="32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 </a:t>
            </a:r>
            <a:r>
              <a:rPr lang="es-CO" sz="40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PRINCIPAL</a:t>
            </a:r>
            <a:endParaRPr lang="es-CO" sz="40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3165" y="5054793"/>
            <a:ext cx="56009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>
                <a:solidFill>
                  <a:schemeClr val="bg1"/>
                </a:solidFill>
              </a:rPr>
              <a:t>“</a:t>
            </a:r>
            <a:r>
              <a:rPr lang="es-CO" sz="2000" dirty="0" smtClean="0">
                <a:solidFill>
                  <a:schemeClr val="bg1"/>
                </a:solidFill>
              </a:rPr>
              <a:t>PLAN Y PROGRAMA ANUAL INSTITUCIONAL DE AUDITORIAS INTERNAS PERSONERIA MUNICIPAL DE ITAGÜÍ PARA LA VIGENCIA 2023” Resolución 021 de febrero de 2023</a:t>
            </a:r>
            <a:endParaRPr lang="es-CO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246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871871"/>
            <a:ext cx="10696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PROGRAMA ANUAL DE AUDITORÍAS INTERNAS VIGENCIA -2023 </a:t>
            </a:r>
            <a:endParaRPr lang="es-CO" sz="36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92893" y="3104706"/>
            <a:ext cx="87700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 smtClean="0"/>
              <a:t>Asunto. Reunión de apertura</a:t>
            </a:r>
          </a:p>
          <a:p>
            <a:r>
              <a:rPr lang="es-CO" sz="2800" b="1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s-CO" sz="2800" dirty="0" smtClean="0"/>
              <a:t>Auditoría Bienes y Servicios</a:t>
            </a:r>
          </a:p>
          <a:p>
            <a:pPr>
              <a:buFont typeface="Wingdings" pitchFamily="2" charset="2"/>
              <a:buChar char="Ø"/>
            </a:pPr>
            <a:r>
              <a:rPr lang="es-CO" sz="2800" dirty="0" smtClean="0"/>
              <a:t>Auditoría Talento humano </a:t>
            </a:r>
            <a:endParaRPr lang="es-CO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871871"/>
            <a:ext cx="10696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Objetivo</a:t>
            </a:r>
            <a:endParaRPr lang="es-CO" sz="36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5423" y="1956392"/>
            <a:ext cx="103348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/>
              <a:t>“Dar cumplimiento a los mandatos de la ley 87 de 1993, mediante el aseguramiento de los procesos a través de las auditorías internas y auditorias especiales y formular recomendaciones a partir de evidencias, soportes y criterios validos, sobre el grado de cumplimiento de los objetivos, los planes de acción  que contribuyan al mejoramiento de los procesos”. </a:t>
            </a:r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“De igual manera, apoyar a la dirección en la toma de decisiones necesarias para corregir las desviaciones, mediante las acciones “Correctivas” de mejora continua”. </a:t>
            </a:r>
            <a:endParaRPr lang="es-CO" sz="2800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522515"/>
            <a:ext cx="10696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PROGRAMA ANUAL DE AUDITORÍAS INTERNAS</a:t>
            </a:r>
            <a:endParaRPr lang="es-CO" sz="36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2575" y="1817914"/>
            <a:ext cx="8897711" cy="457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871871"/>
            <a:ext cx="10696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OBJETIVO, ALCANCE, RECURSOS, DOCUMENTOS DE REFERENCIA o (Critérios de Evaluación)</a:t>
            </a:r>
            <a:endParaRPr lang="es-CO" sz="28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3525" y="2013856"/>
            <a:ext cx="9124950" cy="4180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489099"/>
            <a:ext cx="10696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Etapa de Planeación</a:t>
            </a:r>
            <a:endParaRPr lang="es-CO" sz="36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55181" y="1254644"/>
            <a:ext cx="1139810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/>
            </a:pPr>
            <a:r>
              <a:rPr lang="es-CO" sz="2800" dirty="0" smtClean="0"/>
              <a:t>Elaborar Programa Anual de Auditorías internas (FEM-07)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Identificar el alcance y objetivo de las auditorías (FEM-07)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Identificar disponibilidad de auditores internos (FEM-07)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Seleccionar el equipo de auditores internos para el programa de auditorías (FEM-01)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Socializar el programa de auditoría (FEM-07)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Elaborar el plan de auditoría por proceso (FEM-08)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Comunicar el plan de auditoría al auditado ((FEM-08)</a:t>
            </a:r>
          </a:p>
          <a:p>
            <a:pPr marL="514350" indent="-514350" algn="just">
              <a:buAutoNum type="arabicPeriod"/>
            </a:pPr>
            <a:r>
              <a:rPr lang="es-CO" sz="2800" dirty="0" smtClean="0"/>
              <a:t>Elaborar las listas de verificación (FEM-08)</a:t>
            </a:r>
          </a:p>
          <a:p>
            <a:pPr marL="514350" indent="-514350" algn="just">
              <a:buFontTx/>
              <a:buAutoNum type="arabicPeriod"/>
            </a:pPr>
            <a:r>
              <a:rPr lang="es-CO" sz="2800" dirty="0" smtClean="0"/>
              <a:t>Realizar reunión de apertura (FG 03Acta y FG-01 Listado de asistencia)</a:t>
            </a:r>
            <a:endParaRPr lang="es-ES" sz="2800" dirty="0" smtClean="0"/>
          </a:p>
          <a:p>
            <a:pPr marL="514350" indent="-514350" algn="just">
              <a:buAutoNum type="arabicPeriod"/>
            </a:pPr>
            <a:endParaRPr lang="es-CO" sz="2800" dirty="0" smtClean="0"/>
          </a:p>
          <a:p>
            <a:pPr marL="514350" indent="-514350" algn="just">
              <a:buAutoNum type="arabicPeriod"/>
            </a:pPr>
            <a:endParaRPr lang="es-CO" sz="2800" dirty="0" smtClean="0"/>
          </a:p>
          <a:p>
            <a:r>
              <a:rPr lang="es-CO" sz="2800" dirty="0" smtClean="0"/>
              <a:t> </a:t>
            </a:r>
            <a:endParaRPr lang="es-ES" sz="2800" dirty="0" smtClean="0"/>
          </a:p>
          <a:p>
            <a:pPr marL="514350" indent="-514350" algn="just">
              <a:buAutoNum type="arabicPeriod"/>
            </a:pPr>
            <a:endParaRPr lang="es-CO" sz="2800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361507"/>
            <a:ext cx="10696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Etapa de Ejecución</a:t>
            </a:r>
            <a:endParaRPr lang="es-CO" sz="36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5423" y="1127051"/>
            <a:ext cx="1107912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s-CO" sz="2800" b="1" dirty="0" smtClean="0"/>
              <a:t>10</a:t>
            </a:r>
            <a:r>
              <a:rPr lang="es-CO" sz="2800" dirty="0" smtClean="0"/>
              <a:t>. Ejecutar auditorías (FEM-02 Lista de verificación)</a:t>
            </a:r>
          </a:p>
          <a:p>
            <a:pPr marL="514350" indent="-514350" algn="just"/>
            <a:r>
              <a:rPr lang="es-CO" sz="2800" b="1" dirty="0" smtClean="0"/>
              <a:t>11</a:t>
            </a:r>
            <a:r>
              <a:rPr lang="es-CO" sz="2800" dirty="0" smtClean="0"/>
              <a:t>. Realizar reunión de Cierre con los auditados (FG-03 Acta)</a:t>
            </a:r>
          </a:p>
          <a:p>
            <a:pPr marL="514350" indent="-514350" algn="just"/>
            <a:r>
              <a:rPr lang="es-CO" sz="2800" b="1" dirty="0" smtClean="0"/>
              <a:t>12</a:t>
            </a:r>
            <a:r>
              <a:rPr lang="es-CO" sz="2800" dirty="0" smtClean="0"/>
              <a:t>. Elaborar el informe de auditoría por proceso (FEM-09 Informe de Auditoría interna </a:t>
            </a:r>
            <a:r>
              <a:rPr lang="es-CO" sz="2800" b="1" dirty="0" smtClean="0"/>
              <a:t>Informe Preliminar</a:t>
            </a:r>
          </a:p>
          <a:p>
            <a:r>
              <a:rPr lang="es-CO" sz="2800" b="1" dirty="0" smtClean="0"/>
              <a:t>13. </a:t>
            </a:r>
            <a:r>
              <a:rPr lang="es-CO" sz="2800" dirty="0" smtClean="0"/>
              <a:t>Presentar y concertar el informe con los auditados (FG 04 Formato Acta FEM-09 Informe de Auditoría</a:t>
            </a:r>
          </a:p>
          <a:p>
            <a:pPr algn="just"/>
            <a:r>
              <a:rPr lang="es-CO" sz="2800" b="1" dirty="0" smtClean="0"/>
              <a:t>14. </a:t>
            </a:r>
            <a:r>
              <a:rPr lang="es-CO" sz="2800" dirty="0" smtClean="0"/>
              <a:t>Enviar Informe (Preliminar) n(FEM -09 Informe de auditorías internas ) Este dispone de 5 días hábiles para controvertir los hallazgos y presentar las evidencias necesarias. Si pasado este tiempo no se controvierten los hallazgos se entienden por aceptados. </a:t>
            </a:r>
            <a:endParaRPr lang="es-ES" sz="2800" dirty="0" smtClean="0"/>
          </a:p>
          <a:p>
            <a:pPr algn="just"/>
            <a:r>
              <a:rPr lang="es-CO" sz="2800" dirty="0" smtClean="0"/>
              <a:t>Una vez analizadas las controversias y subsanadas, de presentarse, el auditor líder genera el informe final y lo envía al auditado</a:t>
            </a:r>
            <a:endParaRPr lang="es-CO" sz="2800" b="1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617" y="489099"/>
            <a:ext cx="10696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>
                <a:solidFill>
                  <a:srgbClr val="04BAEE"/>
                </a:solidFill>
                <a:latin typeface="Arial Black" panose="020B0A04020102020204" pitchFamily="34" charset="0"/>
              </a:rPr>
              <a:t>Etapa de Informe Final</a:t>
            </a:r>
            <a:endParaRPr lang="es-CO" sz="3600" dirty="0">
              <a:solidFill>
                <a:srgbClr val="04BAEE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55181" y="1254644"/>
            <a:ext cx="116532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es-CO" sz="2800" b="1" dirty="0" smtClean="0"/>
              <a:t>15</a:t>
            </a:r>
            <a:r>
              <a:rPr lang="es-CO" sz="2800" dirty="0" smtClean="0"/>
              <a:t>. Definir y Documentar las acciones de mejoramiento correspondientes “Una vez el informe final queda en firme, los líderes de procesos disponen de 5 días hábiles para tomar las acciones correctivas (con análisis de causas) adecuadas sin demora injustificada (FEM-04 Plan de mejoramiento) Resolución 017 de 2021 dispuso de 10 días hábiles</a:t>
            </a:r>
          </a:p>
          <a:p>
            <a:pPr marL="514350" indent="-514350" algn="just"/>
            <a:r>
              <a:rPr lang="es-CO" sz="2800" b="1" dirty="0" smtClean="0"/>
              <a:t>16</a:t>
            </a:r>
            <a:r>
              <a:rPr lang="es-CO" sz="2800" dirty="0" smtClean="0"/>
              <a:t>. Realizar evaluación de los auditores internos (FEM-03 Evaluación de auditores internos) con base en los resultados obtenidos, establece los ítems a fortalecer en el desempeño del auditor y define un Plan de mejoramiento que contenga las actividades específicas que garanticen el mejoramiento del desempeño de los auditores en las próximas auditorías</a:t>
            </a:r>
          </a:p>
          <a:p>
            <a:pPr marL="514350" indent="-514350" algn="just"/>
            <a:endParaRPr lang="es-CO" sz="2800" dirty="0" smtClean="0"/>
          </a:p>
          <a:p>
            <a:pPr marL="514350" indent="-514350" algn="just">
              <a:buAutoNum type="arabicPeriod"/>
            </a:pPr>
            <a:endParaRPr lang="es-CO" sz="2800" dirty="0" smtClean="0"/>
          </a:p>
          <a:p>
            <a:r>
              <a:rPr lang="es-CO" sz="2800" dirty="0" smtClean="0"/>
              <a:t> </a:t>
            </a:r>
            <a:endParaRPr lang="es-ES" sz="2800" dirty="0" smtClean="0"/>
          </a:p>
          <a:p>
            <a:pPr marL="514350" indent="-514350" algn="just">
              <a:buAutoNum type="arabicPeriod"/>
            </a:pPr>
            <a:endParaRPr lang="es-CO" sz="2800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640</Words>
  <Application>Microsoft Office PowerPoint</Application>
  <PresentationFormat>Personalizado</PresentationFormat>
  <Paragraphs>54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alberto gomez gonzales</dc:creator>
  <cp:lastModifiedBy>63502132</cp:lastModifiedBy>
  <cp:revision>53</cp:revision>
  <dcterms:created xsi:type="dcterms:W3CDTF">2020-04-16T16:54:31Z</dcterms:created>
  <dcterms:modified xsi:type="dcterms:W3CDTF">2023-05-09T23:03:15Z</dcterms:modified>
</cp:coreProperties>
</file>