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93" r:id="rId4"/>
    <p:sldId id="295" r:id="rId5"/>
    <p:sldId id="261" r:id="rId6"/>
    <p:sldId id="262" r:id="rId7"/>
    <p:sldId id="311" r:id="rId8"/>
    <p:sldId id="263" r:id="rId9"/>
    <p:sldId id="294" r:id="rId10"/>
    <p:sldId id="268" r:id="rId11"/>
    <p:sldId id="312" r:id="rId12"/>
    <p:sldId id="296" r:id="rId13"/>
    <p:sldId id="275" r:id="rId14"/>
    <p:sldId id="297" r:id="rId15"/>
    <p:sldId id="273" r:id="rId16"/>
    <p:sldId id="298" r:id="rId17"/>
    <p:sldId id="299" r:id="rId18"/>
    <p:sldId id="300" r:id="rId19"/>
    <p:sldId id="277" r:id="rId20"/>
    <p:sldId id="301" r:id="rId21"/>
    <p:sldId id="313" r:id="rId22"/>
    <p:sldId id="302" r:id="rId23"/>
    <p:sldId id="314" r:id="rId24"/>
    <p:sldId id="315" r:id="rId25"/>
    <p:sldId id="279" r:id="rId26"/>
    <p:sldId id="276" r:id="rId27"/>
    <p:sldId id="316" r:id="rId28"/>
    <p:sldId id="281"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BAE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01" autoAdjust="0"/>
    <p:restoredTop sz="94638" autoAdjust="0"/>
  </p:normalViewPr>
  <p:slideViewPr>
    <p:cSldViewPr snapToGrid="0">
      <p:cViewPr varScale="1">
        <p:scale>
          <a:sx n="82" d="100"/>
          <a:sy n="82" d="100"/>
        </p:scale>
        <p:origin x="-678" y="-12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C62BE-1660-4D34-8D8A-F8950A477B4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1A328CA8-90C4-42B8-BE09-FD03EBDE8B65}">
      <dgm:prSet phldrT="[Texto]" custT="1"/>
      <dgm:spPr>
        <a:solidFill>
          <a:srgbClr val="0070C0"/>
        </a:solidFill>
      </dgm:spPr>
      <dgm:t>
        <a:bodyPr/>
        <a:lstStyle/>
        <a:p>
          <a:pPr>
            <a:lnSpc>
              <a:spcPct val="100000"/>
            </a:lnSpc>
          </a:pPr>
          <a:r>
            <a:rPr lang="es-CO" sz="2400" dirty="0">
              <a:latin typeface="Arial" panose="020B0604020202020204" pitchFamily="34" charset="0"/>
              <a:cs typeface="Arial" panose="020B0604020202020204" pitchFamily="34" charset="0"/>
            </a:rPr>
            <a:t>Constitución Política </a:t>
          </a:r>
        </a:p>
        <a:p>
          <a:pPr>
            <a:lnSpc>
              <a:spcPct val="100000"/>
            </a:lnSpc>
          </a:pPr>
          <a:r>
            <a:rPr lang="es-CO" sz="2000" dirty="0">
              <a:latin typeface="Arial" panose="020B0604020202020204" pitchFamily="34" charset="0"/>
              <a:cs typeface="Arial" panose="020B0604020202020204" pitchFamily="34" charset="0"/>
            </a:rPr>
            <a:t>Artículos  209 y 269</a:t>
          </a:r>
        </a:p>
      </dgm:t>
    </dgm:pt>
    <dgm:pt modelId="{BE804EDD-0227-4EDA-A23A-BCD7AC9E85E8}" type="parTrans" cxnId="{A93F59B7-3D86-4E00-9479-92208DD8EBCD}">
      <dgm:prSet/>
      <dgm:spPr/>
      <dgm:t>
        <a:bodyPr/>
        <a:lstStyle/>
        <a:p>
          <a:endParaRPr lang="es-CO"/>
        </a:p>
      </dgm:t>
    </dgm:pt>
    <dgm:pt modelId="{B0E00E2D-09EF-4926-8C46-607EC78137A0}" type="sibTrans" cxnId="{A93F59B7-3D86-4E00-9479-92208DD8EBCD}">
      <dgm:prSet/>
      <dgm:spPr/>
      <dgm:t>
        <a:bodyPr/>
        <a:lstStyle/>
        <a:p>
          <a:endParaRPr lang="es-CO"/>
        </a:p>
      </dgm:t>
    </dgm:pt>
    <dgm:pt modelId="{00F70FDC-41A0-4382-A93F-A7102A5E734C}">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Ley 87 de 1993</a:t>
          </a:r>
        </a:p>
      </dgm:t>
    </dgm:pt>
    <dgm:pt modelId="{3BD2B9FB-BC71-4666-ABC4-27C47B1D8742}" type="parTrans" cxnId="{81116A71-53C5-48E8-A4FD-C7909A30664E}">
      <dgm:prSet/>
      <dgm:spPr/>
      <dgm:t>
        <a:bodyPr/>
        <a:lstStyle/>
        <a:p>
          <a:endParaRPr lang="es-CO"/>
        </a:p>
      </dgm:t>
    </dgm:pt>
    <dgm:pt modelId="{0CF1BF57-9FA1-4E82-9CA3-F1A02B7D694C}" type="sibTrans" cxnId="{81116A71-53C5-48E8-A4FD-C7909A30664E}">
      <dgm:prSet/>
      <dgm:spPr/>
      <dgm:t>
        <a:bodyPr/>
        <a:lstStyle/>
        <a:p>
          <a:endParaRPr lang="es-CO"/>
        </a:p>
      </dgm:t>
    </dgm:pt>
    <dgm:pt modelId="{348CB809-3DA9-474E-A110-1AD0BF2D9E03}">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1826 de 1994</a:t>
          </a:r>
        </a:p>
      </dgm:t>
    </dgm:pt>
    <dgm:pt modelId="{79AC73D9-2518-4F1F-9F0E-3FD64CD1F40D}" type="parTrans" cxnId="{67CF079B-179E-4278-8A32-DA19B44B150E}">
      <dgm:prSet/>
      <dgm:spPr/>
      <dgm:t>
        <a:bodyPr/>
        <a:lstStyle/>
        <a:p>
          <a:endParaRPr lang="es-CO"/>
        </a:p>
      </dgm:t>
    </dgm:pt>
    <dgm:pt modelId="{4F57EE3C-34B4-48DA-A447-D3537E9A8CB9}" type="sibTrans" cxnId="{67CF079B-179E-4278-8A32-DA19B44B150E}">
      <dgm:prSet/>
      <dgm:spPr/>
      <dgm:t>
        <a:bodyPr/>
        <a:lstStyle/>
        <a:p>
          <a:endParaRPr lang="es-CO"/>
        </a:p>
      </dgm:t>
    </dgm:pt>
    <dgm:pt modelId="{E1BA870B-D877-4DAE-B840-0EC74526EA2C}">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1537 de 2000</a:t>
          </a:r>
        </a:p>
      </dgm:t>
    </dgm:pt>
    <dgm:pt modelId="{79ED3CBB-351C-47FC-9A19-FDA12B5C3F45}" type="parTrans" cxnId="{5DE3B733-65B6-4E19-BE4E-206573F270ED}">
      <dgm:prSet/>
      <dgm:spPr/>
      <dgm:t>
        <a:bodyPr/>
        <a:lstStyle/>
        <a:p>
          <a:endParaRPr lang="es-CO"/>
        </a:p>
      </dgm:t>
    </dgm:pt>
    <dgm:pt modelId="{38CDF51C-180F-4277-8381-161A3E8A636E}" type="sibTrans" cxnId="{5DE3B733-65B6-4E19-BE4E-206573F270ED}">
      <dgm:prSet/>
      <dgm:spPr/>
      <dgm:t>
        <a:bodyPr/>
        <a:lstStyle/>
        <a:p>
          <a:endParaRPr lang="es-CO"/>
        </a:p>
      </dgm:t>
    </dgm:pt>
    <dgm:pt modelId="{549138FE-B1D3-4993-86FA-71B4DB4344CE}">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Ley 489 de 1998</a:t>
          </a:r>
        </a:p>
      </dgm:t>
    </dgm:pt>
    <dgm:pt modelId="{C30627B3-5126-431B-8FC7-04FF22494865}" type="parTrans" cxnId="{F8574877-E384-4479-B594-751E2EA34129}">
      <dgm:prSet/>
      <dgm:spPr/>
      <dgm:t>
        <a:bodyPr/>
        <a:lstStyle/>
        <a:p>
          <a:endParaRPr lang="es-CO"/>
        </a:p>
      </dgm:t>
    </dgm:pt>
    <dgm:pt modelId="{E479F8D5-39B2-42E7-BEFA-7F785E8054F3}" type="sibTrans" cxnId="{F8574877-E384-4479-B594-751E2EA34129}">
      <dgm:prSet/>
      <dgm:spPr/>
      <dgm:t>
        <a:bodyPr/>
        <a:lstStyle/>
        <a:p>
          <a:endParaRPr lang="es-CO"/>
        </a:p>
      </dgm:t>
    </dgm:pt>
    <dgm:pt modelId="{6CC53DF5-1E61-4C8A-AA59-94204768C3DB}">
      <dgm:prSet phldrT="[Texto]" custT="1"/>
      <dgm:spPr>
        <a:solidFill>
          <a:srgbClr val="04BAEE"/>
        </a:solidFill>
      </dgm:spPr>
      <dgm:t>
        <a:bodyPr/>
        <a:lstStyle/>
        <a:p>
          <a:r>
            <a:rPr lang="es-CO" sz="1800" b="0" dirty="0">
              <a:solidFill>
                <a:schemeClr val="bg1"/>
              </a:solidFill>
              <a:latin typeface="Arial" panose="020B0604020202020204" pitchFamily="34" charset="0"/>
              <a:cs typeface="Arial" panose="020B0604020202020204" pitchFamily="34" charset="0"/>
            </a:rPr>
            <a:t>Decreto 2145 de 1999</a:t>
          </a:r>
        </a:p>
      </dgm:t>
    </dgm:pt>
    <dgm:pt modelId="{0623CEE3-B921-4DCA-AAFE-97814BEB09A6}" type="parTrans" cxnId="{BEE3B518-4CC2-44EA-9031-71753398BD68}">
      <dgm:prSet/>
      <dgm:spPr/>
      <dgm:t>
        <a:bodyPr/>
        <a:lstStyle/>
        <a:p>
          <a:endParaRPr lang="es-CO"/>
        </a:p>
      </dgm:t>
    </dgm:pt>
    <dgm:pt modelId="{11D8E023-3E79-4A0A-988D-8132342181C2}" type="sibTrans" cxnId="{BEE3B518-4CC2-44EA-9031-71753398BD68}">
      <dgm:prSet/>
      <dgm:spPr/>
      <dgm:t>
        <a:bodyPr/>
        <a:lstStyle/>
        <a:p>
          <a:endParaRPr lang="es-CO"/>
        </a:p>
      </dgm:t>
    </dgm:pt>
    <dgm:pt modelId="{7172989F-15D3-460B-BD5D-950AD0EC8F3F}">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1599 de 2005</a:t>
          </a:r>
        </a:p>
      </dgm:t>
    </dgm:pt>
    <dgm:pt modelId="{CAD52C97-4ACA-48FE-9AC0-6929ADF4C63A}" type="parTrans" cxnId="{F9F86124-DAEC-4792-BA60-45142CC84089}">
      <dgm:prSet/>
      <dgm:spPr/>
      <dgm:t>
        <a:bodyPr/>
        <a:lstStyle/>
        <a:p>
          <a:endParaRPr lang="es-CO"/>
        </a:p>
      </dgm:t>
    </dgm:pt>
    <dgm:pt modelId="{87D7A74C-73F7-4BEE-BFA7-714E6A151474}" type="sibTrans" cxnId="{F9F86124-DAEC-4792-BA60-45142CC84089}">
      <dgm:prSet/>
      <dgm:spPr/>
      <dgm:t>
        <a:bodyPr/>
        <a:lstStyle/>
        <a:p>
          <a:endParaRPr lang="es-CO"/>
        </a:p>
      </dgm:t>
    </dgm:pt>
    <dgm:pt modelId="{A9D21FF1-91E9-4C64-B6F4-8411AB8301A7}">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943 de 2014</a:t>
          </a:r>
        </a:p>
      </dgm:t>
    </dgm:pt>
    <dgm:pt modelId="{480E1392-405C-484F-97E1-5FA6589EE3A9}" type="parTrans" cxnId="{64C6204F-EA8F-482D-BC6C-41386067F8DF}">
      <dgm:prSet/>
      <dgm:spPr/>
      <dgm:t>
        <a:bodyPr/>
        <a:lstStyle/>
        <a:p>
          <a:endParaRPr lang="es-CO"/>
        </a:p>
      </dgm:t>
    </dgm:pt>
    <dgm:pt modelId="{4BE6CCEA-5C90-495D-995D-CEFC0E4139BD}" type="sibTrans" cxnId="{64C6204F-EA8F-482D-BC6C-41386067F8DF}">
      <dgm:prSet/>
      <dgm:spPr/>
      <dgm:t>
        <a:bodyPr/>
        <a:lstStyle/>
        <a:p>
          <a:endParaRPr lang="es-CO"/>
        </a:p>
      </dgm:t>
    </dgm:pt>
    <dgm:pt modelId="{88FEE2E5-94F3-46CA-80A7-0518746D7D6C}">
      <dgm:prSet phldrT="[Texto]" custT="1"/>
      <dgm:spPr>
        <a:solidFill>
          <a:srgbClr val="04BAEE"/>
        </a:solidFill>
      </dgm:spPr>
      <dgm:t>
        <a:bodyPr/>
        <a:lstStyle/>
        <a:p>
          <a:r>
            <a:rPr lang="es-CO" sz="1800" dirty="0">
              <a:solidFill>
                <a:schemeClr val="bg1"/>
              </a:solidFill>
              <a:latin typeface="Arial" panose="020B0604020202020204" pitchFamily="34" charset="0"/>
              <a:cs typeface="Arial" panose="020B0604020202020204" pitchFamily="34" charset="0"/>
            </a:rPr>
            <a:t>Decreto 2539 de 2000 </a:t>
          </a:r>
        </a:p>
      </dgm:t>
    </dgm:pt>
    <dgm:pt modelId="{307D14FE-088A-498B-A2D6-BBA231EBA5D0}" type="parTrans" cxnId="{FCF09FAF-1013-4199-86E7-764044DECA65}">
      <dgm:prSet/>
      <dgm:spPr/>
      <dgm:t>
        <a:bodyPr/>
        <a:lstStyle/>
        <a:p>
          <a:endParaRPr lang="es-CO"/>
        </a:p>
      </dgm:t>
    </dgm:pt>
    <dgm:pt modelId="{BCE67890-DB47-4E72-A838-15FB65901383}" type="sibTrans" cxnId="{FCF09FAF-1013-4199-86E7-764044DECA65}">
      <dgm:prSet/>
      <dgm:spPr/>
      <dgm:t>
        <a:bodyPr/>
        <a:lstStyle/>
        <a:p>
          <a:endParaRPr lang="es-CO"/>
        </a:p>
      </dgm:t>
    </dgm:pt>
    <dgm:pt modelId="{EC98B173-1A8D-4B72-889E-880C7C0B7941}" type="pres">
      <dgm:prSet presAssocID="{D19C62BE-1660-4D34-8D8A-F8950A477B46}" presName="diagram" presStyleCnt="0">
        <dgm:presLayoutVars>
          <dgm:chPref val="1"/>
          <dgm:dir/>
          <dgm:animOne val="branch"/>
          <dgm:animLvl val="lvl"/>
          <dgm:resizeHandles val="exact"/>
        </dgm:presLayoutVars>
      </dgm:prSet>
      <dgm:spPr/>
      <dgm:t>
        <a:bodyPr/>
        <a:lstStyle/>
        <a:p>
          <a:endParaRPr lang="es-ES"/>
        </a:p>
      </dgm:t>
    </dgm:pt>
    <dgm:pt modelId="{4B9C1707-6057-4ADA-BC55-5784150413A5}" type="pres">
      <dgm:prSet presAssocID="{1A328CA8-90C4-42B8-BE09-FD03EBDE8B65}" presName="root1" presStyleCnt="0"/>
      <dgm:spPr/>
    </dgm:pt>
    <dgm:pt modelId="{54BCB98C-C557-4849-A898-37345E69C151}" type="pres">
      <dgm:prSet presAssocID="{1A328CA8-90C4-42B8-BE09-FD03EBDE8B65}" presName="LevelOneTextNode" presStyleLbl="node0" presStyleIdx="0" presStyleCnt="1" custScaleX="195276" custScaleY="180096" custLinFactNeighborX="-54314" custLinFactNeighborY="-80465">
        <dgm:presLayoutVars>
          <dgm:chPref val="3"/>
        </dgm:presLayoutVars>
      </dgm:prSet>
      <dgm:spPr/>
      <dgm:t>
        <a:bodyPr/>
        <a:lstStyle/>
        <a:p>
          <a:endParaRPr lang="es-ES"/>
        </a:p>
      </dgm:t>
    </dgm:pt>
    <dgm:pt modelId="{DBA91824-8694-47E6-A506-A7AC96086462}" type="pres">
      <dgm:prSet presAssocID="{1A328CA8-90C4-42B8-BE09-FD03EBDE8B65}" presName="level2hierChild" presStyleCnt="0"/>
      <dgm:spPr/>
    </dgm:pt>
    <dgm:pt modelId="{3BA692DB-E1AE-4EA2-9B44-22068DF76769}" type="pres">
      <dgm:prSet presAssocID="{3BD2B9FB-BC71-4666-ABC4-27C47B1D8742}" presName="conn2-1" presStyleLbl="parChTrans1D2" presStyleIdx="0" presStyleCnt="2"/>
      <dgm:spPr/>
      <dgm:t>
        <a:bodyPr/>
        <a:lstStyle/>
        <a:p>
          <a:endParaRPr lang="es-ES"/>
        </a:p>
      </dgm:t>
    </dgm:pt>
    <dgm:pt modelId="{4A1EEB89-0521-4FD7-AC66-8EC570833A6F}" type="pres">
      <dgm:prSet presAssocID="{3BD2B9FB-BC71-4666-ABC4-27C47B1D8742}" presName="connTx" presStyleLbl="parChTrans1D2" presStyleIdx="0" presStyleCnt="2"/>
      <dgm:spPr/>
      <dgm:t>
        <a:bodyPr/>
        <a:lstStyle/>
        <a:p>
          <a:endParaRPr lang="es-ES"/>
        </a:p>
      </dgm:t>
    </dgm:pt>
    <dgm:pt modelId="{49A08BCC-6146-43A4-BA7B-851CEC1337BD}" type="pres">
      <dgm:prSet presAssocID="{00F70FDC-41A0-4382-A93F-A7102A5E734C}" presName="root2" presStyleCnt="0"/>
      <dgm:spPr/>
    </dgm:pt>
    <dgm:pt modelId="{07143FF9-F08D-4263-9B39-2A55ADB4E1DC}" type="pres">
      <dgm:prSet presAssocID="{00F70FDC-41A0-4382-A93F-A7102A5E734C}" presName="LevelTwoTextNode" presStyleLbl="node2" presStyleIdx="0" presStyleCnt="2" custScaleX="197849" custLinFactY="100000" custLinFactNeighborX="-47608" custLinFactNeighborY="189741">
        <dgm:presLayoutVars>
          <dgm:chPref val="3"/>
        </dgm:presLayoutVars>
      </dgm:prSet>
      <dgm:spPr/>
      <dgm:t>
        <a:bodyPr/>
        <a:lstStyle/>
        <a:p>
          <a:endParaRPr lang="es-ES"/>
        </a:p>
      </dgm:t>
    </dgm:pt>
    <dgm:pt modelId="{8AA3E0B3-D1B8-423E-A23E-FA4DC264B5AF}" type="pres">
      <dgm:prSet presAssocID="{00F70FDC-41A0-4382-A93F-A7102A5E734C}" presName="level3hierChild" presStyleCnt="0"/>
      <dgm:spPr/>
    </dgm:pt>
    <dgm:pt modelId="{39909A02-3538-4236-8116-B2970A05BA6B}" type="pres">
      <dgm:prSet presAssocID="{79AC73D9-2518-4F1F-9F0E-3FD64CD1F40D}" presName="conn2-1" presStyleLbl="parChTrans1D3" presStyleIdx="0" presStyleCnt="6"/>
      <dgm:spPr/>
      <dgm:t>
        <a:bodyPr/>
        <a:lstStyle/>
        <a:p>
          <a:endParaRPr lang="es-ES"/>
        </a:p>
      </dgm:t>
    </dgm:pt>
    <dgm:pt modelId="{75104F20-CDBA-4BAB-AC27-75C82D4C02CB}" type="pres">
      <dgm:prSet presAssocID="{79AC73D9-2518-4F1F-9F0E-3FD64CD1F40D}" presName="connTx" presStyleLbl="parChTrans1D3" presStyleIdx="0" presStyleCnt="6"/>
      <dgm:spPr/>
      <dgm:t>
        <a:bodyPr/>
        <a:lstStyle/>
        <a:p>
          <a:endParaRPr lang="es-ES"/>
        </a:p>
      </dgm:t>
    </dgm:pt>
    <dgm:pt modelId="{AAD4D1EE-2E42-4E61-ABC6-23B1EF550699}" type="pres">
      <dgm:prSet presAssocID="{348CB809-3DA9-474E-A110-1AD0BF2D9E03}" presName="root2" presStyleCnt="0"/>
      <dgm:spPr/>
    </dgm:pt>
    <dgm:pt modelId="{44C9AB53-EB8A-40CC-A7E3-4EAD9A4B9D53}" type="pres">
      <dgm:prSet presAssocID="{348CB809-3DA9-474E-A110-1AD0BF2D9E03}" presName="LevelTwoTextNode" presStyleLbl="node3" presStyleIdx="0" presStyleCnt="6" custScaleX="197849" custLinFactY="100000" custLinFactNeighborX="22966" custLinFactNeighborY="161109">
        <dgm:presLayoutVars>
          <dgm:chPref val="3"/>
        </dgm:presLayoutVars>
      </dgm:prSet>
      <dgm:spPr/>
      <dgm:t>
        <a:bodyPr/>
        <a:lstStyle/>
        <a:p>
          <a:endParaRPr lang="es-ES"/>
        </a:p>
      </dgm:t>
    </dgm:pt>
    <dgm:pt modelId="{7898519C-01E9-49B0-94A7-FC252DCF680A}" type="pres">
      <dgm:prSet presAssocID="{348CB809-3DA9-474E-A110-1AD0BF2D9E03}" presName="level3hierChild" presStyleCnt="0"/>
      <dgm:spPr/>
    </dgm:pt>
    <dgm:pt modelId="{E038E99D-C0CA-4DCE-8B34-4E5A897041CD}" type="pres">
      <dgm:prSet presAssocID="{79ED3CBB-351C-47FC-9A19-FDA12B5C3F45}" presName="conn2-1" presStyleLbl="parChTrans1D3" presStyleIdx="1" presStyleCnt="6"/>
      <dgm:spPr/>
      <dgm:t>
        <a:bodyPr/>
        <a:lstStyle/>
        <a:p>
          <a:endParaRPr lang="es-ES"/>
        </a:p>
      </dgm:t>
    </dgm:pt>
    <dgm:pt modelId="{6E268DC1-ACD6-47B9-B630-3AB596F609A9}" type="pres">
      <dgm:prSet presAssocID="{79ED3CBB-351C-47FC-9A19-FDA12B5C3F45}" presName="connTx" presStyleLbl="parChTrans1D3" presStyleIdx="1" presStyleCnt="6"/>
      <dgm:spPr/>
      <dgm:t>
        <a:bodyPr/>
        <a:lstStyle/>
        <a:p>
          <a:endParaRPr lang="es-ES"/>
        </a:p>
      </dgm:t>
    </dgm:pt>
    <dgm:pt modelId="{9B21FAF8-A9AC-428B-B97B-2A15323CD859}" type="pres">
      <dgm:prSet presAssocID="{E1BA870B-D877-4DAE-B840-0EC74526EA2C}" presName="root2" presStyleCnt="0"/>
      <dgm:spPr/>
    </dgm:pt>
    <dgm:pt modelId="{DEA75BFB-2518-4A99-A076-6EEA0B7523D3}" type="pres">
      <dgm:prSet presAssocID="{E1BA870B-D877-4DAE-B840-0EC74526EA2C}" presName="LevelTwoTextNode" presStyleLbl="node3" presStyleIdx="1" presStyleCnt="6" custScaleX="197849" custLinFactY="100000" custLinFactNeighborX="22966" custLinFactNeighborY="151526">
        <dgm:presLayoutVars>
          <dgm:chPref val="3"/>
        </dgm:presLayoutVars>
      </dgm:prSet>
      <dgm:spPr/>
      <dgm:t>
        <a:bodyPr/>
        <a:lstStyle/>
        <a:p>
          <a:endParaRPr lang="es-ES"/>
        </a:p>
      </dgm:t>
    </dgm:pt>
    <dgm:pt modelId="{52AEB5BC-5C71-4172-BDA4-A9DBCFF87F12}" type="pres">
      <dgm:prSet presAssocID="{E1BA870B-D877-4DAE-B840-0EC74526EA2C}" presName="level3hierChild" presStyleCnt="0"/>
      <dgm:spPr/>
    </dgm:pt>
    <dgm:pt modelId="{90092337-BDD3-4884-B61F-397DF32F9CEB}" type="pres">
      <dgm:prSet presAssocID="{CAD52C97-4ACA-48FE-9AC0-6929ADF4C63A}" presName="conn2-1" presStyleLbl="parChTrans1D3" presStyleIdx="2" presStyleCnt="6"/>
      <dgm:spPr/>
      <dgm:t>
        <a:bodyPr/>
        <a:lstStyle/>
        <a:p>
          <a:endParaRPr lang="es-ES"/>
        </a:p>
      </dgm:t>
    </dgm:pt>
    <dgm:pt modelId="{33D2AA66-51EA-4D57-82A1-2F50FEFA5F23}" type="pres">
      <dgm:prSet presAssocID="{CAD52C97-4ACA-48FE-9AC0-6929ADF4C63A}" presName="connTx" presStyleLbl="parChTrans1D3" presStyleIdx="2" presStyleCnt="6"/>
      <dgm:spPr/>
      <dgm:t>
        <a:bodyPr/>
        <a:lstStyle/>
        <a:p>
          <a:endParaRPr lang="es-ES"/>
        </a:p>
      </dgm:t>
    </dgm:pt>
    <dgm:pt modelId="{8CB56714-E01D-42CD-BD28-509F7239BD25}" type="pres">
      <dgm:prSet presAssocID="{7172989F-15D3-460B-BD5D-950AD0EC8F3F}" presName="root2" presStyleCnt="0"/>
      <dgm:spPr/>
    </dgm:pt>
    <dgm:pt modelId="{DACEAA23-C445-4BCC-8DA6-9D730BE37D67}" type="pres">
      <dgm:prSet presAssocID="{7172989F-15D3-460B-BD5D-950AD0EC8F3F}" presName="LevelTwoTextNode" presStyleLbl="node3" presStyleIdx="2" presStyleCnt="6" custScaleX="197849" custLinFactY="100000" custLinFactNeighborX="22966" custLinFactNeighborY="140705">
        <dgm:presLayoutVars>
          <dgm:chPref val="3"/>
        </dgm:presLayoutVars>
      </dgm:prSet>
      <dgm:spPr/>
      <dgm:t>
        <a:bodyPr/>
        <a:lstStyle/>
        <a:p>
          <a:endParaRPr lang="es-ES"/>
        </a:p>
      </dgm:t>
    </dgm:pt>
    <dgm:pt modelId="{9EF749FE-3F7F-4A32-9BAA-21C650C8ABB3}" type="pres">
      <dgm:prSet presAssocID="{7172989F-15D3-460B-BD5D-950AD0EC8F3F}" presName="level3hierChild" presStyleCnt="0"/>
      <dgm:spPr/>
    </dgm:pt>
    <dgm:pt modelId="{877B12EC-1860-4A3B-9B80-555AC14B3A2D}" type="pres">
      <dgm:prSet presAssocID="{480E1392-405C-484F-97E1-5FA6589EE3A9}" presName="conn2-1" presStyleLbl="parChTrans1D3" presStyleIdx="3" presStyleCnt="6"/>
      <dgm:spPr/>
      <dgm:t>
        <a:bodyPr/>
        <a:lstStyle/>
        <a:p>
          <a:endParaRPr lang="es-ES"/>
        </a:p>
      </dgm:t>
    </dgm:pt>
    <dgm:pt modelId="{2FA1C7E7-0B78-4B62-8062-CBD4FBEE5AAD}" type="pres">
      <dgm:prSet presAssocID="{480E1392-405C-484F-97E1-5FA6589EE3A9}" presName="connTx" presStyleLbl="parChTrans1D3" presStyleIdx="3" presStyleCnt="6"/>
      <dgm:spPr/>
      <dgm:t>
        <a:bodyPr/>
        <a:lstStyle/>
        <a:p>
          <a:endParaRPr lang="es-ES"/>
        </a:p>
      </dgm:t>
    </dgm:pt>
    <dgm:pt modelId="{0CBEB301-F40A-471D-87AC-357C11EFCB1A}" type="pres">
      <dgm:prSet presAssocID="{A9D21FF1-91E9-4C64-B6F4-8411AB8301A7}" presName="root2" presStyleCnt="0"/>
      <dgm:spPr/>
    </dgm:pt>
    <dgm:pt modelId="{572E6915-6431-485C-AD6B-550D63D0E622}" type="pres">
      <dgm:prSet presAssocID="{A9D21FF1-91E9-4C64-B6F4-8411AB8301A7}" presName="LevelTwoTextNode" presStyleLbl="node3" presStyleIdx="3" presStyleCnt="6" custScaleX="197849" custLinFactY="100000" custLinFactNeighborX="22966" custLinFactNeighborY="132219">
        <dgm:presLayoutVars>
          <dgm:chPref val="3"/>
        </dgm:presLayoutVars>
      </dgm:prSet>
      <dgm:spPr/>
      <dgm:t>
        <a:bodyPr/>
        <a:lstStyle/>
        <a:p>
          <a:endParaRPr lang="es-ES"/>
        </a:p>
      </dgm:t>
    </dgm:pt>
    <dgm:pt modelId="{06DBD4DA-6DB5-47E5-A7C5-CDB76C1D4DB8}" type="pres">
      <dgm:prSet presAssocID="{A9D21FF1-91E9-4C64-B6F4-8411AB8301A7}" presName="level3hierChild" presStyleCnt="0"/>
      <dgm:spPr/>
    </dgm:pt>
    <dgm:pt modelId="{6FED2BBD-7D90-4CC9-B03A-A99AAF4BA207}" type="pres">
      <dgm:prSet presAssocID="{C30627B3-5126-431B-8FC7-04FF22494865}" presName="conn2-1" presStyleLbl="parChTrans1D2" presStyleIdx="1" presStyleCnt="2"/>
      <dgm:spPr/>
      <dgm:t>
        <a:bodyPr/>
        <a:lstStyle/>
        <a:p>
          <a:endParaRPr lang="es-ES"/>
        </a:p>
      </dgm:t>
    </dgm:pt>
    <dgm:pt modelId="{7DDF26C2-C2A7-47DB-A018-1B3AF9B796CC}" type="pres">
      <dgm:prSet presAssocID="{C30627B3-5126-431B-8FC7-04FF22494865}" presName="connTx" presStyleLbl="parChTrans1D2" presStyleIdx="1" presStyleCnt="2"/>
      <dgm:spPr/>
      <dgm:t>
        <a:bodyPr/>
        <a:lstStyle/>
        <a:p>
          <a:endParaRPr lang="es-ES"/>
        </a:p>
      </dgm:t>
    </dgm:pt>
    <dgm:pt modelId="{ECA32F97-8ED3-41C5-9960-AC266CB8DB1C}" type="pres">
      <dgm:prSet presAssocID="{549138FE-B1D3-4993-86FA-71B4DB4344CE}" presName="root2" presStyleCnt="0"/>
      <dgm:spPr/>
    </dgm:pt>
    <dgm:pt modelId="{5C724653-6214-4834-B255-D45A3B6F3B9A}" type="pres">
      <dgm:prSet presAssocID="{549138FE-B1D3-4993-86FA-71B4DB4344CE}" presName="LevelTwoTextNode" presStyleLbl="node2" presStyleIdx="1" presStyleCnt="2" custScaleX="197849" custLinFactY="-200000" custLinFactNeighborX="-46937" custLinFactNeighborY="-298133">
        <dgm:presLayoutVars>
          <dgm:chPref val="3"/>
        </dgm:presLayoutVars>
      </dgm:prSet>
      <dgm:spPr/>
      <dgm:t>
        <a:bodyPr/>
        <a:lstStyle/>
        <a:p>
          <a:endParaRPr lang="es-ES"/>
        </a:p>
      </dgm:t>
    </dgm:pt>
    <dgm:pt modelId="{93602C6B-63E3-4E21-9FC0-4F8E0277BE1C}" type="pres">
      <dgm:prSet presAssocID="{549138FE-B1D3-4993-86FA-71B4DB4344CE}" presName="level3hierChild" presStyleCnt="0"/>
      <dgm:spPr/>
    </dgm:pt>
    <dgm:pt modelId="{FC5E6E87-0BFA-4D2D-968A-9519F6B09077}" type="pres">
      <dgm:prSet presAssocID="{0623CEE3-B921-4DCA-AAFE-97814BEB09A6}" presName="conn2-1" presStyleLbl="parChTrans1D3" presStyleIdx="4" presStyleCnt="6"/>
      <dgm:spPr/>
      <dgm:t>
        <a:bodyPr/>
        <a:lstStyle/>
        <a:p>
          <a:endParaRPr lang="es-ES"/>
        </a:p>
      </dgm:t>
    </dgm:pt>
    <dgm:pt modelId="{AC8E4AAA-FAFD-4D52-877E-D934B3021C3C}" type="pres">
      <dgm:prSet presAssocID="{0623CEE3-B921-4DCA-AAFE-97814BEB09A6}" presName="connTx" presStyleLbl="parChTrans1D3" presStyleIdx="4" presStyleCnt="6"/>
      <dgm:spPr/>
      <dgm:t>
        <a:bodyPr/>
        <a:lstStyle/>
        <a:p>
          <a:endParaRPr lang="es-ES"/>
        </a:p>
      </dgm:t>
    </dgm:pt>
    <dgm:pt modelId="{D093D80D-D85B-4050-8553-3BDB2D686789}" type="pres">
      <dgm:prSet presAssocID="{6CC53DF5-1E61-4C8A-AA59-94204768C3DB}" presName="root2" presStyleCnt="0"/>
      <dgm:spPr/>
    </dgm:pt>
    <dgm:pt modelId="{3C9FFA66-97B2-4A75-8595-B785CDEE3E43}" type="pres">
      <dgm:prSet presAssocID="{6CC53DF5-1E61-4C8A-AA59-94204768C3DB}" presName="LevelTwoTextNode" presStyleLbl="node3" presStyleIdx="4" presStyleCnt="6" custScaleX="197849" custLinFactY="-200000" custLinFactNeighborX="22966" custLinFactNeighborY="-262219">
        <dgm:presLayoutVars>
          <dgm:chPref val="3"/>
        </dgm:presLayoutVars>
      </dgm:prSet>
      <dgm:spPr/>
      <dgm:t>
        <a:bodyPr/>
        <a:lstStyle/>
        <a:p>
          <a:endParaRPr lang="es-ES"/>
        </a:p>
      </dgm:t>
    </dgm:pt>
    <dgm:pt modelId="{96AC2633-B603-4EB9-9778-3B1F0A99CF4F}" type="pres">
      <dgm:prSet presAssocID="{6CC53DF5-1E61-4C8A-AA59-94204768C3DB}" presName="level3hierChild" presStyleCnt="0"/>
      <dgm:spPr/>
    </dgm:pt>
    <dgm:pt modelId="{8E151538-1F69-4699-B98F-EA5CB1DEADE1}" type="pres">
      <dgm:prSet presAssocID="{307D14FE-088A-498B-A2D6-BBA231EBA5D0}" presName="conn2-1" presStyleLbl="parChTrans1D3" presStyleIdx="5" presStyleCnt="6"/>
      <dgm:spPr/>
      <dgm:t>
        <a:bodyPr/>
        <a:lstStyle/>
        <a:p>
          <a:endParaRPr lang="es-ES"/>
        </a:p>
      </dgm:t>
    </dgm:pt>
    <dgm:pt modelId="{67039BD5-3082-4C36-808C-9120F3FB477D}" type="pres">
      <dgm:prSet presAssocID="{307D14FE-088A-498B-A2D6-BBA231EBA5D0}" presName="connTx" presStyleLbl="parChTrans1D3" presStyleIdx="5" presStyleCnt="6"/>
      <dgm:spPr/>
      <dgm:t>
        <a:bodyPr/>
        <a:lstStyle/>
        <a:p>
          <a:endParaRPr lang="es-ES"/>
        </a:p>
      </dgm:t>
    </dgm:pt>
    <dgm:pt modelId="{EFC8E75D-6F12-4CC7-86CA-12DD672D293A}" type="pres">
      <dgm:prSet presAssocID="{88FEE2E5-94F3-46CA-80A7-0518746D7D6C}" presName="root2" presStyleCnt="0"/>
      <dgm:spPr/>
    </dgm:pt>
    <dgm:pt modelId="{857763F7-5C2A-43A3-A8AE-A1F5709BC9AE}" type="pres">
      <dgm:prSet presAssocID="{88FEE2E5-94F3-46CA-80A7-0518746D7D6C}" presName="LevelTwoTextNode" presStyleLbl="node3" presStyleIdx="5" presStyleCnt="6" custScaleX="197849" custLinFactY="-200000" custLinFactNeighborX="23683" custLinFactNeighborY="-273576">
        <dgm:presLayoutVars>
          <dgm:chPref val="3"/>
        </dgm:presLayoutVars>
      </dgm:prSet>
      <dgm:spPr/>
      <dgm:t>
        <a:bodyPr/>
        <a:lstStyle/>
        <a:p>
          <a:endParaRPr lang="es-ES"/>
        </a:p>
      </dgm:t>
    </dgm:pt>
    <dgm:pt modelId="{8862DB39-D268-42B0-BD26-DF1A0B482D9A}" type="pres">
      <dgm:prSet presAssocID="{88FEE2E5-94F3-46CA-80A7-0518746D7D6C}" presName="level3hierChild" presStyleCnt="0"/>
      <dgm:spPr/>
    </dgm:pt>
  </dgm:ptLst>
  <dgm:cxnLst>
    <dgm:cxn modelId="{EEBC6EC2-CBAC-44B2-BF34-3BF7E7527850}" type="presOf" srcId="{A9D21FF1-91E9-4C64-B6F4-8411AB8301A7}" destId="{572E6915-6431-485C-AD6B-550D63D0E622}" srcOrd="0" destOrd="0" presId="urn:microsoft.com/office/officeart/2005/8/layout/hierarchy2"/>
    <dgm:cxn modelId="{7F2120D5-BD7E-4920-AA3C-80E5F1935C60}" type="presOf" srcId="{480E1392-405C-484F-97E1-5FA6589EE3A9}" destId="{2FA1C7E7-0B78-4B62-8062-CBD4FBEE5AAD}" srcOrd="1" destOrd="0" presId="urn:microsoft.com/office/officeart/2005/8/layout/hierarchy2"/>
    <dgm:cxn modelId="{980930E4-5450-46E0-BFE9-BAB3E7669A97}" type="presOf" srcId="{79AC73D9-2518-4F1F-9F0E-3FD64CD1F40D}" destId="{39909A02-3538-4236-8116-B2970A05BA6B}" srcOrd="0" destOrd="0" presId="urn:microsoft.com/office/officeart/2005/8/layout/hierarchy2"/>
    <dgm:cxn modelId="{40B3BDEC-8A26-4D58-BA00-DCC744BD9423}" type="presOf" srcId="{348CB809-3DA9-474E-A110-1AD0BF2D9E03}" destId="{44C9AB53-EB8A-40CC-A7E3-4EAD9A4B9D53}" srcOrd="0" destOrd="0" presId="urn:microsoft.com/office/officeart/2005/8/layout/hierarchy2"/>
    <dgm:cxn modelId="{67CF079B-179E-4278-8A32-DA19B44B150E}" srcId="{00F70FDC-41A0-4382-A93F-A7102A5E734C}" destId="{348CB809-3DA9-474E-A110-1AD0BF2D9E03}" srcOrd="0" destOrd="0" parTransId="{79AC73D9-2518-4F1F-9F0E-3FD64CD1F40D}" sibTransId="{4F57EE3C-34B4-48DA-A447-D3537E9A8CB9}"/>
    <dgm:cxn modelId="{839E0018-0663-4CC1-BCC9-4DE775408CA8}" type="presOf" srcId="{C30627B3-5126-431B-8FC7-04FF22494865}" destId="{6FED2BBD-7D90-4CC9-B03A-A99AAF4BA207}" srcOrd="0" destOrd="0" presId="urn:microsoft.com/office/officeart/2005/8/layout/hierarchy2"/>
    <dgm:cxn modelId="{24CAD957-0446-407A-833B-44A44884D119}" type="presOf" srcId="{D19C62BE-1660-4D34-8D8A-F8950A477B46}" destId="{EC98B173-1A8D-4B72-889E-880C7C0B7941}" srcOrd="0" destOrd="0" presId="urn:microsoft.com/office/officeart/2005/8/layout/hierarchy2"/>
    <dgm:cxn modelId="{81116A71-53C5-48E8-A4FD-C7909A30664E}" srcId="{1A328CA8-90C4-42B8-BE09-FD03EBDE8B65}" destId="{00F70FDC-41A0-4382-A93F-A7102A5E734C}" srcOrd="0" destOrd="0" parTransId="{3BD2B9FB-BC71-4666-ABC4-27C47B1D8742}" sibTransId="{0CF1BF57-9FA1-4E82-9CA3-F1A02B7D694C}"/>
    <dgm:cxn modelId="{5DE3B733-65B6-4E19-BE4E-206573F270ED}" srcId="{00F70FDC-41A0-4382-A93F-A7102A5E734C}" destId="{E1BA870B-D877-4DAE-B840-0EC74526EA2C}" srcOrd="1" destOrd="0" parTransId="{79ED3CBB-351C-47FC-9A19-FDA12B5C3F45}" sibTransId="{38CDF51C-180F-4277-8381-161A3E8A636E}"/>
    <dgm:cxn modelId="{3050359B-031F-473C-AA15-7AE08BBD4C67}" type="presOf" srcId="{549138FE-B1D3-4993-86FA-71B4DB4344CE}" destId="{5C724653-6214-4834-B255-D45A3B6F3B9A}" srcOrd="0" destOrd="0" presId="urn:microsoft.com/office/officeart/2005/8/layout/hierarchy2"/>
    <dgm:cxn modelId="{A9893509-37A3-4D52-B47D-29F0709678C1}" type="presOf" srcId="{C30627B3-5126-431B-8FC7-04FF22494865}" destId="{7DDF26C2-C2A7-47DB-A018-1B3AF9B796CC}" srcOrd="1" destOrd="0" presId="urn:microsoft.com/office/officeart/2005/8/layout/hierarchy2"/>
    <dgm:cxn modelId="{446DE2CC-EB1A-4F1B-A180-45A5B0EBC7BF}" type="presOf" srcId="{79AC73D9-2518-4F1F-9F0E-3FD64CD1F40D}" destId="{75104F20-CDBA-4BAB-AC27-75C82D4C02CB}" srcOrd="1" destOrd="0" presId="urn:microsoft.com/office/officeart/2005/8/layout/hierarchy2"/>
    <dgm:cxn modelId="{F8574877-E384-4479-B594-751E2EA34129}" srcId="{1A328CA8-90C4-42B8-BE09-FD03EBDE8B65}" destId="{549138FE-B1D3-4993-86FA-71B4DB4344CE}" srcOrd="1" destOrd="0" parTransId="{C30627B3-5126-431B-8FC7-04FF22494865}" sibTransId="{E479F8D5-39B2-42E7-BEFA-7F785E8054F3}"/>
    <dgm:cxn modelId="{3EE9F00C-4B8C-499C-854E-A47FD43BEA0E}" type="presOf" srcId="{CAD52C97-4ACA-48FE-9AC0-6929ADF4C63A}" destId="{33D2AA66-51EA-4D57-82A1-2F50FEFA5F23}" srcOrd="1" destOrd="0" presId="urn:microsoft.com/office/officeart/2005/8/layout/hierarchy2"/>
    <dgm:cxn modelId="{501A4AFB-3F35-4693-B6E7-E3A15E600795}" type="presOf" srcId="{3BD2B9FB-BC71-4666-ABC4-27C47B1D8742}" destId="{3BA692DB-E1AE-4EA2-9B44-22068DF76769}" srcOrd="0" destOrd="0" presId="urn:microsoft.com/office/officeart/2005/8/layout/hierarchy2"/>
    <dgm:cxn modelId="{A0C6BC28-923E-46EC-A4B0-D5BB72E2BFC6}" type="presOf" srcId="{0623CEE3-B921-4DCA-AAFE-97814BEB09A6}" destId="{AC8E4AAA-FAFD-4D52-877E-D934B3021C3C}" srcOrd="1" destOrd="0" presId="urn:microsoft.com/office/officeart/2005/8/layout/hierarchy2"/>
    <dgm:cxn modelId="{FDC77FAD-6604-4F48-9D89-BB1BD133BF0A}" type="presOf" srcId="{79ED3CBB-351C-47FC-9A19-FDA12B5C3F45}" destId="{E038E99D-C0CA-4DCE-8B34-4E5A897041CD}" srcOrd="0" destOrd="0" presId="urn:microsoft.com/office/officeart/2005/8/layout/hierarchy2"/>
    <dgm:cxn modelId="{F20574A5-7847-4A5B-A615-CD15936988EF}" type="presOf" srcId="{307D14FE-088A-498B-A2D6-BBA231EBA5D0}" destId="{67039BD5-3082-4C36-808C-9120F3FB477D}" srcOrd="1" destOrd="0" presId="urn:microsoft.com/office/officeart/2005/8/layout/hierarchy2"/>
    <dgm:cxn modelId="{41D206DD-4E9C-4811-9F58-DACFC067BCF7}" type="presOf" srcId="{3BD2B9FB-BC71-4666-ABC4-27C47B1D8742}" destId="{4A1EEB89-0521-4FD7-AC66-8EC570833A6F}" srcOrd="1" destOrd="0" presId="urn:microsoft.com/office/officeart/2005/8/layout/hierarchy2"/>
    <dgm:cxn modelId="{88694DA2-AD86-4E5B-80CD-CED8DED9995E}" type="presOf" srcId="{00F70FDC-41A0-4382-A93F-A7102A5E734C}" destId="{07143FF9-F08D-4263-9B39-2A55ADB4E1DC}" srcOrd="0" destOrd="0" presId="urn:microsoft.com/office/officeart/2005/8/layout/hierarchy2"/>
    <dgm:cxn modelId="{B4082E5C-F9CC-4D4C-8E82-F62D47B84917}" type="presOf" srcId="{307D14FE-088A-498B-A2D6-BBA231EBA5D0}" destId="{8E151538-1F69-4699-B98F-EA5CB1DEADE1}" srcOrd="0" destOrd="0" presId="urn:microsoft.com/office/officeart/2005/8/layout/hierarchy2"/>
    <dgm:cxn modelId="{2CEDEFD7-C8B1-431F-B1C3-35E6604B8390}" type="presOf" srcId="{E1BA870B-D877-4DAE-B840-0EC74526EA2C}" destId="{DEA75BFB-2518-4A99-A076-6EEA0B7523D3}" srcOrd="0" destOrd="0" presId="urn:microsoft.com/office/officeart/2005/8/layout/hierarchy2"/>
    <dgm:cxn modelId="{0EC66AEF-1748-4211-BF42-7B0DBDCD93E5}" type="presOf" srcId="{1A328CA8-90C4-42B8-BE09-FD03EBDE8B65}" destId="{54BCB98C-C557-4849-A898-37345E69C151}" srcOrd="0" destOrd="0" presId="urn:microsoft.com/office/officeart/2005/8/layout/hierarchy2"/>
    <dgm:cxn modelId="{908077F6-0B5F-44FC-8E4C-70AA278502D2}" type="presOf" srcId="{0623CEE3-B921-4DCA-AAFE-97814BEB09A6}" destId="{FC5E6E87-0BFA-4D2D-968A-9519F6B09077}" srcOrd="0" destOrd="0" presId="urn:microsoft.com/office/officeart/2005/8/layout/hierarchy2"/>
    <dgm:cxn modelId="{9554D636-A990-4D2D-9CD5-5ED743B9FF23}" type="presOf" srcId="{6CC53DF5-1E61-4C8A-AA59-94204768C3DB}" destId="{3C9FFA66-97B2-4A75-8595-B785CDEE3E43}" srcOrd="0" destOrd="0" presId="urn:microsoft.com/office/officeart/2005/8/layout/hierarchy2"/>
    <dgm:cxn modelId="{A93F59B7-3D86-4E00-9479-92208DD8EBCD}" srcId="{D19C62BE-1660-4D34-8D8A-F8950A477B46}" destId="{1A328CA8-90C4-42B8-BE09-FD03EBDE8B65}" srcOrd="0" destOrd="0" parTransId="{BE804EDD-0227-4EDA-A23A-BCD7AC9E85E8}" sibTransId="{B0E00E2D-09EF-4926-8C46-607EC78137A0}"/>
    <dgm:cxn modelId="{7D7688B7-68E8-46B6-8F78-D1E32327E125}" type="presOf" srcId="{88FEE2E5-94F3-46CA-80A7-0518746D7D6C}" destId="{857763F7-5C2A-43A3-A8AE-A1F5709BC9AE}" srcOrd="0" destOrd="0" presId="urn:microsoft.com/office/officeart/2005/8/layout/hierarchy2"/>
    <dgm:cxn modelId="{BEE3B518-4CC2-44EA-9031-71753398BD68}" srcId="{549138FE-B1D3-4993-86FA-71B4DB4344CE}" destId="{6CC53DF5-1E61-4C8A-AA59-94204768C3DB}" srcOrd="0" destOrd="0" parTransId="{0623CEE3-B921-4DCA-AAFE-97814BEB09A6}" sibTransId="{11D8E023-3E79-4A0A-988D-8132342181C2}"/>
    <dgm:cxn modelId="{64C6204F-EA8F-482D-BC6C-41386067F8DF}" srcId="{00F70FDC-41A0-4382-A93F-A7102A5E734C}" destId="{A9D21FF1-91E9-4C64-B6F4-8411AB8301A7}" srcOrd="3" destOrd="0" parTransId="{480E1392-405C-484F-97E1-5FA6589EE3A9}" sibTransId="{4BE6CCEA-5C90-495D-995D-CEFC0E4139BD}"/>
    <dgm:cxn modelId="{FCF09FAF-1013-4199-86E7-764044DECA65}" srcId="{549138FE-B1D3-4993-86FA-71B4DB4344CE}" destId="{88FEE2E5-94F3-46CA-80A7-0518746D7D6C}" srcOrd="1" destOrd="0" parTransId="{307D14FE-088A-498B-A2D6-BBA231EBA5D0}" sibTransId="{BCE67890-DB47-4E72-A838-15FB65901383}"/>
    <dgm:cxn modelId="{F9F86124-DAEC-4792-BA60-45142CC84089}" srcId="{00F70FDC-41A0-4382-A93F-A7102A5E734C}" destId="{7172989F-15D3-460B-BD5D-950AD0EC8F3F}" srcOrd="2" destOrd="0" parTransId="{CAD52C97-4ACA-48FE-9AC0-6929ADF4C63A}" sibTransId="{87D7A74C-73F7-4BEE-BFA7-714E6A151474}"/>
    <dgm:cxn modelId="{7B43E8A6-95A8-4018-8A15-58D4CC9A1B73}" type="presOf" srcId="{CAD52C97-4ACA-48FE-9AC0-6929ADF4C63A}" destId="{90092337-BDD3-4884-B61F-397DF32F9CEB}" srcOrd="0" destOrd="0" presId="urn:microsoft.com/office/officeart/2005/8/layout/hierarchy2"/>
    <dgm:cxn modelId="{4A43AC9C-53E5-415F-8E70-A63C14CBB053}" type="presOf" srcId="{480E1392-405C-484F-97E1-5FA6589EE3A9}" destId="{877B12EC-1860-4A3B-9B80-555AC14B3A2D}" srcOrd="0" destOrd="0" presId="urn:microsoft.com/office/officeart/2005/8/layout/hierarchy2"/>
    <dgm:cxn modelId="{12417C5F-EAFC-4E44-A5BB-8F85C5F0191B}" type="presOf" srcId="{7172989F-15D3-460B-BD5D-950AD0EC8F3F}" destId="{DACEAA23-C445-4BCC-8DA6-9D730BE37D67}" srcOrd="0" destOrd="0" presId="urn:microsoft.com/office/officeart/2005/8/layout/hierarchy2"/>
    <dgm:cxn modelId="{6A59A1D2-9310-4FD3-B0CA-271E559F8B14}" type="presOf" srcId="{79ED3CBB-351C-47FC-9A19-FDA12B5C3F45}" destId="{6E268DC1-ACD6-47B9-B630-3AB596F609A9}" srcOrd="1" destOrd="0" presId="urn:microsoft.com/office/officeart/2005/8/layout/hierarchy2"/>
    <dgm:cxn modelId="{EFA9389F-3730-4E35-8990-FC17E56161DA}" type="presParOf" srcId="{EC98B173-1A8D-4B72-889E-880C7C0B7941}" destId="{4B9C1707-6057-4ADA-BC55-5784150413A5}" srcOrd="0" destOrd="0" presId="urn:microsoft.com/office/officeart/2005/8/layout/hierarchy2"/>
    <dgm:cxn modelId="{D0DC920B-8882-4865-8D4B-9CFEEFBA9E8F}" type="presParOf" srcId="{4B9C1707-6057-4ADA-BC55-5784150413A5}" destId="{54BCB98C-C557-4849-A898-37345E69C151}" srcOrd="0" destOrd="0" presId="urn:microsoft.com/office/officeart/2005/8/layout/hierarchy2"/>
    <dgm:cxn modelId="{E4EC2F05-511B-4271-9064-DC2DEB364B3B}" type="presParOf" srcId="{4B9C1707-6057-4ADA-BC55-5784150413A5}" destId="{DBA91824-8694-47E6-A506-A7AC96086462}" srcOrd="1" destOrd="0" presId="urn:microsoft.com/office/officeart/2005/8/layout/hierarchy2"/>
    <dgm:cxn modelId="{E0BD53DB-437C-4A38-BBC3-9964F7F9A209}" type="presParOf" srcId="{DBA91824-8694-47E6-A506-A7AC96086462}" destId="{3BA692DB-E1AE-4EA2-9B44-22068DF76769}" srcOrd="0" destOrd="0" presId="urn:microsoft.com/office/officeart/2005/8/layout/hierarchy2"/>
    <dgm:cxn modelId="{A4881768-C32F-40D3-9A24-3D3BE4992537}" type="presParOf" srcId="{3BA692DB-E1AE-4EA2-9B44-22068DF76769}" destId="{4A1EEB89-0521-4FD7-AC66-8EC570833A6F}" srcOrd="0" destOrd="0" presId="urn:microsoft.com/office/officeart/2005/8/layout/hierarchy2"/>
    <dgm:cxn modelId="{B1C43501-C935-441E-B171-9F6A8985C259}" type="presParOf" srcId="{DBA91824-8694-47E6-A506-A7AC96086462}" destId="{49A08BCC-6146-43A4-BA7B-851CEC1337BD}" srcOrd="1" destOrd="0" presId="urn:microsoft.com/office/officeart/2005/8/layout/hierarchy2"/>
    <dgm:cxn modelId="{485DA489-2B15-42F7-9F1C-DE617C39E5F0}" type="presParOf" srcId="{49A08BCC-6146-43A4-BA7B-851CEC1337BD}" destId="{07143FF9-F08D-4263-9B39-2A55ADB4E1DC}" srcOrd="0" destOrd="0" presId="urn:microsoft.com/office/officeart/2005/8/layout/hierarchy2"/>
    <dgm:cxn modelId="{023E583A-68DC-445A-83CC-88578346EEA6}" type="presParOf" srcId="{49A08BCC-6146-43A4-BA7B-851CEC1337BD}" destId="{8AA3E0B3-D1B8-423E-A23E-FA4DC264B5AF}" srcOrd="1" destOrd="0" presId="urn:microsoft.com/office/officeart/2005/8/layout/hierarchy2"/>
    <dgm:cxn modelId="{952DF563-2DE5-439C-87B2-D42EE424EF5C}" type="presParOf" srcId="{8AA3E0B3-D1B8-423E-A23E-FA4DC264B5AF}" destId="{39909A02-3538-4236-8116-B2970A05BA6B}" srcOrd="0" destOrd="0" presId="urn:microsoft.com/office/officeart/2005/8/layout/hierarchy2"/>
    <dgm:cxn modelId="{8EF41A2E-24C8-4940-BDFF-9AD29FB9BC3F}" type="presParOf" srcId="{39909A02-3538-4236-8116-B2970A05BA6B}" destId="{75104F20-CDBA-4BAB-AC27-75C82D4C02CB}" srcOrd="0" destOrd="0" presId="urn:microsoft.com/office/officeart/2005/8/layout/hierarchy2"/>
    <dgm:cxn modelId="{E6EDE06C-B80D-4D02-9EDB-4870F38BC34C}" type="presParOf" srcId="{8AA3E0B3-D1B8-423E-A23E-FA4DC264B5AF}" destId="{AAD4D1EE-2E42-4E61-ABC6-23B1EF550699}" srcOrd="1" destOrd="0" presId="urn:microsoft.com/office/officeart/2005/8/layout/hierarchy2"/>
    <dgm:cxn modelId="{8D7E065D-6DF0-4530-8B50-7EF4AB748766}" type="presParOf" srcId="{AAD4D1EE-2E42-4E61-ABC6-23B1EF550699}" destId="{44C9AB53-EB8A-40CC-A7E3-4EAD9A4B9D53}" srcOrd="0" destOrd="0" presId="urn:microsoft.com/office/officeart/2005/8/layout/hierarchy2"/>
    <dgm:cxn modelId="{178E0A59-58D4-4B49-8467-C3A070FFC3F2}" type="presParOf" srcId="{AAD4D1EE-2E42-4E61-ABC6-23B1EF550699}" destId="{7898519C-01E9-49B0-94A7-FC252DCF680A}" srcOrd="1" destOrd="0" presId="urn:microsoft.com/office/officeart/2005/8/layout/hierarchy2"/>
    <dgm:cxn modelId="{1312F020-03D1-49EF-894D-A1597F0EF02F}" type="presParOf" srcId="{8AA3E0B3-D1B8-423E-A23E-FA4DC264B5AF}" destId="{E038E99D-C0CA-4DCE-8B34-4E5A897041CD}" srcOrd="2" destOrd="0" presId="urn:microsoft.com/office/officeart/2005/8/layout/hierarchy2"/>
    <dgm:cxn modelId="{9B1F6D09-7BC2-447A-86D6-D5717EB6C9BC}" type="presParOf" srcId="{E038E99D-C0CA-4DCE-8B34-4E5A897041CD}" destId="{6E268DC1-ACD6-47B9-B630-3AB596F609A9}" srcOrd="0" destOrd="0" presId="urn:microsoft.com/office/officeart/2005/8/layout/hierarchy2"/>
    <dgm:cxn modelId="{9ADD4589-8922-4F63-BD58-9387ECB9E0EB}" type="presParOf" srcId="{8AA3E0B3-D1B8-423E-A23E-FA4DC264B5AF}" destId="{9B21FAF8-A9AC-428B-B97B-2A15323CD859}" srcOrd="3" destOrd="0" presId="urn:microsoft.com/office/officeart/2005/8/layout/hierarchy2"/>
    <dgm:cxn modelId="{742FF6E3-21DA-4BEA-98BF-EFB77C6B8606}" type="presParOf" srcId="{9B21FAF8-A9AC-428B-B97B-2A15323CD859}" destId="{DEA75BFB-2518-4A99-A076-6EEA0B7523D3}" srcOrd="0" destOrd="0" presId="urn:microsoft.com/office/officeart/2005/8/layout/hierarchy2"/>
    <dgm:cxn modelId="{530A5597-3D09-4A43-AE18-02012A2D2F8A}" type="presParOf" srcId="{9B21FAF8-A9AC-428B-B97B-2A15323CD859}" destId="{52AEB5BC-5C71-4172-BDA4-A9DBCFF87F12}" srcOrd="1" destOrd="0" presId="urn:microsoft.com/office/officeart/2005/8/layout/hierarchy2"/>
    <dgm:cxn modelId="{5E009FD3-F377-440F-83EB-BBDE6A50F73F}" type="presParOf" srcId="{8AA3E0B3-D1B8-423E-A23E-FA4DC264B5AF}" destId="{90092337-BDD3-4884-B61F-397DF32F9CEB}" srcOrd="4" destOrd="0" presId="urn:microsoft.com/office/officeart/2005/8/layout/hierarchy2"/>
    <dgm:cxn modelId="{956C1985-B115-48E0-8207-6E384357242A}" type="presParOf" srcId="{90092337-BDD3-4884-B61F-397DF32F9CEB}" destId="{33D2AA66-51EA-4D57-82A1-2F50FEFA5F23}" srcOrd="0" destOrd="0" presId="urn:microsoft.com/office/officeart/2005/8/layout/hierarchy2"/>
    <dgm:cxn modelId="{153CD259-5854-4FC5-8180-3213D902AD39}" type="presParOf" srcId="{8AA3E0B3-D1B8-423E-A23E-FA4DC264B5AF}" destId="{8CB56714-E01D-42CD-BD28-509F7239BD25}" srcOrd="5" destOrd="0" presId="urn:microsoft.com/office/officeart/2005/8/layout/hierarchy2"/>
    <dgm:cxn modelId="{CD767CCA-AD6D-4787-B874-810CD15A9C9D}" type="presParOf" srcId="{8CB56714-E01D-42CD-BD28-509F7239BD25}" destId="{DACEAA23-C445-4BCC-8DA6-9D730BE37D67}" srcOrd="0" destOrd="0" presId="urn:microsoft.com/office/officeart/2005/8/layout/hierarchy2"/>
    <dgm:cxn modelId="{C0AD6CEF-5D28-4222-BDFC-D6D06D656B10}" type="presParOf" srcId="{8CB56714-E01D-42CD-BD28-509F7239BD25}" destId="{9EF749FE-3F7F-4A32-9BAA-21C650C8ABB3}" srcOrd="1" destOrd="0" presId="urn:microsoft.com/office/officeart/2005/8/layout/hierarchy2"/>
    <dgm:cxn modelId="{741479C5-B27C-470F-916A-B3FB63D80853}" type="presParOf" srcId="{8AA3E0B3-D1B8-423E-A23E-FA4DC264B5AF}" destId="{877B12EC-1860-4A3B-9B80-555AC14B3A2D}" srcOrd="6" destOrd="0" presId="urn:microsoft.com/office/officeart/2005/8/layout/hierarchy2"/>
    <dgm:cxn modelId="{C8C49D5E-A808-4A7F-A7E7-263B92D411E4}" type="presParOf" srcId="{877B12EC-1860-4A3B-9B80-555AC14B3A2D}" destId="{2FA1C7E7-0B78-4B62-8062-CBD4FBEE5AAD}" srcOrd="0" destOrd="0" presId="urn:microsoft.com/office/officeart/2005/8/layout/hierarchy2"/>
    <dgm:cxn modelId="{12D862CD-F1C5-4900-B46E-E82D85FA5C82}" type="presParOf" srcId="{8AA3E0B3-D1B8-423E-A23E-FA4DC264B5AF}" destId="{0CBEB301-F40A-471D-87AC-357C11EFCB1A}" srcOrd="7" destOrd="0" presId="urn:microsoft.com/office/officeart/2005/8/layout/hierarchy2"/>
    <dgm:cxn modelId="{6B12033E-F707-4069-84A3-700BAC96C4CA}" type="presParOf" srcId="{0CBEB301-F40A-471D-87AC-357C11EFCB1A}" destId="{572E6915-6431-485C-AD6B-550D63D0E622}" srcOrd="0" destOrd="0" presId="urn:microsoft.com/office/officeart/2005/8/layout/hierarchy2"/>
    <dgm:cxn modelId="{8D6962A7-1CCA-4817-931A-A8CD21B43CD4}" type="presParOf" srcId="{0CBEB301-F40A-471D-87AC-357C11EFCB1A}" destId="{06DBD4DA-6DB5-47E5-A7C5-CDB76C1D4DB8}" srcOrd="1" destOrd="0" presId="urn:microsoft.com/office/officeart/2005/8/layout/hierarchy2"/>
    <dgm:cxn modelId="{06F070A9-483A-4BFD-A11B-24C25030E895}" type="presParOf" srcId="{DBA91824-8694-47E6-A506-A7AC96086462}" destId="{6FED2BBD-7D90-4CC9-B03A-A99AAF4BA207}" srcOrd="2" destOrd="0" presId="urn:microsoft.com/office/officeart/2005/8/layout/hierarchy2"/>
    <dgm:cxn modelId="{C3967835-CC42-415D-895E-8337BAF849B4}" type="presParOf" srcId="{6FED2BBD-7D90-4CC9-B03A-A99AAF4BA207}" destId="{7DDF26C2-C2A7-47DB-A018-1B3AF9B796CC}" srcOrd="0" destOrd="0" presId="urn:microsoft.com/office/officeart/2005/8/layout/hierarchy2"/>
    <dgm:cxn modelId="{87ACEAB5-750D-4188-89A5-23416B2EA9D9}" type="presParOf" srcId="{DBA91824-8694-47E6-A506-A7AC96086462}" destId="{ECA32F97-8ED3-41C5-9960-AC266CB8DB1C}" srcOrd="3" destOrd="0" presId="urn:microsoft.com/office/officeart/2005/8/layout/hierarchy2"/>
    <dgm:cxn modelId="{0EEF6306-474B-44F6-8977-15ABA14C5125}" type="presParOf" srcId="{ECA32F97-8ED3-41C5-9960-AC266CB8DB1C}" destId="{5C724653-6214-4834-B255-D45A3B6F3B9A}" srcOrd="0" destOrd="0" presId="urn:microsoft.com/office/officeart/2005/8/layout/hierarchy2"/>
    <dgm:cxn modelId="{A900C783-E4DB-4089-837C-B62050CC5277}" type="presParOf" srcId="{ECA32F97-8ED3-41C5-9960-AC266CB8DB1C}" destId="{93602C6B-63E3-4E21-9FC0-4F8E0277BE1C}" srcOrd="1" destOrd="0" presId="urn:microsoft.com/office/officeart/2005/8/layout/hierarchy2"/>
    <dgm:cxn modelId="{7D2A0086-5FD4-43D1-80D6-BE8DCBF9CD6F}" type="presParOf" srcId="{93602C6B-63E3-4E21-9FC0-4F8E0277BE1C}" destId="{FC5E6E87-0BFA-4D2D-968A-9519F6B09077}" srcOrd="0" destOrd="0" presId="urn:microsoft.com/office/officeart/2005/8/layout/hierarchy2"/>
    <dgm:cxn modelId="{DAC19CDD-68BC-49E1-90B4-6FFA4CC998F0}" type="presParOf" srcId="{FC5E6E87-0BFA-4D2D-968A-9519F6B09077}" destId="{AC8E4AAA-FAFD-4D52-877E-D934B3021C3C}" srcOrd="0" destOrd="0" presId="urn:microsoft.com/office/officeart/2005/8/layout/hierarchy2"/>
    <dgm:cxn modelId="{2A01E9D9-2520-4D1F-B034-F9662270C3FA}" type="presParOf" srcId="{93602C6B-63E3-4E21-9FC0-4F8E0277BE1C}" destId="{D093D80D-D85B-4050-8553-3BDB2D686789}" srcOrd="1" destOrd="0" presId="urn:microsoft.com/office/officeart/2005/8/layout/hierarchy2"/>
    <dgm:cxn modelId="{97641330-8323-4720-937C-DF5B3BD11B0E}" type="presParOf" srcId="{D093D80D-D85B-4050-8553-3BDB2D686789}" destId="{3C9FFA66-97B2-4A75-8595-B785CDEE3E43}" srcOrd="0" destOrd="0" presId="urn:microsoft.com/office/officeart/2005/8/layout/hierarchy2"/>
    <dgm:cxn modelId="{A3E5774D-6CF1-4E54-9E0A-503D8262BC71}" type="presParOf" srcId="{D093D80D-D85B-4050-8553-3BDB2D686789}" destId="{96AC2633-B603-4EB9-9778-3B1F0A99CF4F}" srcOrd="1" destOrd="0" presId="urn:microsoft.com/office/officeart/2005/8/layout/hierarchy2"/>
    <dgm:cxn modelId="{A8CA832E-1D43-4C02-98A4-27A324D61012}" type="presParOf" srcId="{93602C6B-63E3-4E21-9FC0-4F8E0277BE1C}" destId="{8E151538-1F69-4699-B98F-EA5CB1DEADE1}" srcOrd="2" destOrd="0" presId="urn:microsoft.com/office/officeart/2005/8/layout/hierarchy2"/>
    <dgm:cxn modelId="{52857433-F26E-4575-A226-A500BAB174BF}" type="presParOf" srcId="{8E151538-1F69-4699-B98F-EA5CB1DEADE1}" destId="{67039BD5-3082-4C36-808C-9120F3FB477D}" srcOrd="0" destOrd="0" presId="urn:microsoft.com/office/officeart/2005/8/layout/hierarchy2"/>
    <dgm:cxn modelId="{FBB4E5F4-7C46-4AF6-A604-C50C5AE9817B}" type="presParOf" srcId="{93602C6B-63E3-4E21-9FC0-4F8E0277BE1C}" destId="{EFC8E75D-6F12-4CC7-86CA-12DD672D293A}" srcOrd="3" destOrd="0" presId="urn:microsoft.com/office/officeart/2005/8/layout/hierarchy2"/>
    <dgm:cxn modelId="{4DB58584-D3C2-498B-872B-C88BEFE67DA3}" type="presParOf" srcId="{EFC8E75D-6F12-4CC7-86CA-12DD672D293A}" destId="{857763F7-5C2A-43A3-A8AE-A1F5709BC9AE}" srcOrd="0" destOrd="0" presId="urn:microsoft.com/office/officeart/2005/8/layout/hierarchy2"/>
    <dgm:cxn modelId="{9ADDB0A2-519E-43D1-BB38-FC3B6780F327}" type="presParOf" srcId="{EFC8E75D-6F12-4CC7-86CA-12DD672D293A}" destId="{8862DB39-D268-42B0-BD26-DF1A0B482D9A}" srcOrd="1" destOrd="0" presId="urn:microsoft.com/office/officeart/2005/8/layout/hierarchy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A70CC-6B2E-400F-BCDC-3B45CEDB44E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S"/>
        </a:p>
      </dgm:t>
    </dgm:pt>
    <dgm:pt modelId="{A38831E7-8700-49E9-8D24-45D2E8714E8C}">
      <dgm:prSet phldrT="[Texto]"/>
      <dgm:spPr>
        <a:solidFill>
          <a:srgbClr val="0070C0"/>
        </a:solidFill>
      </dgm:spPr>
      <dgm:t>
        <a:bodyPr/>
        <a:lstStyle/>
        <a:p>
          <a:r>
            <a:rPr lang="es-ES" dirty="0"/>
            <a:t>Ejecutar</a:t>
          </a:r>
        </a:p>
      </dgm:t>
    </dgm:pt>
    <dgm:pt modelId="{5C141B63-740E-4A42-BB97-A0BA588A989D}" type="parTrans" cxnId="{355B4DDC-A743-4C93-A4C8-002DF68193B8}">
      <dgm:prSet/>
      <dgm:spPr/>
      <dgm:t>
        <a:bodyPr/>
        <a:lstStyle/>
        <a:p>
          <a:endParaRPr lang="es-ES"/>
        </a:p>
      </dgm:t>
    </dgm:pt>
    <dgm:pt modelId="{0794DF5B-7FA6-4B12-BDEC-B2CD6A359AFF}" type="sibTrans" cxnId="{355B4DDC-A743-4C93-A4C8-002DF68193B8}">
      <dgm:prSet/>
      <dgm:spPr/>
      <dgm:t>
        <a:bodyPr/>
        <a:lstStyle/>
        <a:p>
          <a:endParaRPr lang="es-ES"/>
        </a:p>
      </dgm:t>
    </dgm:pt>
    <dgm:pt modelId="{D930D917-5A6B-4704-ACAD-160AE1B8749E}">
      <dgm:prSet phldrT="[Texto]"/>
      <dgm:spPr>
        <a:solidFill>
          <a:srgbClr val="0070C0"/>
        </a:solidFill>
      </dgm:spPr>
      <dgm:t>
        <a:bodyPr/>
        <a:lstStyle/>
        <a:p>
          <a:pPr algn="ctr"/>
          <a:r>
            <a:rPr lang="es-ES" dirty="0"/>
            <a:t>Dirigir y Planear</a:t>
          </a:r>
        </a:p>
      </dgm:t>
    </dgm:pt>
    <dgm:pt modelId="{117867D9-2ACE-4EC4-8B0D-ACEFBDC00F4B}" type="parTrans" cxnId="{4D4094E6-8D36-4BFF-A0B1-CE5E48F4BC80}">
      <dgm:prSet/>
      <dgm:spPr/>
      <dgm:t>
        <a:bodyPr/>
        <a:lstStyle/>
        <a:p>
          <a:endParaRPr lang="es-ES"/>
        </a:p>
      </dgm:t>
    </dgm:pt>
    <dgm:pt modelId="{F1308D78-30BF-4947-BC61-117AD27081A3}" type="sibTrans" cxnId="{4D4094E6-8D36-4BFF-A0B1-CE5E48F4BC80}">
      <dgm:prSet/>
      <dgm:spPr/>
      <dgm:t>
        <a:bodyPr/>
        <a:lstStyle/>
        <a:p>
          <a:endParaRPr lang="es-ES"/>
        </a:p>
      </dgm:t>
    </dgm:pt>
    <dgm:pt modelId="{64D50538-3B51-48CA-934B-C913861A9EC1}">
      <dgm:prSet phldrT="[Texto]"/>
      <dgm:spPr>
        <a:solidFill>
          <a:srgbClr val="0070C0"/>
        </a:solidFill>
      </dgm:spPr>
      <dgm:t>
        <a:bodyPr/>
        <a:lstStyle/>
        <a:p>
          <a:r>
            <a:rPr lang="es-ES" dirty="0"/>
            <a:t>Controlar</a:t>
          </a:r>
        </a:p>
      </dgm:t>
    </dgm:pt>
    <dgm:pt modelId="{FC1E953B-9A13-4A2F-ABF6-00F5595D73F4}" type="parTrans" cxnId="{3887D50D-B0D3-4636-84B5-8CAE3DD26FCA}">
      <dgm:prSet/>
      <dgm:spPr/>
      <dgm:t>
        <a:bodyPr/>
        <a:lstStyle/>
        <a:p>
          <a:endParaRPr lang="es-ES"/>
        </a:p>
      </dgm:t>
    </dgm:pt>
    <dgm:pt modelId="{A2AC90E0-D114-42D7-BAF3-1F5950C515D4}" type="sibTrans" cxnId="{3887D50D-B0D3-4636-84B5-8CAE3DD26FCA}">
      <dgm:prSet/>
      <dgm:spPr/>
      <dgm:t>
        <a:bodyPr/>
        <a:lstStyle/>
        <a:p>
          <a:endParaRPr lang="es-ES"/>
        </a:p>
      </dgm:t>
    </dgm:pt>
    <dgm:pt modelId="{335A3A27-2016-45FF-B27E-7DB8D290A5F0}">
      <dgm:prSet phldrT="[Texto]"/>
      <dgm:spPr>
        <a:solidFill>
          <a:srgbClr val="0070C0"/>
        </a:solidFill>
      </dgm:spPr>
      <dgm:t>
        <a:bodyPr/>
        <a:lstStyle/>
        <a:p>
          <a:r>
            <a:rPr lang="es-ES" dirty="0"/>
            <a:t>Hacer seguimiento y evaluar</a:t>
          </a:r>
        </a:p>
      </dgm:t>
    </dgm:pt>
    <dgm:pt modelId="{6B09558E-2163-403A-8F58-B85CCD22D1DF}" type="parTrans" cxnId="{4CDCFDBC-6718-4774-BB45-865AE3E59E23}">
      <dgm:prSet/>
      <dgm:spPr/>
      <dgm:t>
        <a:bodyPr/>
        <a:lstStyle/>
        <a:p>
          <a:endParaRPr lang="es-ES"/>
        </a:p>
      </dgm:t>
    </dgm:pt>
    <dgm:pt modelId="{52591297-CFF4-4332-A6EB-DE190119AD35}" type="sibTrans" cxnId="{4CDCFDBC-6718-4774-BB45-865AE3E59E23}">
      <dgm:prSet/>
      <dgm:spPr/>
      <dgm:t>
        <a:bodyPr/>
        <a:lstStyle/>
        <a:p>
          <a:endParaRPr lang="es-ES"/>
        </a:p>
      </dgm:t>
    </dgm:pt>
    <dgm:pt modelId="{6FD37473-D2DC-4116-8278-79BFB555CC6E}" type="pres">
      <dgm:prSet presAssocID="{964A70CC-6B2E-400F-BCDC-3B45CEDB44E8}" presName="Name0" presStyleCnt="0">
        <dgm:presLayoutVars>
          <dgm:chMax val="1"/>
          <dgm:chPref val="1"/>
          <dgm:dir/>
          <dgm:animOne val="branch"/>
          <dgm:animLvl val="lvl"/>
        </dgm:presLayoutVars>
      </dgm:prSet>
      <dgm:spPr/>
      <dgm:t>
        <a:bodyPr/>
        <a:lstStyle/>
        <a:p>
          <a:endParaRPr lang="es-ES"/>
        </a:p>
      </dgm:t>
    </dgm:pt>
    <dgm:pt modelId="{488CA79C-3004-4E5F-A5FF-373CF03AC240}" type="pres">
      <dgm:prSet presAssocID="{A38831E7-8700-49E9-8D24-45D2E8714E8C}" presName="singleCycle" presStyleCnt="0"/>
      <dgm:spPr/>
    </dgm:pt>
    <dgm:pt modelId="{5E766132-1857-40C9-BFE5-829CD24CE610}" type="pres">
      <dgm:prSet presAssocID="{A38831E7-8700-49E9-8D24-45D2E8714E8C}" presName="singleCenter" presStyleLbl="node1" presStyleIdx="0" presStyleCnt="4" custScaleX="191741" custScaleY="90156" custLinFactNeighborX="-1705" custLinFactNeighborY="-10569">
        <dgm:presLayoutVars>
          <dgm:chMax val="7"/>
          <dgm:chPref val="7"/>
        </dgm:presLayoutVars>
      </dgm:prSet>
      <dgm:spPr/>
      <dgm:t>
        <a:bodyPr/>
        <a:lstStyle/>
        <a:p>
          <a:endParaRPr lang="es-ES"/>
        </a:p>
      </dgm:t>
    </dgm:pt>
    <dgm:pt modelId="{3683B7A7-6A94-4438-A51E-93EF4DAFB77C}" type="pres">
      <dgm:prSet presAssocID="{117867D9-2ACE-4EC4-8B0D-ACEFBDC00F4B}" presName="Name56" presStyleLbl="parChTrans1D2" presStyleIdx="0" presStyleCnt="3"/>
      <dgm:spPr/>
      <dgm:t>
        <a:bodyPr/>
        <a:lstStyle/>
        <a:p>
          <a:endParaRPr lang="es-ES"/>
        </a:p>
      </dgm:t>
    </dgm:pt>
    <dgm:pt modelId="{8CD793E0-B510-44BE-BFF3-D5C6433B59DA}" type="pres">
      <dgm:prSet presAssocID="{D930D917-5A6B-4704-ACAD-160AE1B8749E}" presName="text0" presStyleLbl="node1" presStyleIdx="1" presStyleCnt="4" custScaleX="549237" custScaleY="123374" custRadScaleRad="96139" custRadScaleInc="-4556">
        <dgm:presLayoutVars>
          <dgm:bulletEnabled val="1"/>
        </dgm:presLayoutVars>
      </dgm:prSet>
      <dgm:spPr/>
      <dgm:t>
        <a:bodyPr/>
        <a:lstStyle/>
        <a:p>
          <a:endParaRPr lang="es-ES"/>
        </a:p>
      </dgm:t>
    </dgm:pt>
    <dgm:pt modelId="{FF7CC1B8-94B0-4E89-9AA1-F7CD14FE9532}" type="pres">
      <dgm:prSet presAssocID="{FC1E953B-9A13-4A2F-ABF6-00F5595D73F4}" presName="Name56" presStyleLbl="parChTrans1D2" presStyleIdx="1" presStyleCnt="3"/>
      <dgm:spPr/>
      <dgm:t>
        <a:bodyPr/>
        <a:lstStyle/>
        <a:p>
          <a:endParaRPr lang="es-ES"/>
        </a:p>
      </dgm:t>
    </dgm:pt>
    <dgm:pt modelId="{33769D36-38AA-4B4F-9561-10FBE3A15825}" type="pres">
      <dgm:prSet presAssocID="{64D50538-3B51-48CA-934B-C913861A9EC1}" presName="text0" presStyleLbl="node1" presStyleIdx="2" presStyleCnt="4" custScaleX="327427" custScaleY="122687" custRadScaleRad="120977" custRadScaleInc="-1224">
        <dgm:presLayoutVars>
          <dgm:bulletEnabled val="1"/>
        </dgm:presLayoutVars>
      </dgm:prSet>
      <dgm:spPr/>
      <dgm:t>
        <a:bodyPr/>
        <a:lstStyle/>
        <a:p>
          <a:endParaRPr lang="es-ES"/>
        </a:p>
      </dgm:t>
    </dgm:pt>
    <dgm:pt modelId="{4CCA8CB3-347E-4951-99BF-FC544E84350D}" type="pres">
      <dgm:prSet presAssocID="{6B09558E-2163-403A-8F58-B85CCD22D1DF}" presName="Name56" presStyleLbl="parChTrans1D2" presStyleIdx="2" presStyleCnt="3"/>
      <dgm:spPr/>
      <dgm:t>
        <a:bodyPr/>
        <a:lstStyle/>
        <a:p>
          <a:endParaRPr lang="es-ES"/>
        </a:p>
      </dgm:t>
    </dgm:pt>
    <dgm:pt modelId="{09743812-8AFA-4BE8-A2F4-EB3A3BF38320}" type="pres">
      <dgm:prSet presAssocID="{335A3A27-2016-45FF-B27E-7DB8D290A5F0}" presName="text0" presStyleLbl="node1" presStyleIdx="3" presStyleCnt="4" custScaleX="334468" custScaleY="126094" custRadScaleRad="143324" custRadScaleInc="-13495">
        <dgm:presLayoutVars>
          <dgm:bulletEnabled val="1"/>
        </dgm:presLayoutVars>
      </dgm:prSet>
      <dgm:spPr/>
      <dgm:t>
        <a:bodyPr/>
        <a:lstStyle/>
        <a:p>
          <a:endParaRPr lang="es-ES"/>
        </a:p>
      </dgm:t>
    </dgm:pt>
  </dgm:ptLst>
  <dgm:cxnLst>
    <dgm:cxn modelId="{DFC04FFC-99E0-4D20-9F1C-A3EA0EC5AF47}" type="presOf" srcId="{FC1E953B-9A13-4A2F-ABF6-00F5595D73F4}" destId="{FF7CC1B8-94B0-4E89-9AA1-F7CD14FE9532}" srcOrd="0" destOrd="0" presId="urn:microsoft.com/office/officeart/2008/layout/RadialCluster"/>
    <dgm:cxn modelId="{355B4DDC-A743-4C93-A4C8-002DF68193B8}" srcId="{964A70CC-6B2E-400F-BCDC-3B45CEDB44E8}" destId="{A38831E7-8700-49E9-8D24-45D2E8714E8C}" srcOrd="0" destOrd="0" parTransId="{5C141B63-740E-4A42-BB97-A0BA588A989D}" sibTransId="{0794DF5B-7FA6-4B12-BDEC-B2CD6A359AFF}"/>
    <dgm:cxn modelId="{E458D244-36C9-419D-A855-DC5D7E805AC3}" type="presOf" srcId="{D930D917-5A6B-4704-ACAD-160AE1B8749E}" destId="{8CD793E0-B510-44BE-BFF3-D5C6433B59DA}" srcOrd="0" destOrd="0" presId="urn:microsoft.com/office/officeart/2008/layout/RadialCluster"/>
    <dgm:cxn modelId="{9B2EF2FB-1783-4390-B0BF-690FE4E11D25}" type="presOf" srcId="{335A3A27-2016-45FF-B27E-7DB8D290A5F0}" destId="{09743812-8AFA-4BE8-A2F4-EB3A3BF38320}" srcOrd="0" destOrd="0" presId="urn:microsoft.com/office/officeart/2008/layout/RadialCluster"/>
    <dgm:cxn modelId="{4CDCFDBC-6718-4774-BB45-865AE3E59E23}" srcId="{A38831E7-8700-49E9-8D24-45D2E8714E8C}" destId="{335A3A27-2016-45FF-B27E-7DB8D290A5F0}" srcOrd="2" destOrd="0" parTransId="{6B09558E-2163-403A-8F58-B85CCD22D1DF}" sibTransId="{52591297-CFF4-4332-A6EB-DE190119AD35}"/>
    <dgm:cxn modelId="{8A03A4E5-6E19-432E-97E4-AE3183E5C322}" type="presOf" srcId="{A38831E7-8700-49E9-8D24-45D2E8714E8C}" destId="{5E766132-1857-40C9-BFE5-829CD24CE610}" srcOrd="0" destOrd="0" presId="urn:microsoft.com/office/officeart/2008/layout/RadialCluster"/>
    <dgm:cxn modelId="{4258BEB5-FFFD-4414-8064-FC9019395DA4}" type="presOf" srcId="{64D50538-3B51-48CA-934B-C913861A9EC1}" destId="{33769D36-38AA-4B4F-9561-10FBE3A15825}" srcOrd="0" destOrd="0" presId="urn:microsoft.com/office/officeart/2008/layout/RadialCluster"/>
    <dgm:cxn modelId="{75C1DC46-C28B-4A09-B5D1-4A785005A09D}" type="presOf" srcId="{117867D9-2ACE-4EC4-8B0D-ACEFBDC00F4B}" destId="{3683B7A7-6A94-4438-A51E-93EF4DAFB77C}" srcOrd="0" destOrd="0" presId="urn:microsoft.com/office/officeart/2008/layout/RadialCluster"/>
    <dgm:cxn modelId="{E2E7871F-3936-49E5-B438-0552B6E68986}" type="presOf" srcId="{6B09558E-2163-403A-8F58-B85CCD22D1DF}" destId="{4CCA8CB3-347E-4951-99BF-FC544E84350D}" srcOrd="0" destOrd="0" presId="urn:microsoft.com/office/officeart/2008/layout/RadialCluster"/>
    <dgm:cxn modelId="{09BA9DFA-BED6-4A04-A364-90EE5FB7757E}" type="presOf" srcId="{964A70CC-6B2E-400F-BCDC-3B45CEDB44E8}" destId="{6FD37473-D2DC-4116-8278-79BFB555CC6E}" srcOrd="0" destOrd="0" presId="urn:microsoft.com/office/officeart/2008/layout/RadialCluster"/>
    <dgm:cxn modelId="{4D4094E6-8D36-4BFF-A0B1-CE5E48F4BC80}" srcId="{A38831E7-8700-49E9-8D24-45D2E8714E8C}" destId="{D930D917-5A6B-4704-ACAD-160AE1B8749E}" srcOrd="0" destOrd="0" parTransId="{117867D9-2ACE-4EC4-8B0D-ACEFBDC00F4B}" sibTransId="{F1308D78-30BF-4947-BC61-117AD27081A3}"/>
    <dgm:cxn modelId="{3887D50D-B0D3-4636-84B5-8CAE3DD26FCA}" srcId="{A38831E7-8700-49E9-8D24-45D2E8714E8C}" destId="{64D50538-3B51-48CA-934B-C913861A9EC1}" srcOrd="1" destOrd="0" parTransId="{FC1E953B-9A13-4A2F-ABF6-00F5595D73F4}" sibTransId="{A2AC90E0-D114-42D7-BAF3-1F5950C515D4}"/>
    <dgm:cxn modelId="{C2C3E8B6-71A8-4B68-B99C-3D99DD464968}" type="presParOf" srcId="{6FD37473-D2DC-4116-8278-79BFB555CC6E}" destId="{488CA79C-3004-4E5F-A5FF-373CF03AC240}" srcOrd="0" destOrd="0" presId="urn:microsoft.com/office/officeart/2008/layout/RadialCluster"/>
    <dgm:cxn modelId="{57D9FB94-231F-47A7-B4D2-2ADE4118B0DD}" type="presParOf" srcId="{488CA79C-3004-4E5F-A5FF-373CF03AC240}" destId="{5E766132-1857-40C9-BFE5-829CD24CE610}" srcOrd="0" destOrd="0" presId="urn:microsoft.com/office/officeart/2008/layout/RadialCluster"/>
    <dgm:cxn modelId="{551E026B-6143-48C8-9BC9-0AB0702E61A2}" type="presParOf" srcId="{488CA79C-3004-4E5F-A5FF-373CF03AC240}" destId="{3683B7A7-6A94-4438-A51E-93EF4DAFB77C}" srcOrd="1" destOrd="0" presId="urn:microsoft.com/office/officeart/2008/layout/RadialCluster"/>
    <dgm:cxn modelId="{D86763FE-91BE-48C2-8374-BCB7113EE6C8}" type="presParOf" srcId="{488CA79C-3004-4E5F-A5FF-373CF03AC240}" destId="{8CD793E0-B510-44BE-BFF3-D5C6433B59DA}" srcOrd="2" destOrd="0" presId="urn:microsoft.com/office/officeart/2008/layout/RadialCluster"/>
    <dgm:cxn modelId="{E8ADBB66-F938-4AB6-9E0B-B79E85543C0C}" type="presParOf" srcId="{488CA79C-3004-4E5F-A5FF-373CF03AC240}" destId="{FF7CC1B8-94B0-4E89-9AA1-F7CD14FE9532}" srcOrd="3" destOrd="0" presId="urn:microsoft.com/office/officeart/2008/layout/RadialCluster"/>
    <dgm:cxn modelId="{4C250FF2-CB0D-4345-80F3-58249E482CEC}" type="presParOf" srcId="{488CA79C-3004-4E5F-A5FF-373CF03AC240}" destId="{33769D36-38AA-4B4F-9561-10FBE3A15825}" srcOrd="4" destOrd="0" presId="urn:microsoft.com/office/officeart/2008/layout/RadialCluster"/>
    <dgm:cxn modelId="{F59CC28C-AE46-40B6-A6EF-209557C99513}" type="presParOf" srcId="{488CA79C-3004-4E5F-A5FF-373CF03AC240}" destId="{4CCA8CB3-347E-4951-99BF-FC544E84350D}" srcOrd="5" destOrd="0" presId="urn:microsoft.com/office/officeart/2008/layout/RadialCluster"/>
    <dgm:cxn modelId="{A42FF78E-C364-4F65-86DE-91B20102349D}" type="presParOf" srcId="{488CA79C-3004-4E5F-A5FF-373CF03AC240}" destId="{09743812-8AFA-4BE8-A2F4-EB3A3BF38320}" srcOrd="6"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CB98C-C557-4849-A898-37345E69C151}">
      <dsp:nvSpPr>
        <dsp:cNvPr id="0" name=""/>
        <dsp:cNvSpPr/>
      </dsp:nvSpPr>
      <dsp:spPr>
        <a:xfrm>
          <a:off x="0" y="1560357"/>
          <a:ext cx="2705187" cy="124744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s-CO" sz="2400" kern="1200" dirty="0">
              <a:latin typeface="Arial" panose="020B0604020202020204" pitchFamily="34" charset="0"/>
              <a:cs typeface="Arial" panose="020B0604020202020204" pitchFamily="34" charset="0"/>
            </a:rPr>
            <a:t>Constitución Política </a:t>
          </a:r>
        </a:p>
        <a:p>
          <a:pPr lvl="0" algn="ctr" defTabSz="1066800">
            <a:lnSpc>
              <a:spcPct val="100000"/>
            </a:lnSpc>
            <a:spcBef>
              <a:spcPct val="0"/>
            </a:spcBef>
            <a:spcAft>
              <a:spcPct val="35000"/>
            </a:spcAft>
          </a:pPr>
          <a:r>
            <a:rPr lang="es-CO" sz="2000" kern="1200" dirty="0">
              <a:latin typeface="Arial" panose="020B0604020202020204" pitchFamily="34" charset="0"/>
              <a:cs typeface="Arial" panose="020B0604020202020204" pitchFamily="34" charset="0"/>
            </a:rPr>
            <a:t>Artículos  209 y 269</a:t>
          </a:r>
        </a:p>
      </dsp:txBody>
      <dsp:txXfrm>
        <a:off x="36537" y="1596894"/>
        <a:ext cx="2632113" cy="1174374"/>
      </dsp:txXfrm>
    </dsp:sp>
    <dsp:sp modelId="{3BA692DB-E1AE-4EA2-9B44-22068DF76769}">
      <dsp:nvSpPr>
        <dsp:cNvPr id="0" name=""/>
        <dsp:cNvSpPr/>
      </dsp:nvSpPr>
      <dsp:spPr>
        <a:xfrm rot="4870146">
          <a:off x="2118637" y="2855491"/>
          <a:ext cx="1385853" cy="26604"/>
        </a:xfrm>
        <a:custGeom>
          <a:avLst/>
          <a:gdLst/>
          <a:ahLst/>
          <a:cxnLst/>
          <a:rect l="0" t="0" r="0" b="0"/>
          <a:pathLst>
            <a:path>
              <a:moveTo>
                <a:pt x="0" y="13302"/>
              </a:moveTo>
              <a:lnTo>
                <a:pt x="1385853"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76918" y="2834147"/>
        <a:ext cx="69292" cy="69292"/>
      </dsp:txXfrm>
    </dsp:sp>
    <dsp:sp modelId="{07143FF9-F08D-4263-9B39-2A55ADB4E1DC}">
      <dsp:nvSpPr>
        <dsp:cNvPr id="0" name=""/>
        <dsp:cNvSpPr/>
      </dsp:nvSpPr>
      <dsp:spPr>
        <a:xfrm>
          <a:off x="2917941" y="3207177"/>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Ley 87 de 1993</a:t>
          </a:r>
        </a:p>
      </dsp:txBody>
      <dsp:txXfrm>
        <a:off x="2938228" y="3227464"/>
        <a:ext cx="2700257" cy="652083"/>
      </dsp:txXfrm>
    </dsp:sp>
    <dsp:sp modelId="{39909A02-3538-4236-8116-B2970A05BA6B}">
      <dsp:nvSpPr>
        <dsp:cNvPr id="0" name=""/>
        <dsp:cNvSpPr/>
      </dsp:nvSpPr>
      <dsp:spPr>
        <a:xfrm rot="19062824">
          <a:off x="5389383" y="2843626"/>
          <a:ext cx="2070575" cy="26604"/>
        </a:xfrm>
        <a:custGeom>
          <a:avLst/>
          <a:gdLst/>
          <a:ahLst/>
          <a:cxnLst/>
          <a:rect l="0" t="0" r="0" b="0"/>
          <a:pathLst>
            <a:path>
              <a:moveTo>
                <a:pt x="0" y="13302"/>
              </a:moveTo>
              <a:lnTo>
                <a:pt x="2070575"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6372906" y="2805164"/>
        <a:ext cx="103528" cy="103528"/>
      </dsp:txXfrm>
    </dsp:sp>
    <dsp:sp modelId="{44C9AB53-EB8A-40CC-A7E3-4EAD9A4B9D53}">
      <dsp:nvSpPr>
        <dsp:cNvPr id="0" name=""/>
        <dsp:cNvSpPr/>
      </dsp:nvSpPr>
      <dsp:spPr>
        <a:xfrm>
          <a:off x="7190568" y="1814022"/>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1826 de 1994</a:t>
          </a:r>
        </a:p>
      </dsp:txBody>
      <dsp:txXfrm>
        <a:off x="7210855" y="1834309"/>
        <a:ext cx="2700257" cy="652083"/>
      </dsp:txXfrm>
    </dsp:sp>
    <dsp:sp modelId="{E038E99D-C0CA-4DCE-8B34-4E5A897041CD}">
      <dsp:nvSpPr>
        <dsp:cNvPr id="0" name=""/>
        <dsp:cNvSpPr/>
      </dsp:nvSpPr>
      <dsp:spPr>
        <a:xfrm rot="20195793">
          <a:off x="5590114" y="3208715"/>
          <a:ext cx="1669112" cy="26604"/>
        </a:xfrm>
        <a:custGeom>
          <a:avLst/>
          <a:gdLst/>
          <a:ahLst/>
          <a:cxnLst/>
          <a:rect l="0" t="0" r="0" b="0"/>
          <a:pathLst>
            <a:path>
              <a:moveTo>
                <a:pt x="0" y="13302"/>
              </a:moveTo>
              <a:lnTo>
                <a:pt x="1669112"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82943" y="3180290"/>
        <a:ext cx="83455" cy="83455"/>
      </dsp:txXfrm>
    </dsp:sp>
    <dsp:sp modelId="{DEA75BFB-2518-4A99-A076-6EEA0B7523D3}">
      <dsp:nvSpPr>
        <dsp:cNvPr id="0" name=""/>
        <dsp:cNvSpPr/>
      </dsp:nvSpPr>
      <dsp:spPr>
        <a:xfrm>
          <a:off x="7190568" y="2544200"/>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1537 de 2000</a:t>
          </a:r>
        </a:p>
      </dsp:txBody>
      <dsp:txXfrm>
        <a:off x="7210855" y="2564487"/>
        <a:ext cx="2700257" cy="652083"/>
      </dsp:txXfrm>
    </dsp:sp>
    <dsp:sp modelId="{90092337-BDD3-4884-B61F-397DF32F9CEB}">
      <dsp:nvSpPr>
        <dsp:cNvPr id="0" name=""/>
        <dsp:cNvSpPr/>
      </dsp:nvSpPr>
      <dsp:spPr>
        <a:xfrm rot="131509">
          <a:off x="5658212" y="3569517"/>
          <a:ext cx="1532917" cy="26604"/>
        </a:xfrm>
        <a:custGeom>
          <a:avLst/>
          <a:gdLst/>
          <a:ahLst/>
          <a:cxnLst/>
          <a:rect l="0" t="0" r="0" b="0"/>
          <a:pathLst>
            <a:path>
              <a:moveTo>
                <a:pt x="0" y="13302"/>
              </a:moveTo>
              <a:lnTo>
                <a:pt x="1532917"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86347" y="3544496"/>
        <a:ext cx="76645" cy="76645"/>
      </dsp:txXfrm>
    </dsp:sp>
    <dsp:sp modelId="{DACEAA23-C445-4BCC-8DA6-9D730BE37D67}">
      <dsp:nvSpPr>
        <dsp:cNvPr id="0" name=""/>
        <dsp:cNvSpPr/>
      </dsp:nvSpPr>
      <dsp:spPr>
        <a:xfrm>
          <a:off x="7190568" y="3265804"/>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1599 de 2005</a:t>
          </a:r>
        </a:p>
      </dsp:txBody>
      <dsp:txXfrm>
        <a:off x="7210855" y="3286091"/>
        <a:ext cx="2700257" cy="652083"/>
      </dsp:txXfrm>
    </dsp:sp>
    <dsp:sp modelId="{877B12EC-1860-4A3B-9B80-555AC14B3A2D}">
      <dsp:nvSpPr>
        <dsp:cNvPr id="0" name=""/>
        <dsp:cNvSpPr/>
      </dsp:nvSpPr>
      <dsp:spPr>
        <a:xfrm rot="1630631">
          <a:off x="5563722" y="3933436"/>
          <a:ext cx="1721895" cy="26604"/>
        </a:xfrm>
        <a:custGeom>
          <a:avLst/>
          <a:gdLst/>
          <a:ahLst/>
          <a:cxnLst/>
          <a:rect l="0" t="0" r="0" b="0"/>
          <a:pathLst>
            <a:path>
              <a:moveTo>
                <a:pt x="0" y="13302"/>
              </a:moveTo>
              <a:lnTo>
                <a:pt x="1721895"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6381623" y="3903691"/>
        <a:ext cx="86094" cy="86094"/>
      </dsp:txXfrm>
    </dsp:sp>
    <dsp:sp modelId="{572E6915-6431-485C-AD6B-550D63D0E622}">
      <dsp:nvSpPr>
        <dsp:cNvPr id="0" name=""/>
        <dsp:cNvSpPr/>
      </dsp:nvSpPr>
      <dsp:spPr>
        <a:xfrm>
          <a:off x="7190568" y="3993642"/>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943 de 2014</a:t>
          </a:r>
        </a:p>
      </dsp:txBody>
      <dsp:txXfrm>
        <a:off x="7210855" y="4013929"/>
        <a:ext cx="2700257" cy="652083"/>
      </dsp:txXfrm>
    </dsp:sp>
    <dsp:sp modelId="{6FED2BBD-7D90-4CC9-B03A-A99AAF4BA207}">
      <dsp:nvSpPr>
        <dsp:cNvPr id="0" name=""/>
        <dsp:cNvSpPr/>
      </dsp:nvSpPr>
      <dsp:spPr>
        <a:xfrm rot="16646977">
          <a:off x="1959897" y="1321691"/>
          <a:ext cx="1712630" cy="26604"/>
        </a:xfrm>
        <a:custGeom>
          <a:avLst/>
          <a:gdLst/>
          <a:ahLst/>
          <a:cxnLst/>
          <a:rect l="0" t="0" r="0" b="0"/>
          <a:pathLst>
            <a:path>
              <a:moveTo>
                <a:pt x="0" y="13302"/>
              </a:moveTo>
              <a:lnTo>
                <a:pt x="1712630"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2773396" y="1292178"/>
        <a:ext cx="85631" cy="85631"/>
      </dsp:txXfrm>
    </dsp:sp>
    <dsp:sp modelId="{5C724653-6214-4834-B255-D45A3B6F3B9A}">
      <dsp:nvSpPr>
        <dsp:cNvPr id="0" name=""/>
        <dsp:cNvSpPr/>
      </dsp:nvSpPr>
      <dsp:spPr>
        <a:xfrm>
          <a:off x="2927237" y="139578"/>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Ley 489 de 1998</a:t>
          </a:r>
        </a:p>
      </dsp:txBody>
      <dsp:txXfrm>
        <a:off x="2947524" y="159865"/>
        <a:ext cx="2700257" cy="652083"/>
      </dsp:txXfrm>
    </dsp:sp>
    <dsp:sp modelId="{FC5E6E87-0BFA-4D2D-968A-9519F6B09077}">
      <dsp:nvSpPr>
        <dsp:cNvPr id="0" name=""/>
        <dsp:cNvSpPr/>
      </dsp:nvSpPr>
      <dsp:spPr>
        <a:xfrm rot="21285716">
          <a:off x="5664876" y="402815"/>
          <a:ext cx="1528885" cy="26604"/>
        </a:xfrm>
        <a:custGeom>
          <a:avLst/>
          <a:gdLst/>
          <a:ahLst/>
          <a:cxnLst/>
          <a:rect l="0" t="0" r="0" b="0"/>
          <a:pathLst>
            <a:path>
              <a:moveTo>
                <a:pt x="0" y="13302"/>
              </a:moveTo>
              <a:lnTo>
                <a:pt x="1528885"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91096" y="377895"/>
        <a:ext cx="76444" cy="76444"/>
      </dsp:txXfrm>
    </dsp:sp>
    <dsp:sp modelId="{3C9FFA66-97B2-4A75-8595-B785CDEE3E43}">
      <dsp:nvSpPr>
        <dsp:cNvPr id="0" name=""/>
        <dsp:cNvSpPr/>
      </dsp:nvSpPr>
      <dsp:spPr>
        <a:xfrm>
          <a:off x="7190568" y="0"/>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0" kern="1200" dirty="0">
              <a:solidFill>
                <a:schemeClr val="bg1"/>
              </a:solidFill>
              <a:latin typeface="Arial" panose="020B0604020202020204" pitchFamily="34" charset="0"/>
              <a:cs typeface="Arial" panose="020B0604020202020204" pitchFamily="34" charset="0"/>
            </a:rPr>
            <a:t>Decreto 2145 de 1999</a:t>
          </a:r>
        </a:p>
      </dsp:txBody>
      <dsp:txXfrm>
        <a:off x="7210855" y="20287"/>
        <a:ext cx="2700257" cy="652083"/>
      </dsp:txXfrm>
    </dsp:sp>
    <dsp:sp modelId="{8E151538-1F69-4699-B98F-EA5CB1DEADE1}">
      <dsp:nvSpPr>
        <dsp:cNvPr id="0" name=""/>
        <dsp:cNvSpPr/>
      </dsp:nvSpPr>
      <dsp:spPr>
        <a:xfrm rot="1228285">
          <a:off x="5616752" y="756791"/>
          <a:ext cx="1625132" cy="26604"/>
        </a:xfrm>
        <a:custGeom>
          <a:avLst/>
          <a:gdLst/>
          <a:ahLst/>
          <a:cxnLst/>
          <a:rect l="0" t="0" r="0" b="0"/>
          <a:pathLst>
            <a:path>
              <a:moveTo>
                <a:pt x="0" y="13302"/>
              </a:moveTo>
              <a:lnTo>
                <a:pt x="1625132"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88690" y="729465"/>
        <a:ext cx="81256" cy="81256"/>
      </dsp:txXfrm>
    </dsp:sp>
    <dsp:sp modelId="{857763F7-5C2A-43A3-A8AE-A1F5709BC9AE}">
      <dsp:nvSpPr>
        <dsp:cNvPr id="0" name=""/>
        <dsp:cNvSpPr/>
      </dsp:nvSpPr>
      <dsp:spPr>
        <a:xfrm>
          <a:off x="7190568" y="707952"/>
          <a:ext cx="2740831" cy="692657"/>
        </a:xfrm>
        <a:prstGeom prst="roundRect">
          <a:avLst>
            <a:gd name="adj" fmla="val 10000"/>
          </a:avLst>
        </a:prstGeom>
        <a:solidFill>
          <a:srgbClr val="04BA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a:solidFill>
                <a:schemeClr val="bg1"/>
              </a:solidFill>
              <a:latin typeface="Arial" panose="020B0604020202020204" pitchFamily="34" charset="0"/>
              <a:cs typeface="Arial" panose="020B0604020202020204" pitchFamily="34" charset="0"/>
            </a:rPr>
            <a:t>Decreto 2539 de 2000 </a:t>
          </a:r>
        </a:p>
      </dsp:txBody>
      <dsp:txXfrm>
        <a:off x="7210855" y="728239"/>
        <a:ext cx="2700257" cy="652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66132-1857-40C9-BFE5-829CD24CE610}">
      <dsp:nvSpPr>
        <dsp:cNvPr id="0" name=""/>
        <dsp:cNvSpPr/>
      </dsp:nvSpPr>
      <dsp:spPr>
        <a:xfrm>
          <a:off x="1877788" y="1331343"/>
          <a:ext cx="2008966" cy="94460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Ejecutar</a:t>
          </a:r>
        </a:p>
      </dsp:txBody>
      <dsp:txXfrm>
        <a:off x="1923900" y="1377455"/>
        <a:ext cx="1916742" cy="852385"/>
      </dsp:txXfrm>
    </dsp:sp>
    <dsp:sp modelId="{3683B7A7-6A94-4438-A51E-93EF4DAFB77C}">
      <dsp:nvSpPr>
        <dsp:cNvPr id="0" name=""/>
        <dsp:cNvSpPr/>
      </dsp:nvSpPr>
      <dsp:spPr>
        <a:xfrm rot="16146065">
          <a:off x="2722346" y="1181202"/>
          <a:ext cx="300317" cy="0"/>
        </a:xfrm>
        <a:custGeom>
          <a:avLst/>
          <a:gdLst/>
          <a:ahLst/>
          <a:cxnLst/>
          <a:rect l="0" t="0" r="0" b="0"/>
          <a:pathLst>
            <a:path>
              <a:moveTo>
                <a:pt x="0" y="0"/>
              </a:moveTo>
              <a:lnTo>
                <a:pt x="30031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D793E0-B510-44BE-BFF3-D5C6433B59DA}">
      <dsp:nvSpPr>
        <dsp:cNvPr id="0" name=""/>
        <dsp:cNvSpPr/>
      </dsp:nvSpPr>
      <dsp:spPr>
        <a:xfrm>
          <a:off x="935553" y="164986"/>
          <a:ext cx="3855602" cy="86607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Dirigir y Planear</a:t>
          </a:r>
        </a:p>
      </dsp:txBody>
      <dsp:txXfrm>
        <a:off x="977831" y="207264"/>
        <a:ext cx="3771046" cy="781520"/>
      </dsp:txXfrm>
    </dsp:sp>
    <dsp:sp modelId="{FF7CC1B8-94B0-4E89-9AA1-F7CD14FE9532}">
      <dsp:nvSpPr>
        <dsp:cNvPr id="0" name=""/>
        <dsp:cNvSpPr/>
      </dsp:nvSpPr>
      <dsp:spPr>
        <a:xfrm rot="2139369">
          <a:off x="3483483" y="2453599"/>
          <a:ext cx="609507" cy="0"/>
        </a:xfrm>
        <a:custGeom>
          <a:avLst/>
          <a:gdLst/>
          <a:ahLst/>
          <a:cxnLst/>
          <a:rect l="0" t="0" r="0" b="0"/>
          <a:pathLst>
            <a:path>
              <a:moveTo>
                <a:pt x="0" y="0"/>
              </a:moveTo>
              <a:lnTo>
                <a:pt x="60950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769D36-38AA-4B4F-9561-10FBE3A15825}">
      <dsp:nvSpPr>
        <dsp:cNvPr id="0" name=""/>
        <dsp:cNvSpPr/>
      </dsp:nvSpPr>
      <dsp:spPr>
        <a:xfrm>
          <a:off x="3486852" y="2631246"/>
          <a:ext cx="2298512" cy="861253"/>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s-ES" sz="3500" kern="1200" dirty="0"/>
            <a:t>Controlar</a:t>
          </a:r>
        </a:p>
      </dsp:txBody>
      <dsp:txXfrm>
        <a:off x="3528895" y="2673289"/>
        <a:ext cx="2214426" cy="777167"/>
      </dsp:txXfrm>
    </dsp:sp>
    <dsp:sp modelId="{4CCA8CB3-347E-4951-99BF-FC544E84350D}">
      <dsp:nvSpPr>
        <dsp:cNvPr id="0" name=""/>
        <dsp:cNvSpPr/>
      </dsp:nvSpPr>
      <dsp:spPr>
        <a:xfrm rot="8633275">
          <a:off x="1726622" y="2441641"/>
          <a:ext cx="562259" cy="0"/>
        </a:xfrm>
        <a:custGeom>
          <a:avLst/>
          <a:gdLst/>
          <a:ahLst/>
          <a:cxnLst/>
          <a:rect l="0" t="0" r="0" b="0"/>
          <a:pathLst>
            <a:path>
              <a:moveTo>
                <a:pt x="0" y="0"/>
              </a:moveTo>
              <a:lnTo>
                <a:pt x="56225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43812-8AFA-4BE8-A2F4-EB3A3BF38320}">
      <dsp:nvSpPr>
        <dsp:cNvPr id="0" name=""/>
        <dsp:cNvSpPr/>
      </dsp:nvSpPr>
      <dsp:spPr>
        <a:xfrm>
          <a:off x="0" y="2607329"/>
          <a:ext cx="2347940" cy="88517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s-ES" sz="2200" kern="1200" dirty="0"/>
            <a:t>Hacer seguimiento y evaluar</a:t>
          </a:r>
        </a:p>
      </dsp:txBody>
      <dsp:txXfrm>
        <a:off x="43210" y="2650539"/>
        <a:ext cx="2261520" cy="7987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3DD01-ADDB-457D-ABA2-79B51ADEE17D}" type="datetimeFigureOut">
              <a:rPr lang="es-ES" smtClean="0"/>
              <a:pPr/>
              <a:t>19/12/2023</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459D5-4E80-4108-87BA-B205F75CF42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E459D5-4E80-4108-87BA-B205F75CF423}" type="slidenum">
              <a:rPr lang="es-ES" smtClean="0"/>
              <a:pPr/>
              <a:t>27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43256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7298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8679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90277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05565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13200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220547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57854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413894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164951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19/12/2023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99291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9605-EBF4-4462-BD54-D44C91992158}" type="datetimeFigureOut">
              <a:rPr lang="es-CO" smtClean="0"/>
              <a:pPr/>
              <a:t>19/12/2023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F2BB-3E93-4C55-996F-436DEE906DD3}" type="slidenum">
              <a:rPr lang="es-CO" smtClean="0"/>
              <a:pPr/>
              <a:t>‹Nº›</a:t>
            </a:fld>
            <a:endParaRPr lang="es-CO"/>
          </a:p>
        </p:txBody>
      </p:sp>
    </p:spTree>
    <p:extLst>
      <p:ext uri="{BB962C8B-B14F-4D97-AF65-F5344CB8AC3E}">
        <p14:creationId xmlns="" xmlns:p14="http://schemas.microsoft.com/office/powerpoint/2010/main" val="310048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1.mp4"/><Relationship Id="rId5" Type="http://schemas.openxmlformats.org/officeDocument/2006/relationships/hyperlink" Target="https://www.youtube.com/watch?v=jMLJlze_j8Q" TargetMode="Externa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059560" y="2492982"/>
            <a:ext cx="4506627" cy="1750919"/>
          </a:xfrm>
          <a:prstGeom prst="rect">
            <a:avLst/>
          </a:prstGeom>
        </p:spPr>
      </p:pic>
      <p:pic>
        <p:nvPicPr>
          <p:cNvPr id="10" name="Imagen 9"/>
          <p:cNvPicPr>
            <a:picLocks noChangeAspect="1"/>
          </p:cNvPicPr>
          <p:nvPr/>
        </p:nvPicPr>
        <p:blipFill>
          <a:blip r:embed="rId4"/>
          <a:stretch>
            <a:fillRect/>
          </a:stretch>
        </p:blipFill>
        <p:spPr>
          <a:xfrm>
            <a:off x="7059560" y="5514473"/>
            <a:ext cx="4506627" cy="474382"/>
          </a:xfrm>
          <a:prstGeom prst="rect">
            <a:avLst/>
          </a:prstGeom>
        </p:spPr>
      </p:pic>
    </p:spTree>
    <p:extLst>
      <p:ext uri="{BB962C8B-B14F-4D97-AF65-F5344CB8AC3E}">
        <p14:creationId xmlns="" xmlns:p14="http://schemas.microsoft.com/office/powerpoint/2010/main" val="2699346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7" y="382772"/>
            <a:ext cx="10696160" cy="830997"/>
          </a:xfrm>
          <a:prstGeom prst="rect">
            <a:avLst/>
          </a:prstGeom>
        </p:spPr>
        <p:txBody>
          <a:bodyPr wrap="square">
            <a:spAutoFit/>
          </a:bodyPr>
          <a:lstStyle/>
          <a:p>
            <a:pPr algn="ctr"/>
            <a:r>
              <a:rPr lang="es-ES" sz="4800" b="1" dirty="0">
                <a:solidFill>
                  <a:srgbClr val="0070C0"/>
                </a:solidFill>
                <a:latin typeface="Arial" panose="020B0604020202020204" pitchFamily="34" charset="0"/>
                <a:cs typeface="Arial" panose="020B0604020202020204" pitchFamily="34" charset="0"/>
              </a:rPr>
              <a:t>Responsabilidad del control interno</a:t>
            </a:r>
            <a:endParaRPr lang="es-CO" sz="4000" dirty="0">
              <a:solidFill>
                <a:srgbClr val="0070C0"/>
              </a:solidFill>
              <a:latin typeface="Arial" panose="020B0604020202020204" pitchFamily="34" charset="0"/>
              <a:cs typeface="Arial" panose="020B0604020202020204" pitchFamily="34" charset="0"/>
            </a:endParaRPr>
          </a:p>
        </p:txBody>
      </p:sp>
      <p:sp>
        <p:nvSpPr>
          <p:cNvPr id="3" name="Rectángulo 2"/>
          <p:cNvSpPr/>
          <p:nvPr/>
        </p:nvSpPr>
        <p:spPr>
          <a:xfrm>
            <a:off x="489098" y="1658679"/>
            <a:ext cx="10972800" cy="3108543"/>
          </a:xfrm>
          <a:prstGeom prst="rect">
            <a:avLst/>
          </a:prstGeom>
        </p:spPr>
        <p:txBody>
          <a:bodyPr wrap="square">
            <a:spAutoFit/>
          </a:bodyPr>
          <a:lstStyle/>
          <a:p>
            <a:pPr algn="just"/>
            <a:r>
              <a:rPr lang="es-ES" sz="2800" dirty="0">
                <a:solidFill>
                  <a:srgbClr val="0070C0"/>
                </a:solidFill>
              </a:rPr>
              <a:t>El establecimiento y desarrollo del Sistema de Control Interno en los organismos y entidades públicas, </a:t>
            </a:r>
            <a:r>
              <a:rPr lang="es-ES" sz="2800" b="1" dirty="0">
                <a:solidFill>
                  <a:srgbClr val="0070C0"/>
                </a:solidFill>
              </a:rPr>
              <a:t>será responsabilidad del representante legal o máximo directivo correspondiente</a:t>
            </a:r>
            <a:r>
              <a:rPr lang="es-ES" sz="2800" dirty="0">
                <a:solidFill>
                  <a:srgbClr val="0070C0"/>
                </a:solidFill>
              </a:rPr>
              <a:t>. </a:t>
            </a:r>
            <a:r>
              <a:rPr lang="es-ES" sz="2800" u="sng" dirty="0">
                <a:solidFill>
                  <a:srgbClr val="0070C0"/>
                </a:solidFill>
              </a:rPr>
              <a:t>No obstante, la aplicación de los métodos y procedimientos al igual que la calidad, eficiencia y eficacia del control interno, también será de responsabilidad de los jefes de cada una de las distintas dependencias de las entidades y organismos.</a:t>
            </a:r>
          </a:p>
          <a:p>
            <a:pPr algn="just"/>
            <a:r>
              <a:rPr lang="es-CO" sz="2800" dirty="0">
                <a:solidFill>
                  <a:srgbClr val="0070C0"/>
                </a:solidFill>
                <a:latin typeface="Arial" pitchFamily="34" charset="0"/>
                <a:cs typeface="Arial" pitchFamily="34" charset="0"/>
              </a:rPr>
              <a:t>Articulo 5 - Ley 87 de 1993</a:t>
            </a:r>
          </a:p>
        </p:txBody>
      </p:sp>
    </p:spTree>
    <p:extLst>
      <p:ext uri="{BB962C8B-B14F-4D97-AF65-F5344CB8AC3E}">
        <p14:creationId xmlns="" xmlns:p14="http://schemas.microsoft.com/office/powerpoint/2010/main" val="214021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 xmlns:a16="http://schemas.microsoft.com/office/drawing/2014/main" id="{C0562CFB-76A5-4BF5-8822-E7E970EEB806}"/>
              </a:ext>
            </a:extLst>
          </p:cNvPr>
          <p:cNvSpPr/>
          <p:nvPr/>
        </p:nvSpPr>
        <p:spPr>
          <a:xfrm>
            <a:off x="63059" y="5754413"/>
            <a:ext cx="12000320" cy="973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2" name="Rectángulo 1"/>
          <p:cNvSpPr/>
          <p:nvPr/>
        </p:nvSpPr>
        <p:spPr>
          <a:xfrm>
            <a:off x="854528" y="130523"/>
            <a:ext cx="10482943" cy="830997"/>
          </a:xfrm>
          <a:prstGeom prst="rect">
            <a:avLst/>
          </a:prstGeom>
        </p:spPr>
        <p:txBody>
          <a:bodyPr wrap="square">
            <a:spAutoFit/>
          </a:bodyPr>
          <a:lstStyle/>
          <a:p>
            <a:pPr algn="ctr"/>
            <a:r>
              <a:rPr lang="es-ES" sz="4800" b="1" i="1" dirty="0">
                <a:solidFill>
                  <a:srgbClr val="0070C0"/>
                </a:solidFill>
                <a:latin typeface="Arial" panose="020B0604020202020204" pitchFamily="34" charset="0"/>
                <a:cs typeface="Arial" panose="020B0604020202020204" pitchFamily="34" charset="0"/>
              </a:rPr>
              <a:t>Características del Control Interno</a:t>
            </a:r>
            <a:endParaRPr lang="es-CO" sz="4000" dirty="0">
              <a:solidFill>
                <a:srgbClr val="0070C0"/>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 xmlns:a16="http://schemas.microsoft.com/office/drawing/2014/main" id="{6BF3EF90-5690-4A2D-8579-D190554D2A7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550" y="961522"/>
            <a:ext cx="3157112" cy="5765956"/>
          </a:xfrm>
          <a:prstGeom prst="rect">
            <a:avLst/>
          </a:prstGeom>
        </p:spPr>
      </p:pic>
      <p:pic>
        <p:nvPicPr>
          <p:cNvPr id="6" name="Imagen 5">
            <a:extLst>
              <a:ext uri="{FF2B5EF4-FFF2-40B4-BE49-F238E27FC236}">
                <a16:creationId xmlns="" xmlns:a16="http://schemas.microsoft.com/office/drawing/2014/main" id="{34B92FC6-0523-4D14-818E-81FBD65A380D}"/>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68099" y="961521"/>
            <a:ext cx="3157112" cy="5765956"/>
          </a:xfrm>
          <a:prstGeom prst="rect">
            <a:avLst/>
          </a:prstGeom>
        </p:spPr>
      </p:pic>
      <p:pic>
        <p:nvPicPr>
          <p:cNvPr id="8" name="Imagen 7">
            <a:extLst>
              <a:ext uri="{FF2B5EF4-FFF2-40B4-BE49-F238E27FC236}">
                <a16:creationId xmlns="" xmlns:a16="http://schemas.microsoft.com/office/drawing/2014/main" id="{D097F4F3-BFDA-4F1C-9DE8-F500C2B68EFD}"/>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207888" y="961521"/>
            <a:ext cx="3157112" cy="5765956"/>
          </a:xfrm>
          <a:prstGeom prst="rect">
            <a:avLst/>
          </a:prstGeom>
        </p:spPr>
      </p:pic>
      <p:pic>
        <p:nvPicPr>
          <p:cNvPr id="12" name="Imagen 11">
            <a:extLst>
              <a:ext uri="{FF2B5EF4-FFF2-40B4-BE49-F238E27FC236}">
                <a16:creationId xmlns="" xmlns:a16="http://schemas.microsoft.com/office/drawing/2014/main" id="{2DEA730B-61E3-4125-9506-F4D858F56A30}"/>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408189" y="961521"/>
            <a:ext cx="3157112" cy="5765956"/>
          </a:xfrm>
          <a:prstGeom prst="rect">
            <a:avLst/>
          </a:prstGeom>
        </p:spPr>
      </p:pic>
      <p:pic>
        <p:nvPicPr>
          <p:cNvPr id="14" name="Imagen 13">
            <a:extLst>
              <a:ext uri="{FF2B5EF4-FFF2-40B4-BE49-F238E27FC236}">
                <a16:creationId xmlns="" xmlns:a16="http://schemas.microsoft.com/office/drawing/2014/main" id="{79360200-8C9B-426D-A8EB-67DE371DFDA4}"/>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809838" y="961521"/>
            <a:ext cx="3157112" cy="5765956"/>
          </a:xfrm>
          <a:prstGeom prst="rect">
            <a:avLst/>
          </a:prstGeom>
        </p:spPr>
      </p:pic>
      <p:sp>
        <p:nvSpPr>
          <p:cNvPr id="15" name="CuadroTexto 14">
            <a:extLst>
              <a:ext uri="{FF2B5EF4-FFF2-40B4-BE49-F238E27FC236}">
                <a16:creationId xmlns="" xmlns:a16="http://schemas.microsoft.com/office/drawing/2014/main" id="{0DB47BC4-8C46-49D1-9D18-BAC0B3A7EBDF}"/>
              </a:ext>
            </a:extLst>
          </p:cNvPr>
          <p:cNvSpPr txBox="1"/>
          <p:nvPr/>
        </p:nvSpPr>
        <p:spPr>
          <a:xfrm>
            <a:off x="977463" y="1492469"/>
            <a:ext cx="518091" cy="646331"/>
          </a:xfrm>
          <a:prstGeom prst="rect">
            <a:avLst/>
          </a:prstGeom>
          <a:noFill/>
        </p:spPr>
        <p:txBody>
          <a:bodyPr wrap="none" rtlCol="0">
            <a:spAutoFit/>
          </a:bodyPr>
          <a:lstStyle/>
          <a:p>
            <a:pPr algn="ctr"/>
            <a:r>
              <a:rPr lang="es-MX" sz="3600" b="1" dirty="0">
                <a:solidFill>
                  <a:srgbClr val="0070C0"/>
                </a:solidFill>
                <a:latin typeface="Arial" panose="020B0604020202020204" pitchFamily="34" charset="0"/>
                <a:cs typeface="Arial" panose="020B0604020202020204" pitchFamily="34" charset="0"/>
              </a:rPr>
              <a:t>A</a:t>
            </a:r>
            <a:endParaRPr lang="es-CO" sz="3600" b="1" dirty="0">
              <a:solidFill>
                <a:srgbClr val="0070C0"/>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 xmlns:a16="http://schemas.microsoft.com/office/drawing/2014/main" id="{3040331C-3112-4A58-9A5E-940E1B4A33CA}"/>
              </a:ext>
            </a:extLst>
          </p:cNvPr>
          <p:cNvSpPr txBox="1"/>
          <p:nvPr/>
        </p:nvSpPr>
        <p:spPr>
          <a:xfrm>
            <a:off x="5806143" y="1492469"/>
            <a:ext cx="518092" cy="646331"/>
          </a:xfrm>
          <a:prstGeom prst="rect">
            <a:avLst/>
          </a:prstGeom>
          <a:noFill/>
        </p:spPr>
        <p:txBody>
          <a:bodyPr wrap="none" rtlCol="0">
            <a:spAutoFit/>
          </a:bodyPr>
          <a:lstStyle/>
          <a:p>
            <a:pPr algn="ctr"/>
            <a:r>
              <a:rPr lang="es-MX" sz="3600" b="1" dirty="0">
                <a:solidFill>
                  <a:srgbClr val="0070C0"/>
                </a:solidFill>
                <a:latin typeface="Arial" panose="020B0604020202020204" pitchFamily="34" charset="0"/>
                <a:cs typeface="Arial" panose="020B0604020202020204" pitchFamily="34" charset="0"/>
              </a:rPr>
              <a:t>C</a:t>
            </a:r>
            <a:endParaRPr lang="es-CO" sz="3600" b="1" dirty="0">
              <a:solidFill>
                <a:srgbClr val="0070C0"/>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8BA59FAD-8A6F-4BCF-85FE-7A329771F7A7}"/>
              </a:ext>
            </a:extLst>
          </p:cNvPr>
          <p:cNvSpPr txBox="1"/>
          <p:nvPr/>
        </p:nvSpPr>
        <p:spPr>
          <a:xfrm>
            <a:off x="10603281" y="1492468"/>
            <a:ext cx="492444" cy="646331"/>
          </a:xfrm>
          <a:prstGeom prst="rect">
            <a:avLst/>
          </a:prstGeom>
          <a:noFill/>
        </p:spPr>
        <p:txBody>
          <a:bodyPr wrap="none" rtlCol="0">
            <a:spAutoFit/>
          </a:bodyPr>
          <a:lstStyle/>
          <a:p>
            <a:pPr algn="ctr"/>
            <a:r>
              <a:rPr lang="es-MX" sz="3600" b="1" dirty="0">
                <a:solidFill>
                  <a:srgbClr val="0070C0"/>
                </a:solidFill>
                <a:latin typeface="Arial" panose="020B0604020202020204" pitchFamily="34" charset="0"/>
                <a:cs typeface="Arial" panose="020B0604020202020204" pitchFamily="34" charset="0"/>
              </a:rPr>
              <a:t>E</a:t>
            </a:r>
            <a:endParaRPr lang="es-CO" sz="3600" b="1" dirty="0">
              <a:solidFill>
                <a:srgbClr val="0070C0"/>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 xmlns:a16="http://schemas.microsoft.com/office/drawing/2014/main" id="{10461DBF-649D-4D9E-AF0C-3910F93DC0D8}"/>
              </a:ext>
            </a:extLst>
          </p:cNvPr>
          <p:cNvSpPr txBox="1"/>
          <p:nvPr/>
        </p:nvSpPr>
        <p:spPr>
          <a:xfrm>
            <a:off x="3359035" y="1492468"/>
            <a:ext cx="518092" cy="646331"/>
          </a:xfrm>
          <a:prstGeom prst="rect">
            <a:avLst/>
          </a:prstGeom>
          <a:noFill/>
        </p:spPr>
        <p:txBody>
          <a:bodyPr wrap="none" rtlCol="0">
            <a:spAutoFit/>
          </a:bodyPr>
          <a:lstStyle/>
          <a:p>
            <a:pPr algn="ctr"/>
            <a:r>
              <a:rPr lang="es-MX" sz="3600" b="1" dirty="0">
                <a:solidFill>
                  <a:srgbClr val="00B0F0"/>
                </a:solidFill>
                <a:latin typeface="Arial" panose="020B0604020202020204" pitchFamily="34" charset="0"/>
                <a:cs typeface="Arial" panose="020B0604020202020204" pitchFamily="34" charset="0"/>
              </a:rPr>
              <a:t>B</a:t>
            </a:r>
            <a:endParaRPr lang="es-CO" sz="3600" b="1" dirty="0">
              <a:solidFill>
                <a:srgbClr val="00B0F0"/>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 xmlns:a16="http://schemas.microsoft.com/office/drawing/2014/main" id="{AA3F19F2-82DD-4422-A999-1EC01491823E}"/>
              </a:ext>
            </a:extLst>
          </p:cNvPr>
          <p:cNvSpPr txBox="1"/>
          <p:nvPr/>
        </p:nvSpPr>
        <p:spPr>
          <a:xfrm>
            <a:off x="8197779" y="1492468"/>
            <a:ext cx="518092" cy="646331"/>
          </a:xfrm>
          <a:prstGeom prst="rect">
            <a:avLst/>
          </a:prstGeom>
          <a:noFill/>
        </p:spPr>
        <p:txBody>
          <a:bodyPr wrap="none" rtlCol="0">
            <a:spAutoFit/>
          </a:bodyPr>
          <a:lstStyle/>
          <a:p>
            <a:pPr algn="ctr"/>
            <a:r>
              <a:rPr lang="es-MX" sz="3600" b="1" dirty="0">
                <a:solidFill>
                  <a:srgbClr val="00B0F0"/>
                </a:solidFill>
                <a:latin typeface="Arial" panose="020B0604020202020204" pitchFamily="34" charset="0"/>
                <a:cs typeface="Arial" panose="020B0604020202020204" pitchFamily="34" charset="0"/>
              </a:rPr>
              <a:t>D</a:t>
            </a:r>
            <a:endParaRPr lang="es-CO" sz="3600" b="1" dirty="0">
              <a:solidFill>
                <a:srgbClr val="00B0F0"/>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 xmlns:a16="http://schemas.microsoft.com/office/drawing/2014/main" id="{3FC0C3DE-D1EC-49C3-96FF-569671D0CA63}"/>
              </a:ext>
            </a:extLst>
          </p:cNvPr>
          <p:cNvSpPr txBox="1"/>
          <p:nvPr/>
        </p:nvSpPr>
        <p:spPr>
          <a:xfrm>
            <a:off x="63059" y="2791703"/>
            <a:ext cx="2321198" cy="2031325"/>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El Sistema de Control Interno forma parte integrante de los sistemas contables, financieros, de planeación, de información y operacionales de la respectiva entidad</a:t>
            </a:r>
            <a:endParaRPr lang="es-CO" sz="1400" b="1" dirty="0">
              <a:solidFill>
                <a:schemeClr val="bg1"/>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 xmlns:a16="http://schemas.microsoft.com/office/drawing/2014/main" id="{4567F30D-49CE-4C1E-B8DC-114378888FA1}"/>
              </a:ext>
            </a:extLst>
          </p:cNvPr>
          <p:cNvSpPr txBox="1"/>
          <p:nvPr/>
        </p:nvSpPr>
        <p:spPr>
          <a:xfrm>
            <a:off x="2522880" y="2487025"/>
            <a:ext cx="2256073" cy="2462213"/>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Corresponde a la máxima autoridad del organismo o entidad, la responsabilidad de establecer, mantener y perfeccionar el Sistema de Control Interno, el cual debe ser adecuado a la naturaleza, estructura y misión de la organización</a:t>
            </a:r>
            <a:endParaRPr lang="es-CO" sz="1400" b="1" dirty="0">
              <a:solidFill>
                <a:schemeClr val="bg1"/>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 xmlns:a16="http://schemas.microsoft.com/office/drawing/2014/main" id="{16561591-F862-41E6-A52A-E273B682D53C}"/>
              </a:ext>
            </a:extLst>
          </p:cNvPr>
          <p:cNvSpPr txBox="1"/>
          <p:nvPr/>
        </p:nvSpPr>
        <p:spPr>
          <a:xfrm>
            <a:off x="4935400" y="2539633"/>
            <a:ext cx="2321198" cy="2246769"/>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En cada área de la organización, el funcionario encargado de dirigirla es responsable por control interno ante su jefe inmediato de acuerdo con los niveles de autoridad establecidos en cada entidad</a:t>
            </a:r>
            <a:endParaRPr lang="es-CO" sz="1400" b="1" dirty="0">
              <a:solidFill>
                <a:schemeClr val="bg1"/>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 xmlns:a16="http://schemas.microsoft.com/office/drawing/2014/main" id="{8D2057D8-C674-48DD-AB59-7981D3DD2D53}"/>
              </a:ext>
            </a:extLst>
          </p:cNvPr>
          <p:cNvSpPr txBox="1"/>
          <p:nvPr/>
        </p:nvSpPr>
        <p:spPr>
          <a:xfrm>
            <a:off x="7344130" y="2434357"/>
            <a:ext cx="2308623" cy="2462213"/>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La Unidad de Control Interno o quien haga sus veces es la encargada de evaluar en forma independiente el Sistema de Control Interno de la entidad y proponer al representante legal del respectivo organismo las recomendaciones para mejorarlo</a:t>
            </a:r>
            <a:endParaRPr lang="es-CO" sz="1400" b="1" dirty="0">
              <a:solidFill>
                <a:schemeClr val="bg1"/>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 xmlns:a16="http://schemas.microsoft.com/office/drawing/2014/main" id="{E4293E6C-C4E2-4ADC-8DD1-B221F02E9F07}"/>
              </a:ext>
            </a:extLst>
          </p:cNvPr>
          <p:cNvSpPr txBox="1"/>
          <p:nvPr/>
        </p:nvSpPr>
        <p:spPr>
          <a:xfrm>
            <a:off x="9863101" y="2592125"/>
            <a:ext cx="2013589" cy="2246769"/>
          </a:xfrm>
          <a:prstGeom prst="rect">
            <a:avLst/>
          </a:prstGeom>
          <a:noFill/>
        </p:spPr>
        <p:txBody>
          <a:bodyPr wrap="square">
            <a:spAutoFit/>
          </a:bodyPr>
          <a:lstStyle/>
          <a:p>
            <a:pPr algn="ctr"/>
            <a:r>
              <a:rPr lang="es-MX" sz="1400" b="1" dirty="0">
                <a:solidFill>
                  <a:schemeClr val="bg1"/>
                </a:solidFill>
                <a:latin typeface="Arial" panose="020B0604020202020204" pitchFamily="34" charset="0"/>
                <a:cs typeface="Arial" panose="020B0604020202020204" pitchFamily="34" charset="0"/>
              </a:rPr>
              <a:t>Todas las transacciones de las entidades deberán registrarse en forma exacta, veraz y oportuna de forma tal que permita preparar informes operativos, administrativos y financieros.</a:t>
            </a:r>
            <a:endParaRPr lang="es-CO"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5961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 xmlns:a16="http://schemas.microsoft.com/office/drawing/2014/main" id="{37CD419F-2DCB-4303-B551-58D9C1D9ABC9}"/>
              </a:ext>
            </a:extLst>
          </p:cNvPr>
          <p:cNvSpPr/>
          <p:nvPr/>
        </p:nvSpPr>
        <p:spPr>
          <a:xfrm>
            <a:off x="126123" y="186560"/>
            <a:ext cx="11881520" cy="653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1466191" y="96899"/>
            <a:ext cx="9301655" cy="523220"/>
          </a:xfrm>
          <a:prstGeom prst="rect">
            <a:avLst/>
          </a:prstGeom>
        </p:spPr>
        <p:txBody>
          <a:bodyPr wrap="square">
            <a:spAutoFit/>
          </a:bodyPr>
          <a:lstStyle/>
          <a:p>
            <a:pPr algn="ctr"/>
            <a:r>
              <a:rPr lang="es-CO" sz="2800" b="1" dirty="0">
                <a:solidFill>
                  <a:schemeClr val="accent1">
                    <a:lumMod val="75000"/>
                  </a:schemeClr>
                </a:solidFill>
              </a:rPr>
              <a:t>¿CÓMO OPERA MIPG A TRAVÉS DE (7) DIMENSIONES?</a:t>
            </a:r>
            <a:endParaRPr lang="es-ES" sz="2800" dirty="0">
              <a:solidFill>
                <a:schemeClr val="accent1">
                  <a:lumMod val="75000"/>
                </a:schemeClr>
              </a:solidFill>
            </a:endParaRP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4" name="Imagen 3">
            <a:extLst>
              <a:ext uri="{FF2B5EF4-FFF2-40B4-BE49-F238E27FC236}">
                <a16:creationId xmlns="" xmlns:a16="http://schemas.microsoft.com/office/drawing/2014/main" id="{F8356ED8-885D-4879-878F-80643FAC7E3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3241" y="1420372"/>
            <a:ext cx="12018759" cy="5234152"/>
          </a:xfrm>
          <a:prstGeom prst="rect">
            <a:avLst/>
          </a:prstGeom>
        </p:spPr>
      </p:pic>
      <p:sp>
        <p:nvSpPr>
          <p:cNvPr id="11" name="Rectángulo: esquinas redondeadas 10">
            <a:extLst>
              <a:ext uri="{FF2B5EF4-FFF2-40B4-BE49-F238E27FC236}">
                <a16:creationId xmlns="" xmlns:a16="http://schemas.microsoft.com/office/drawing/2014/main" id="{60285067-5F55-4CD8-8879-41401756D9D5}"/>
              </a:ext>
            </a:extLst>
          </p:cNvPr>
          <p:cNvSpPr/>
          <p:nvPr/>
        </p:nvSpPr>
        <p:spPr>
          <a:xfrm>
            <a:off x="1127233" y="704199"/>
            <a:ext cx="3247695" cy="90952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bg1"/>
                </a:solidFill>
              </a:rPr>
              <a:t>Puesta en marcha de siete (7) dimensiones</a:t>
            </a:r>
          </a:p>
        </p:txBody>
      </p:sp>
      <p:sp>
        <p:nvSpPr>
          <p:cNvPr id="13" name="Rectángulo: esquinas redondeadas 12">
            <a:extLst>
              <a:ext uri="{FF2B5EF4-FFF2-40B4-BE49-F238E27FC236}">
                <a16:creationId xmlns="" xmlns:a16="http://schemas.microsoft.com/office/drawing/2014/main" id="{4C1E2DD0-43B4-4FF5-969B-0588D241F0CA}"/>
              </a:ext>
            </a:extLst>
          </p:cNvPr>
          <p:cNvSpPr/>
          <p:nvPr/>
        </p:nvSpPr>
        <p:spPr>
          <a:xfrm>
            <a:off x="4493172" y="704199"/>
            <a:ext cx="3247695" cy="90952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bg1"/>
                </a:solidFill>
              </a:rPr>
              <a:t>Dimensiones articuladas e intercomunicadas</a:t>
            </a:r>
          </a:p>
        </p:txBody>
      </p:sp>
      <p:sp>
        <p:nvSpPr>
          <p:cNvPr id="14" name="Rectángulo: esquinas redondeadas 13">
            <a:extLst>
              <a:ext uri="{FF2B5EF4-FFF2-40B4-BE49-F238E27FC236}">
                <a16:creationId xmlns="" xmlns:a16="http://schemas.microsoft.com/office/drawing/2014/main" id="{E1938830-73B7-43EF-B8B0-CC3D8F72B477}"/>
              </a:ext>
            </a:extLst>
          </p:cNvPr>
          <p:cNvSpPr/>
          <p:nvPr/>
        </p:nvSpPr>
        <p:spPr>
          <a:xfrm>
            <a:off x="7859111" y="710296"/>
            <a:ext cx="3247695" cy="90952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a:solidFill>
                  <a:schemeClr val="bg1"/>
                </a:solidFill>
              </a:rPr>
              <a:t>Se agrupan las políticas de gestión y desempeño institucional por área</a:t>
            </a:r>
          </a:p>
        </p:txBody>
      </p:sp>
      <p:sp>
        <p:nvSpPr>
          <p:cNvPr id="16" name="Rectángulo 15">
            <a:extLst>
              <a:ext uri="{FF2B5EF4-FFF2-40B4-BE49-F238E27FC236}">
                <a16:creationId xmlns="" xmlns:a16="http://schemas.microsoft.com/office/drawing/2014/main" id="{8A6097E8-ED34-4AEF-84B8-54B11770A4BC}"/>
              </a:ext>
            </a:extLst>
          </p:cNvPr>
          <p:cNvSpPr/>
          <p:nvPr/>
        </p:nvSpPr>
        <p:spPr>
          <a:xfrm>
            <a:off x="6253656" y="5370786"/>
            <a:ext cx="861848" cy="388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8" name="Conector: angular 17">
            <a:extLst>
              <a:ext uri="{FF2B5EF4-FFF2-40B4-BE49-F238E27FC236}">
                <a16:creationId xmlns="" xmlns:a16="http://schemas.microsoft.com/office/drawing/2014/main" id="{9FB83430-B772-4C7F-8217-3E34F74049BA}"/>
              </a:ext>
            </a:extLst>
          </p:cNvPr>
          <p:cNvCxnSpPr>
            <a:cxnSpLocks/>
            <a:stCxn id="16" idx="3"/>
            <a:endCxn id="19" idx="1"/>
          </p:cNvCxnSpPr>
          <p:nvPr/>
        </p:nvCxnSpPr>
        <p:spPr>
          <a:xfrm>
            <a:off x="7115504" y="5565228"/>
            <a:ext cx="231227" cy="6802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 xmlns:a16="http://schemas.microsoft.com/office/drawing/2014/main" id="{F68D36B2-D786-4414-8389-02DFB8DD9B55}"/>
              </a:ext>
            </a:extLst>
          </p:cNvPr>
          <p:cNvSpPr/>
          <p:nvPr/>
        </p:nvSpPr>
        <p:spPr>
          <a:xfrm>
            <a:off x="7346731" y="5892132"/>
            <a:ext cx="1146523" cy="70672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70C0"/>
                </a:solidFill>
              </a:rPr>
              <a:t>Transversal a toda la entidad</a:t>
            </a:r>
            <a:endParaRPr lang="es-CO" sz="1600" dirty="0">
              <a:solidFill>
                <a:srgbClr val="0070C0"/>
              </a:solidFill>
            </a:endParaRPr>
          </a:p>
        </p:txBody>
      </p:sp>
      <p:sp>
        <p:nvSpPr>
          <p:cNvPr id="31" name="Rectángulo 30">
            <a:extLst>
              <a:ext uri="{FF2B5EF4-FFF2-40B4-BE49-F238E27FC236}">
                <a16:creationId xmlns="" xmlns:a16="http://schemas.microsoft.com/office/drawing/2014/main" id="{80E5C9D3-B9FA-4487-B76B-018D7191A76E}"/>
              </a:ext>
            </a:extLst>
          </p:cNvPr>
          <p:cNvSpPr/>
          <p:nvPr/>
        </p:nvSpPr>
        <p:spPr>
          <a:xfrm>
            <a:off x="3224473" y="1754872"/>
            <a:ext cx="1150455" cy="56143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70C0"/>
                </a:solidFill>
              </a:rPr>
              <a:t>Corazón del modelo</a:t>
            </a:r>
            <a:endParaRPr lang="es-CO" sz="1600" dirty="0">
              <a:solidFill>
                <a:srgbClr val="0070C0"/>
              </a:solidFill>
            </a:endParaRPr>
          </a:p>
        </p:txBody>
      </p:sp>
      <p:sp>
        <p:nvSpPr>
          <p:cNvPr id="30" name="Elipse 29">
            <a:extLst>
              <a:ext uri="{FF2B5EF4-FFF2-40B4-BE49-F238E27FC236}">
                <a16:creationId xmlns="" xmlns:a16="http://schemas.microsoft.com/office/drawing/2014/main" id="{7AE575D2-36A1-43CA-A02F-FB319A97DBCD}"/>
              </a:ext>
            </a:extLst>
          </p:cNvPr>
          <p:cNvSpPr/>
          <p:nvPr/>
        </p:nvSpPr>
        <p:spPr>
          <a:xfrm>
            <a:off x="4981477" y="3883019"/>
            <a:ext cx="872787" cy="52870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3" name="Conector: angular 32">
            <a:extLst>
              <a:ext uri="{FF2B5EF4-FFF2-40B4-BE49-F238E27FC236}">
                <a16:creationId xmlns="" xmlns:a16="http://schemas.microsoft.com/office/drawing/2014/main" id="{074CBE91-EAFB-4E2E-89C6-1C1B00E54C72}"/>
              </a:ext>
            </a:extLst>
          </p:cNvPr>
          <p:cNvCxnSpPr>
            <a:cxnSpLocks/>
            <a:stCxn id="30" idx="2"/>
            <a:endCxn id="31" idx="3"/>
          </p:cNvCxnSpPr>
          <p:nvPr/>
        </p:nvCxnSpPr>
        <p:spPr>
          <a:xfrm rot="10800000">
            <a:off x="4374929" y="2035588"/>
            <a:ext cx="606549" cy="21117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021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7" y="340241"/>
            <a:ext cx="10696160" cy="954107"/>
          </a:xfrm>
          <a:prstGeom prst="rect">
            <a:avLst/>
          </a:prstGeom>
        </p:spPr>
        <p:txBody>
          <a:bodyPr wrap="square">
            <a:spAutoFit/>
          </a:bodyPr>
          <a:lstStyle/>
          <a:p>
            <a:pPr algn="ctr"/>
            <a:r>
              <a:rPr lang="es-CO" sz="2800" b="1" dirty="0">
                <a:solidFill>
                  <a:srgbClr val="0070C0"/>
                </a:solidFill>
              </a:rPr>
              <a:t>¿</a:t>
            </a:r>
            <a:r>
              <a:rPr lang="es-CO" sz="2800" b="1" dirty="0">
                <a:solidFill>
                  <a:schemeClr val="accent1">
                    <a:lumMod val="75000"/>
                  </a:schemeClr>
                </a:solidFill>
              </a:rPr>
              <a:t>Cómo opera MIPG  </a:t>
            </a:r>
            <a:r>
              <a:rPr lang="es-ES_tradnl" sz="2800" b="1" dirty="0">
                <a:solidFill>
                  <a:schemeClr val="accent1">
                    <a:lumMod val="75000"/>
                  </a:schemeClr>
                </a:solidFill>
              </a:rPr>
              <a:t>El Decreto 1499 de 2017  </a:t>
            </a:r>
            <a:endParaRPr lang="es-CO" sz="2800" b="1" dirty="0">
              <a:solidFill>
                <a:schemeClr val="accent1">
                  <a:lumMod val="75000"/>
                </a:schemeClr>
              </a:solidFill>
            </a:endParaRPr>
          </a:p>
          <a:p>
            <a:pPr algn="ctr"/>
            <a:r>
              <a:rPr lang="es-CO" sz="2800" b="1" dirty="0">
                <a:solidFill>
                  <a:schemeClr val="accent1">
                    <a:lumMod val="75000"/>
                  </a:schemeClr>
                </a:solidFill>
              </a:rPr>
              <a:t>A través de (7) Dimensiones?</a:t>
            </a:r>
            <a:endParaRPr lang="es-ES" sz="2800" dirty="0">
              <a:solidFill>
                <a:schemeClr val="accent1">
                  <a:lumMod val="75000"/>
                </a:schemeClr>
              </a:solidFill>
            </a:endParaRP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765851" y="1634589"/>
            <a:ext cx="10355692"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1.</a:t>
            </a:r>
            <a:r>
              <a:rPr kumimoji="0" lang="es-ES" sz="2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Talento Humano. </a:t>
            </a:r>
            <a:r>
              <a:rPr lang="es-ES" sz="2600" dirty="0">
                <a:solidFill>
                  <a:schemeClr val="accent1"/>
                </a:solidFill>
                <a:latin typeface="Arial" panose="020B0604020202020204" pitchFamily="34" charset="0"/>
                <a:ea typeface="Calibri" pitchFamily="34" charset="0"/>
                <a:cs typeface="Arial" panose="020B0604020202020204" pitchFamily="34" charset="0"/>
              </a:rPr>
              <a:t>“ Corazón del Modelo”</a:t>
            </a:r>
            <a:endParaRPr kumimoji="0" lang="es-ES" sz="900" b="0" i="0" u="none" strike="noStrike" cap="none" normalizeH="0" baseline="0" dirty="0">
              <a:ln>
                <a:noFill/>
              </a:ln>
              <a:solidFill>
                <a:schemeClr val="accent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2. Direccionamiento Estratégico. </a:t>
            </a:r>
            <a:endParaRPr kumimoji="0" lang="es-ES" sz="900" b="0" i="0" u="none" strike="noStrike" cap="none" normalizeH="0" baseline="0" dirty="0">
              <a:ln>
                <a:noFill/>
              </a:ln>
              <a:solidFill>
                <a:schemeClr val="accent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3. Gestión con valores para resultados. </a:t>
            </a:r>
            <a:endParaRPr kumimoji="0" lang="es-ES" sz="900" b="0" i="0" u="none" strike="noStrike" cap="none" normalizeH="0" baseline="0" dirty="0">
              <a:ln>
                <a:noFill/>
              </a:ln>
              <a:solidFill>
                <a:schemeClr val="accent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4. Evaluación de Resultados. </a:t>
            </a:r>
            <a:endParaRPr kumimoji="0" lang="es-ES" sz="900" b="0" i="0" u="none" strike="noStrike" cap="none" normalizeH="0" baseline="0" dirty="0">
              <a:ln>
                <a:noFill/>
              </a:ln>
              <a:solidFill>
                <a:schemeClr val="accent1"/>
              </a:solidFill>
              <a:effectLst/>
              <a:latin typeface="Arial" panose="020B0604020202020204" pitchFamily="34" charset="0"/>
              <a:cs typeface="Arial" pitchFamily="34" charset="0"/>
            </a:endParaRPr>
          </a:p>
          <a:p>
            <a:pPr lvl="0" eaLnBrk="0" fontAlgn="base" hangingPunct="0">
              <a:spcBef>
                <a:spcPct val="0"/>
              </a:spcBef>
              <a:spcAft>
                <a:spcPct val="0"/>
              </a:spcAft>
            </a:pP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5. Información y comunicación. “</a:t>
            </a:r>
            <a:r>
              <a:rPr lang="es-419" sz="2800" dirty="0">
                <a:solidFill>
                  <a:schemeClr val="accent1"/>
                </a:solidFill>
                <a:latin typeface="Arial" panose="020B0604020202020204" pitchFamily="34" charset="0"/>
                <a:cs typeface="Arial" panose="020B0604020202020204" pitchFamily="34" charset="0"/>
              </a:rPr>
              <a:t>Transversal a toda la entidad”</a:t>
            </a: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 </a:t>
            </a:r>
            <a:endParaRPr kumimoji="0" lang="es-ES" sz="900" b="0" i="0" u="none" strike="noStrike" cap="none" normalizeH="0" baseline="0" dirty="0">
              <a:ln>
                <a:noFill/>
              </a:ln>
              <a:solidFill>
                <a:schemeClr val="accent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6. Gestión del conocimiento. </a:t>
            </a:r>
            <a:endParaRPr kumimoji="0" lang="es-ES" sz="900" b="0" i="0" u="none" strike="noStrike" cap="none" normalizeH="0" baseline="0" dirty="0">
              <a:ln>
                <a:noFill/>
              </a:ln>
              <a:solidFill>
                <a:schemeClr val="accent1"/>
              </a:solidFill>
              <a:effectLst/>
              <a:latin typeface="Arial" panose="020B060402020202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600" b="0"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7. </a:t>
            </a:r>
            <a:r>
              <a:rPr kumimoji="0" lang="es-ES" sz="2600" b="1" i="0" u="none" strike="noStrike" cap="none" normalizeH="0" baseline="0" dirty="0">
                <a:ln>
                  <a:noFill/>
                </a:ln>
                <a:solidFill>
                  <a:schemeClr val="accent1"/>
                </a:solidFill>
                <a:effectLst/>
                <a:latin typeface="Arial" panose="020B0604020202020204" pitchFamily="34" charset="0"/>
                <a:ea typeface="Calibri" pitchFamily="34" charset="0"/>
                <a:cs typeface="Arial" panose="020B0604020202020204" pitchFamily="34" charset="0"/>
              </a:rPr>
              <a:t>Control Interno. MECI</a:t>
            </a:r>
            <a:endParaRPr kumimoji="0" lang="es-ES" sz="1800" b="1" i="0" u="none" strike="noStrike" cap="none" normalizeH="0" baseline="0" dirty="0">
              <a:ln>
                <a:noFill/>
              </a:ln>
              <a:solidFill>
                <a:schemeClr val="accent1"/>
              </a:solidFill>
              <a:effectLst/>
              <a:latin typeface="Arial" panose="020B0604020202020204" pitchFamily="34" charset="0"/>
              <a:cs typeface="Arial" pitchFamily="34" charset="0"/>
            </a:endParaRPr>
          </a:p>
        </p:txBody>
      </p:sp>
    </p:spTree>
    <p:extLst>
      <p:ext uri="{BB962C8B-B14F-4D97-AF65-F5344CB8AC3E}">
        <p14:creationId xmlns="" xmlns:p14="http://schemas.microsoft.com/office/powerpoint/2010/main" val="214021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48168" y="24601"/>
            <a:ext cx="10696160" cy="707886"/>
          </a:xfrm>
          <a:prstGeom prst="rect">
            <a:avLst/>
          </a:prstGeom>
        </p:spPr>
        <p:txBody>
          <a:bodyPr wrap="square">
            <a:spAutoFit/>
          </a:bodyPr>
          <a:lstStyle/>
          <a:p>
            <a:pPr algn="ctr"/>
            <a:r>
              <a:rPr lang="es-ES" sz="4000" b="1" dirty="0">
                <a:solidFill>
                  <a:schemeClr val="accent1">
                    <a:lumMod val="75000"/>
                  </a:schemeClr>
                </a:solidFill>
              </a:rPr>
              <a:t>19 Políticas de Gestión y Desempeño</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354350" y="1087525"/>
            <a:ext cx="553144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s-ES" sz="2400" dirty="0" smtClean="0">
                <a:solidFill>
                  <a:srgbClr val="0070C0"/>
                </a:solidFill>
              </a:rPr>
              <a:t>Planeación Institucional</a:t>
            </a:r>
          </a:p>
          <a:p>
            <a:pPr marL="457200" indent="-457200">
              <a:buFont typeface="+mj-lt"/>
              <a:buAutoNum type="arabicPeriod"/>
            </a:pPr>
            <a:r>
              <a:rPr lang="es-ES" sz="2400" dirty="0" smtClean="0">
                <a:solidFill>
                  <a:srgbClr val="0070C0"/>
                </a:solidFill>
              </a:rPr>
              <a:t>Gestión </a:t>
            </a:r>
            <a:r>
              <a:rPr lang="es-ES" sz="2400" dirty="0">
                <a:solidFill>
                  <a:srgbClr val="0070C0"/>
                </a:solidFill>
              </a:rPr>
              <a:t>presupuestal y eficiencia del gasto </a:t>
            </a:r>
            <a:r>
              <a:rPr lang="es-ES" sz="2400" dirty="0" smtClean="0">
                <a:solidFill>
                  <a:srgbClr val="0070C0"/>
                </a:solidFill>
              </a:rPr>
              <a:t>público</a:t>
            </a:r>
          </a:p>
          <a:p>
            <a:pPr marL="457200" indent="-457200">
              <a:buFont typeface="+mj-lt"/>
              <a:buAutoNum type="arabicPeriod"/>
            </a:pPr>
            <a:r>
              <a:rPr lang="es-ES" sz="2400" dirty="0" smtClean="0">
                <a:solidFill>
                  <a:srgbClr val="0070C0"/>
                </a:solidFill>
              </a:rPr>
              <a:t>Compras </a:t>
            </a:r>
            <a:r>
              <a:rPr lang="es-ES" sz="2400" dirty="0">
                <a:solidFill>
                  <a:srgbClr val="0070C0"/>
                </a:solidFill>
              </a:rPr>
              <a:t>y Contratación Pública </a:t>
            </a:r>
            <a:endParaRPr lang="es-ES" sz="2400" dirty="0" smtClean="0">
              <a:solidFill>
                <a:srgbClr val="0070C0"/>
              </a:solidFill>
            </a:endParaRPr>
          </a:p>
          <a:p>
            <a:pPr marL="457200" indent="-457200">
              <a:buFont typeface="+mj-lt"/>
              <a:buAutoNum type="arabicPeriod"/>
            </a:pPr>
            <a:r>
              <a:rPr lang="es-ES" sz="2400" dirty="0" smtClean="0">
                <a:solidFill>
                  <a:srgbClr val="0070C0"/>
                </a:solidFill>
              </a:rPr>
              <a:t>Talento humano</a:t>
            </a:r>
          </a:p>
          <a:p>
            <a:pPr marL="457200" indent="-457200">
              <a:buFont typeface="+mj-lt"/>
              <a:buAutoNum type="arabicPeriod"/>
            </a:pPr>
            <a:r>
              <a:rPr lang="es-ES" sz="2400" dirty="0" smtClean="0">
                <a:solidFill>
                  <a:srgbClr val="0070C0"/>
                </a:solidFill>
              </a:rPr>
              <a:t>Integridad</a:t>
            </a:r>
          </a:p>
          <a:p>
            <a:pPr marL="457200" indent="-457200">
              <a:buFont typeface="+mj-lt"/>
              <a:buAutoNum type="arabicPeriod"/>
            </a:pPr>
            <a:r>
              <a:rPr lang="es-ES" sz="2400" dirty="0" smtClean="0">
                <a:solidFill>
                  <a:srgbClr val="0070C0"/>
                </a:solidFill>
              </a:rPr>
              <a:t>Transparencia</a:t>
            </a:r>
            <a:r>
              <a:rPr lang="es-ES" sz="2400" dirty="0">
                <a:solidFill>
                  <a:srgbClr val="0070C0"/>
                </a:solidFill>
              </a:rPr>
              <a:t>, acceso a la información pública y lucha contra la </a:t>
            </a:r>
            <a:r>
              <a:rPr lang="es-ES" sz="2400" dirty="0" smtClean="0">
                <a:solidFill>
                  <a:srgbClr val="0070C0"/>
                </a:solidFill>
              </a:rPr>
              <a:t>corrupción</a:t>
            </a:r>
          </a:p>
          <a:p>
            <a:pPr marL="457200" indent="-457200">
              <a:buFont typeface="+mj-lt"/>
              <a:buAutoNum type="arabicPeriod"/>
            </a:pPr>
            <a:r>
              <a:rPr lang="es-ES" sz="2400" dirty="0" smtClean="0">
                <a:solidFill>
                  <a:srgbClr val="0070C0"/>
                </a:solidFill>
              </a:rPr>
              <a:t>Fortalecimiento </a:t>
            </a:r>
            <a:r>
              <a:rPr lang="es-ES" sz="2400" dirty="0">
                <a:solidFill>
                  <a:srgbClr val="0070C0"/>
                </a:solidFill>
              </a:rPr>
              <a:t>organizacional y simplificación de </a:t>
            </a:r>
            <a:r>
              <a:rPr lang="es-ES" sz="2400" dirty="0" smtClean="0">
                <a:solidFill>
                  <a:srgbClr val="0070C0"/>
                </a:solidFill>
              </a:rPr>
              <a:t>procesos</a:t>
            </a:r>
          </a:p>
          <a:p>
            <a:pPr marL="457200" indent="-457200">
              <a:buFont typeface="+mj-lt"/>
              <a:buAutoNum type="arabicPeriod"/>
            </a:pPr>
            <a:r>
              <a:rPr lang="es-ES" sz="2400" dirty="0" smtClean="0">
                <a:solidFill>
                  <a:srgbClr val="0070C0"/>
                </a:solidFill>
              </a:rPr>
              <a:t>Servicio </a:t>
            </a:r>
            <a:r>
              <a:rPr lang="es-ES" sz="2400" dirty="0">
                <a:solidFill>
                  <a:srgbClr val="0070C0"/>
                </a:solidFill>
              </a:rPr>
              <a:t>al </a:t>
            </a:r>
            <a:r>
              <a:rPr lang="es-ES" sz="2400" dirty="0" smtClean="0">
                <a:solidFill>
                  <a:srgbClr val="0070C0"/>
                </a:solidFill>
              </a:rPr>
              <a:t>ciudadano</a:t>
            </a:r>
          </a:p>
          <a:p>
            <a:pPr marL="457200" indent="-457200">
              <a:buFont typeface="+mj-lt"/>
              <a:buAutoNum type="arabicPeriod"/>
            </a:pPr>
            <a:r>
              <a:rPr lang="es-ES" sz="2400" dirty="0" smtClean="0">
                <a:solidFill>
                  <a:srgbClr val="0070C0"/>
                </a:solidFill>
              </a:rPr>
              <a:t>Participación </a:t>
            </a:r>
            <a:r>
              <a:rPr lang="es-ES" sz="2400" dirty="0">
                <a:solidFill>
                  <a:srgbClr val="0070C0"/>
                </a:solidFill>
              </a:rPr>
              <a:t>ciudadana en la gestión pública</a:t>
            </a:r>
            <a:br>
              <a:rPr lang="es-ES" sz="2400" dirty="0">
                <a:solidFill>
                  <a:srgbClr val="0070C0"/>
                </a:solidFill>
              </a:rPr>
            </a:br>
            <a:endParaRPr lang="es-ES" sz="2400" dirty="0">
              <a:solidFill>
                <a:srgbClr val="0070C0"/>
              </a:solidFill>
            </a:endParaRPr>
          </a:p>
        </p:txBody>
      </p:sp>
      <p:sp>
        <p:nvSpPr>
          <p:cNvPr id="3" name="Rectángulo 2"/>
          <p:cNvSpPr/>
          <p:nvPr/>
        </p:nvSpPr>
        <p:spPr>
          <a:xfrm>
            <a:off x="6174924" y="1087525"/>
            <a:ext cx="5754318" cy="4154984"/>
          </a:xfrm>
          <a:prstGeom prst="rect">
            <a:avLst/>
          </a:prstGeom>
        </p:spPr>
        <p:txBody>
          <a:bodyPr wrap="square">
            <a:spAutoFit/>
          </a:bodyPr>
          <a:lstStyle/>
          <a:p>
            <a:pPr marL="457200" indent="-457200">
              <a:buFont typeface="+mj-lt"/>
              <a:buAutoNum type="arabicPeriod" startAt="10"/>
            </a:pPr>
            <a:r>
              <a:rPr lang="es-ES" sz="2400" dirty="0" smtClean="0">
                <a:solidFill>
                  <a:srgbClr val="0070C0"/>
                </a:solidFill>
              </a:rPr>
              <a:t>Racionalización </a:t>
            </a:r>
            <a:r>
              <a:rPr lang="es-ES" sz="2400" dirty="0">
                <a:solidFill>
                  <a:srgbClr val="0070C0"/>
                </a:solidFill>
              </a:rPr>
              <a:t>de </a:t>
            </a:r>
            <a:r>
              <a:rPr lang="es-ES" sz="2400" dirty="0" smtClean="0">
                <a:solidFill>
                  <a:srgbClr val="0070C0"/>
                </a:solidFill>
              </a:rPr>
              <a:t>trámites</a:t>
            </a:r>
          </a:p>
          <a:p>
            <a:pPr marL="457200" indent="-457200">
              <a:buFont typeface="+mj-lt"/>
              <a:buAutoNum type="arabicPeriod" startAt="10"/>
            </a:pPr>
            <a:r>
              <a:rPr lang="es-ES" sz="2400" dirty="0" smtClean="0">
                <a:solidFill>
                  <a:srgbClr val="0070C0"/>
                </a:solidFill>
              </a:rPr>
              <a:t>Gobierno digital</a:t>
            </a:r>
          </a:p>
          <a:p>
            <a:pPr marL="457200" indent="-457200">
              <a:buFont typeface="+mj-lt"/>
              <a:buAutoNum type="arabicPeriod" startAt="10"/>
            </a:pPr>
            <a:r>
              <a:rPr lang="es-ES" sz="2400" dirty="0" smtClean="0">
                <a:solidFill>
                  <a:srgbClr val="0070C0"/>
                </a:solidFill>
              </a:rPr>
              <a:t>Seguridad digital</a:t>
            </a:r>
          </a:p>
          <a:p>
            <a:pPr marL="457200" indent="-457200">
              <a:buFont typeface="+mj-lt"/>
              <a:buAutoNum type="arabicPeriod" startAt="10"/>
            </a:pPr>
            <a:r>
              <a:rPr lang="es-ES" sz="2400" dirty="0" smtClean="0">
                <a:solidFill>
                  <a:srgbClr val="0070C0"/>
                </a:solidFill>
              </a:rPr>
              <a:t>Defensa jurídica</a:t>
            </a:r>
          </a:p>
          <a:p>
            <a:pPr marL="457200" indent="-457200">
              <a:buFont typeface="+mj-lt"/>
              <a:buAutoNum type="arabicPeriod" startAt="10"/>
            </a:pPr>
            <a:r>
              <a:rPr lang="es-ES" sz="2400" dirty="0" smtClean="0">
                <a:solidFill>
                  <a:srgbClr val="0070C0"/>
                </a:solidFill>
              </a:rPr>
              <a:t>Mejora normativa</a:t>
            </a:r>
          </a:p>
          <a:p>
            <a:pPr marL="457200" indent="-457200">
              <a:buFont typeface="+mj-lt"/>
              <a:buAutoNum type="arabicPeriod" startAt="10"/>
            </a:pPr>
            <a:r>
              <a:rPr lang="es-ES" sz="2400" dirty="0" smtClean="0">
                <a:solidFill>
                  <a:srgbClr val="0070C0"/>
                </a:solidFill>
              </a:rPr>
              <a:t>Gestión </a:t>
            </a:r>
            <a:r>
              <a:rPr lang="es-ES" sz="2400" dirty="0">
                <a:solidFill>
                  <a:srgbClr val="0070C0"/>
                </a:solidFill>
              </a:rPr>
              <a:t>del conocimiento y la </a:t>
            </a:r>
            <a:r>
              <a:rPr lang="es-ES" sz="2400" dirty="0" smtClean="0">
                <a:solidFill>
                  <a:srgbClr val="0070C0"/>
                </a:solidFill>
              </a:rPr>
              <a:t>innovación</a:t>
            </a:r>
          </a:p>
          <a:p>
            <a:pPr marL="457200" indent="-457200">
              <a:buFont typeface="+mj-lt"/>
              <a:buAutoNum type="arabicPeriod" startAt="10"/>
            </a:pPr>
            <a:r>
              <a:rPr lang="es-ES" sz="2400" dirty="0" smtClean="0">
                <a:solidFill>
                  <a:srgbClr val="0070C0"/>
                </a:solidFill>
              </a:rPr>
              <a:t>Gestión documental</a:t>
            </a:r>
          </a:p>
          <a:p>
            <a:pPr marL="457200" indent="-457200">
              <a:buFont typeface="+mj-lt"/>
              <a:buAutoNum type="arabicPeriod" startAt="10"/>
            </a:pPr>
            <a:r>
              <a:rPr lang="es-ES" sz="2400" dirty="0" smtClean="0">
                <a:solidFill>
                  <a:srgbClr val="0070C0"/>
                </a:solidFill>
              </a:rPr>
              <a:t>Gestión </a:t>
            </a:r>
            <a:r>
              <a:rPr lang="es-ES" sz="2400" dirty="0">
                <a:solidFill>
                  <a:srgbClr val="0070C0"/>
                </a:solidFill>
              </a:rPr>
              <a:t>de la información </a:t>
            </a:r>
            <a:r>
              <a:rPr lang="es-ES" sz="2400" dirty="0" smtClean="0">
                <a:solidFill>
                  <a:srgbClr val="0070C0"/>
                </a:solidFill>
              </a:rPr>
              <a:t>estadística</a:t>
            </a:r>
          </a:p>
          <a:p>
            <a:pPr marL="457200" indent="-457200">
              <a:buFont typeface="+mj-lt"/>
              <a:buAutoNum type="arabicPeriod" startAt="10"/>
            </a:pPr>
            <a:r>
              <a:rPr lang="es-ES" sz="2400" dirty="0" smtClean="0">
                <a:solidFill>
                  <a:srgbClr val="0070C0"/>
                </a:solidFill>
              </a:rPr>
              <a:t>Seguimiento </a:t>
            </a:r>
            <a:r>
              <a:rPr lang="es-ES" sz="2400" dirty="0">
                <a:solidFill>
                  <a:srgbClr val="0070C0"/>
                </a:solidFill>
              </a:rPr>
              <a:t>y evaluación del desempeño </a:t>
            </a:r>
            <a:r>
              <a:rPr lang="es-ES" sz="2400" dirty="0" smtClean="0">
                <a:solidFill>
                  <a:srgbClr val="0070C0"/>
                </a:solidFill>
              </a:rPr>
              <a:t>institucional</a:t>
            </a:r>
          </a:p>
          <a:p>
            <a:pPr marL="457200" indent="-457200">
              <a:buFont typeface="+mj-lt"/>
              <a:buAutoNum type="arabicPeriod" startAt="10"/>
            </a:pPr>
            <a:r>
              <a:rPr lang="es-ES" sz="2400" dirty="0" smtClean="0">
                <a:solidFill>
                  <a:srgbClr val="0070C0"/>
                </a:solidFill>
              </a:rPr>
              <a:t>Control </a:t>
            </a:r>
            <a:r>
              <a:rPr lang="es-ES" sz="2400" dirty="0">
                <a:solidFill>
                  <a:srgbClr val="0070C0"/>
                </a:solidFill>
              </a:rPr>
              <a:t>interno</a:t>
            </a:r>
          </a:p>
        </p:txBody>
      </p:sp>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94595" y="1612482"/>
            <a:ext cx="2417378" cy="3046988"/>
          </a:xfrm>
          <a:prstGeom prst="rect">
            <a:avLst/>
          </a:prstGeom>
        </p:spPr>
        <p:txBody>
          <a:bodyPr wrap="square">
            <a:spAutoFit/>
          </a:bodyPr>
          <a:lstStyle/>
          <a:p>
            <a:pPr algn="ctr"/>
            <a:r>
              <a:rPr lang="es-ES" sz="2400" dirty="0" smtClean="0">
                <a:solidFill>
                  <a:srgbClr val="0070C0"/>
                </a:solidFill>
                <a:latin typeface="Arial" pitchFamily="34" charset="0"/>
                <a:cs typeface="Arial" pitchFamily="34" charset="0"/>
              </a:rPr>
              <a:t>Se incorporan en el plan de acción 17 planes unificando sus fechas de presentación y publicación</a:t>
            </a:r>
            <a:endParaRPr lang="es-ES" sz="2400" dirty="0">
              <a:solidFill>
                <a:srgbClr val="0070C0"/>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 xmlns:p14="http://schemas.microsoft.com/office/powerpoint/2010/main" val="2964851003"/>
              </p:ext>
            </p:extLst>
          </p:nvPr>
        </p:nvGraphicFramePr>
        <p:xfrm>
          <a:off x="2774735" y="10507"/>
          <a:ext cx="9427779" cy="6748010"/>
        </p:xfrm>
        <a:graphic>
          <a:graphicData uri="http://schemas.openxmlformats.org/drawingml/2006/table">
            <a:tbl>
              <a:tblPr/>
              <a:tblGrid>
                <a:gridCol w="6148798">
                  <a:extLst>
                    <a:ext uri="{9D8B030D-6E8A-4147-A177-3AD203B41FA5}">
                      <a16:colId xmlns="" xmlns:a16="http://schemas.microsoft.com/office/drawing/2014/main" val="20000"/>
                    </a:ext>
                  </a:extLst>
                </a:gridCol>
                <a:gridCol w="3278981">
                  <a:extLst>
                    <a:ext uri="{9D8B030D-6E8A-4147-A177-3AD203B41FA5}">
                      <a16:colId xmlns="" xmlns:a16="http://schemas.microsoft.com/office/drawing/2014/main" val="20001"/>
                    </a:ext>
                  </a:extLst>
                </a:gridCol>
              </a:tblGrid>
              <a:tr h="491330">
                <a:tc>
                  <a:txBody>
                    <a:bodyPr/>
                    <a:lstStyle/>
                    <a:p>
                      <a:pPr algn="ctr">
                        <a:lnSpc>
                          <a:spcPct val="115000"/>
                        </a:lnSpc>
                        <a:spcAft>
                          <a:spcPts val="1000"/>
                        </a:spcAft>
                      </a:pPr>
                      <a:r>
                        <a:rPr lang="es-CO" sz="1600" b="1" dirty="0">
                          <a:solidFill>
                            <a:schemeClr val="bg1"/>
                          </a:solidFill>
                          <a:latin typeface="Arial" panose="020B0604020202020204" pitchFamily="34" charset="0"/>
                          <a:ea typeface="Calibri"/>
                          <a:cs typeface="Arial" panose="020B0604020202020204" pitchFamily="34" charset="0"/>
                        </a:rPr>
                        <a:t>Plan</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1000"/>
                        </a:spcAft>
                      </a:pPr>
                      <a:r>
                        <a:rPr lang="es-CO" sz="1600" b="1" dirty="0">
                          <a:solidFill>
                            <a:schemeClr val="bg1"/>
                          </a:solidFill>
                          <a:latin typeface="Arial" panose="020B0604020202020204" pitchFamily="34" charset="0"/>
                          <a:ea typeface="Calibri"/>
                          <a:cs typeface="Arial" panose="020B0604020202020204" pitchFamily="34" charset="0"/>
                        </a:rPr>
                        <a:t>Entidad líder</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0"/>
                  </a:ext>
                </a:extLst>
              </a:tr>
              <a:tr h="559485">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 Plan Institucional de Archivos –PINAR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AGN –Archivo General de la Nación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1"/>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2. Plan de Conservación Documental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AGN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2"/>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3. Plan de Preservación Digital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AGN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3"/>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4. Plan Anual de Adquisiciones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CCE –Colombia Compra Eficiente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4"/>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5. Plan de Austeridad y Gestión Ambiental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MinHacienda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5"/>
                  </a:ext>
                </a:extLst>
              </a:tr>
              <a:tr h="600156">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6. Plan Estratégico Tecnologías de la Información y las Comunicaciones - PETIC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MinTIC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6"/>
                  </a:ext>
                </a:extLst>
              </a:tr>
              <a:tr h="600156">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7. Plan de Tratamiento de Riesgos de Seguridad y Privacidad de la Información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a:solidFill>
                            <a:schemeClr val="bg1"/>
                          </a:solidFill>
                          <a:latin typeface="Arial" panose="020B0604020202020204" pitchFamily="34" charset="0"/>
                          <a:ea typeface="Calibri"/>
                          <a:cs typeface="Arial" panose="020B0604020202020204" pitchFamily="34" charset="0"/>
                        </a:rPr>
                        <a:t>MinTIC </a:t>
                      </a:r>
                      <a:endParaRPr lang="es-ES" sz="160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7"/>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8. Plan de Seguridad y Privacidad de la Información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err="1">
                          <a:solidFill>
                            <a:schemeClr val="bg1"/>
                          </a:solidFill>
                          <a:latin typeface="Arial" panose="020B0604020202020204" pitchFamily="34" charset="0"/>
                          <a:ea typeface="Calibri"/>
                          <a:cs typeface="Arial" panose="020B0604020202020204" pitchFamily="34" charset="0"/>
                        </a:rPr>
                        <a:t>MinTIC</a:t>
                      </a:r>
                      <a:r>
                        <a:rPr lang="es-CO" sz="1600" dirty="0">
                          <a:solidFill>
                            <a:schemeClr val="bg1"/>
                          </a:solidFill>
                          <a:latin typeface="Arial" panose="020B0604020202020204" pitchFamily="34" charset="0"/>
                          <a:ea typeface="Calibri"/>
                          <a:cs typeface="Arial" panose="020B0604020202020204" pitchFamily="34" charset="0"/>
                        </a:rPr>
                        <a:t>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8"/>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9. Plan de Mantenimiento de Servicios Tecnológicos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err="1">
                          <a:solidFill>
                            <a:schemeClr val="bg1"/>
                          </a:solidFill>
                          <a:latin typeface="Arial" panose="020B0604020202020204" pitchFamily="34" charset="0"/>
                          <a:ea typeface="Calibri"/>
                          <a:cs typeface="Arial" panose="020B0604020202020204" pitchFamily="34" charset="0"/>
                        </a:rPr>
                        <a:t>MinTIC</a:t>
                      </a:r>
                      <a:r>
                        <a:rPr lang="es-CO" sz="1600" dirty="0">
                          <a:solidFill>
                            <a:schemeClr val="bg1"/>
                          </a:solidFill>
                          <a:latin typeface="Arial" panose="020B0604020202020204" pitchFamily="34" charset="0"/>
                          <a:ea typeface="Calibri"/>
                          <a:cs typeface="Arial" panose="020B0604020202020204" pitchFamily="34" charset="0"/>
                        </a:rPr>
                        <a:t>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09"/>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10. Plan Anticorrupción y de Atención al Ciudadano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Sec. Transparencia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0"/>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11. Planes de Bienestar e Incentivos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1"/>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12. Plan de Previsión de Recursos Humanos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2"/>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13. Plan Institucional de Capacitación – PIC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3"/>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14. Plan Estratégico de Talento Humano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4"/>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15. Plan Anual de Vacantes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5"/>
                  </a:ext>
                </a:extLst>
              </a:tr>
              <a:tr h="319902">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16. Plan de Trabajo Anual en Seguridad y Salud en el Trabajo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6"/>
                  </a:ext>
                </a:extLst>
              </a:tr>
              <a:tr h="327285">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17. Plan de Participación Ciudadana en la Gestión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nSpc>
                          <a:spcPct val="115000"/>
                        </a:lnSpc>
                        <a:spcAft>
                          <a:spcPts val="1000"/>
                        </a:spcAft>
                      </a:pPr>
                      <a:r>
                        <a:rPr lang="es-CO" sz="1600" dirty="0">
                          <a:solidFill>
                            <a:schemeClr val="bg1"/>
                          </a:solidFill>
                          <a:latin typeface="Arial" panose="020B0604020202020204" pitchFamily="34" charset="0"/>
                          <a:ea typeface="Calibri"/>
                          <a:cs typeface="Arial" panose="020B0604020202020204" pitchFamily="34" charset="0"/>
                        </a:rPr>
                        <a:t>Función Pública </a:t>
                      </a:r>
                      <a:endParaRPr lang="es-ES" sz="1600" dirty="0">
                        <a:solidFill>
                          <a:schemeClr val="bg1"/>
                        </a:solidFill>
                        <a:latin typeface="Arial" panose="020B0604020202020204" pitchFamily="34" charset="0"/>
                        <a:ea typeface="Calibri"/>
                        <a:cs typeface="Arial" panose="020B0604020202020204" pitchFamily="34"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58679" y="0"/>
            <a:ext cx="10696160" cy="646331"/>
          </a:xfrm>
          <a:prstGeom prst="rect">
            <a:avLst/>
          </a:prstGeom>
        </p:spPr>
        <p:txBody>
          <a:bodyPr wrap="square">
            <a:spAutoFit/>
          </a:bodyPr>
          <a:lstStyle/>
          <a:p>
            <a:pPr algn="ctr"/>
            <a:r>
              <a:rPr lang="es-ES" sz="3600" b="1" dirty="0">
                <a:solidFill>
                  <a:schemeClr val="accent1">
                    <a:lumMod val="75000"/>
                  </a:schemeClr>
                </a:solidFill>
                <a:latin typeface="Arial" panose="020B0604020202020204" pitchFamily="34" charset="0"/>
                <a:cs typeface="Arial" panose="020B0604020202020204" pitchFamily="34" charset="0"/>
              </a:rPr>
              <a:t>Lineamientos para su implementación</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5" name="Rectángulo 4"/>
          <p:cNvSpPr/>
          <p:nvPr/>
        </p:nvSpPr>
        <p:spPr>
          <a:xfrm>
            <a:off x="127064" y="855515"/>
            <a:ext cx="7587530" cy="5693866"/>
          </a:xfrm>
          <a:prstGeom prst="rect">
            <a:avLst/>
          </a:prstGeom>
        </p:spPr>
        <p:txBody>
          <a:bodyPr wrap="square">
            <a:spAutoFit/>
          </a:bodyPr>
          <a:lstStyle/>
          <a:p>
            <a:pPr algn="just"/>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Todas las entidades cuentan con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una estructura para la gestión y adecuada operación, </a:t>
            </a: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dentro de la cual se encuentran inmersos los controles; </a:t>
            </a:r>
          </a:p>
          <a:p>
            <a:pPr algn="just"/>
            <a:endParaRPr lang="es-CO" sz="2400" dirty="0">
              <a:latin typeface="Arial" panose="020B0604020202020204" pitchFamily="34" charset="0"/>
              <a:ea typeface="Verdana" panose="020B0604030504040204" pitchFamily="34" charset="0"/>
              <a:cs typeface="Arial" panose="020B0604020202020204" pitchFamily="34" charset="0"/>
            </a:endParaRPr>
          </a:p>
          <a:p>
            <a:pPr algn="just"/>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La actualización del MECI a través de MIPG, en una primera instancia permitirá a través de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su esquema de Líneas de Defensa:</a:t>
            </a:r>
          </a:p>
          <a:p>
            <a:pPr algn="just"/>
            <a:endParaRPr lang="es-CO" sz="2400" dirty="0">
              <a:latin typeface="Arial" panose="020B0604020202020204" pitchFamily="34" charset="0"/>
              <a:ea typeface="Verdana" panose="020B0604030504040204" pitchFamily="34" charset="0"/>
              <a:cs typeface="Arial" panose="020B0604020202020204" pitchFamily="34" charset="0"/>
            </a:endParaRPr>
          </a:p>
          <a:p>
            <a:pPr marL="285750" indent="-285750" algn="just">
              <a:buFont typeface="Wingdings" panose="05000000000000000000" pitchFamily="2" charset="2"/>
              <a:buChar char="§"/>
            </a:pP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Definir la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responsabilidad y autoridad </a:t>
            </a: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frente al control, y de sus 5 componentes, </a:t>
            </a:r>
          </a:p>
          <a:p>
            <a:pPr marL="285750" indent="-285750" algn="just">
              <a:buFont typeface="Wingdings" panose="05000000000000000000" pitchFamily="2" charset="2"/>
              <a:buChar char="§"/>
            </a:pPr>
            <a:endParaRPr lang="es-CO" sz="2400" dirty="0">
              <a:latin typeface="Arial" panose="020B0604020202020204" pitchFamily="34" charset="0"/>
              <a:ea typeface="Verdana" panose="020B0604030504040204" pitchFamily="34" charset="0"/>
              <a:cs typeface="Arial" panose="020B0604020202020204" pitchFamily="34" charset="0"/>
            </a:endParaRPr>
          </a:p>
          <a:p>
            <a:pPr marL="285750" indent="-285750" algn="just">
              <a:buFont typeface="Wingdings" panose="05000000000000000000" pitchFamily="2" charset="2"/>
              <a:buChar char="§"/>
            </a:pP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Establecer al interior de las entidades, la </a:t>
            </a:r>
            <a:r>
              <a:rPr lang="es-CO" sz="2400" b="1" dirty="0">
                <a:solidFill>
                  <a:srgbClr val="00B0F0"/>
                </a:solidFill>
                <a:latin typeface="Arial" panose="020B0604020202020204" pitchFamily="34" charset="0"/>
                <a:ea typeface="Verdana" panose="020B0604030504040204" pitchFamily="34" charset="0"/>
                <a:cs typeface="Arial" panose="020B0604020202020204" pitchFamily="34" charset="0"/>
              </a:rPr>
              <a:t>efectividad de los controles diseñados </a:t>
            </a:r>
            <a:r>
              <a:rPr lang="es-CO" sz="2400" dirty="0">
                <a:solidFill>
                  <a:srgbClr val="0070C0"/>
                </a:solidFill>
                <a:latin typeface="Arial" panose="020B0604020202020204" pitchFamily="34" charset="0"/>
                <a:ea typeface="Verdana" panose="020B0604030504040204" pitchFamily="34" charset="0"/>
                <a:cs typeface="Arial" panose="020B0604020202020204" pitchFamily="34" charset="0"/>
              </a:rPr>
              <a:t>desde la estructura de las demás dimensiones de MIPG</a:t>
            </a:r>
            <a:r>
              <a:rPr lang="es-CO" sz="2400" dirty="0">
                <a:latin typeface="Arial" panose="020B0604020202020204" pitchFamily="34" charset="0"/>
                <a:ea typeface="Verdana" panose="020B0604030504040204" pitchFamily="34" charset="0"/>
                <a:cs typeface="Arial" panose="020B0604020202020204" pitchFamily="34" charset="0"/>
              </a:rPr>
              <a:t>.</a:t>
            </a:r>
          </a:p>
          <a:p>
            <a:pPr algn="just"/>
            <a:endParaRPr lang="es-CO" sz="2800" dirty="0">
              <a:solidFill>
                <a:srgbClr val="0070C0"/>
              </a:solidFill>
              <a:latin typeface="Arial" pitchFamily="34" charset="0"/>
              <a:cs typeface="Arial" pitchFamily="34" charset="0"/>
            </a:endParaRPr>
          </a:p>
        </p:txBody>
      </p:sp>
      <p:pic>
        <p:nvPicPr>
          <p:cNvPr id="3" name="Imagen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14594" y="1044646"/>
            <a:ext cx="4855211" cy="4037037"/>
          </a:xfrm>
          <a:prstGeom prst="rect">
            <a:avLst/>
          </a:prstGeom>
        </p:spPr>
      </p:pic>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7" y="340241"/>
            <a:ext cx="10696160" cy="523220"/>
          </a:xfrm>
          <a:prstGeom prst="rect">
            <a:avLst/>
          </a:prstGeom>
        </p:spPr>
        <p:txBody>
          <a:bodyPr wrap="square">
            <a:spAutoFit/>
          </a:bodyPr>
          <a:lstStyle/>
          <a:p>
            <a:pPr algn="ctr"/>
            <a:r>
              <a:rPr lang="es-ES" sz="2800" b="1" dirty="0">
                <a:solidFill>
                  <a:srgbClr val="0070C0"/>
                </a:solidFill>
              </a:rPr>
              <a:t>Componentes Modelo Estándar de Control Interno –MECI-</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348015" y="1795517"/>
            <a:ext cx="4747985"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Ambiente de Control</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Evaluación del Riesgo</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Actividades de Control</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Información y Comunicación</a:t>
            </a:r>
          </a:p>
          <a:p>
            <a:pPr algn="just"/>
            <a:endParaRPr lang="es-CO"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s-CO" sz="1600" dirty="0">
                <a:latin typeface="Verdana" panose="020B0604030504040204" pitchFamily="34" charset="0"/>
                <a:ea typeface="Verdana" panose="020B0604030504040204" pitchFamily="34" charset="0"/>
              </a:rPr>
              <a:t>Actividades de Monitoreo</a:t>
            </a:r>
          </a:p>
          <a:p>
            <a:endParaRPr lang="es-ES" sz="1600" dirty="0"/>
          </a:p>
        </p:txBody>
      </p:sp>
      <p:pic>
        <p:nvPicPr>
          <p:cNvPr id="5" name="Imagen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97446" y="1415282"/>
            <a:ext cx="10594331" cy="4309863"/>
          </a:xfrm>
          <a:prstGeom prst="rect">
            <a:avLst/>
          </a:prstGeom>
        </p:spPr>
      </p:pic>
      <p:sp>
        <p:nvSpPr>
          <p:cNvPr id="6" name="Rectángulo 5"/>
          <p:cNvSpPr/>
          <p:nvPr/>
        </p:nvSpPr>
        <p:spPr>
          <a:xfrm>
            <a:off x="4782207" y="2774732"/>
            <a:ext cx="1471448"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AMBIENTE DE CONTROL</a:t>
            </a:r>
            <a:endParaRPr lang="es-CO" b="1" dirty="0">
              <a:solidFill>
                <a:srgbClr val="0070C0"/>
              </a:solidFill>
            </a:endParaRPr>
          </a:p>
        </p:txBody>
      </p:sp>
      <p:sp>
        <p:nvSpPr>
          <p:cNvPr id="9" name="Rectángulo 8"/>
          <p:cNvSpPr/>
          <p:nvPr/>
        </p:nvSpPr>
        <p:spPr>
          <a:xfrm>
            <a:off x="7201420" y="2748454"/>
            <a:ext cx="1471448"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EVALUACIÓN DE RIESGO</a:t>
            </a:r>
            <a:endParaRPr lang="es-CO" b="1" dirty="0">
              <a:solidFill>
                <a:srgbClr val="0070C0"/>
              </a:solidFill>
            </a:endParaRPr>
          </a:p>
        </p:txBody>
      </p:sp>
      <p:sp>
        <p:nvSpPr>
          <p:cNvPr id="10" name="Rectángulo 9"/>
          <p:cNvSpPr/>
          <p:nvPr/>
        </p:nvSpPr>
        <p:spPr>
          <a:xfrm>
            <a:off x="9456622" y="2757479"/>
            <a:ext cx="1463629"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ACTIVIDADES DE CONTROL</a:t>
            </a:r>
            <a:endParaRPr lang="es-CO" b="1" dirty="0">
              <a:solidFill>
                <a:srgbClr val="0070C0"/>
              </a:solidFill>
            </a:endParaRPr>
          </a:p>
        </p:txBody>
      </p:sp>
      <p:sp>
        <p:nvSpPr>
          <p:cNvPr id="11" name="Rectángulo 10"/>
          <p:cNvSpPr/>
          <p:nvPr/>
        </p:nvSpPr>
        <p:spPr>
          <a:xfrm>
            <a:off x="5517930" y="4973929"/>
            <a:ext cx="1807779"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INFORMACIÓN Y COMUNICACIÓN </a:t>
            </a:r>
            <a:endParaRPr lang="es-CO" b="1" dirty="0">
              <a:solidFill>
                <a:srgbClr val="0070C0"/>
              </a:solidFill>
            </a:endParaRPr>
          </a:p>
        </p:txBody>
      </p:sp>
      <p:sp>
        <p:nvSpPr>
          <p:cNvPr id="12" name="Rectángulo 11"/>
          <p:cNvSpPr/>
          <p:nvPr/>
        </p:nvSpPr>
        <p:spPr>
          <a:xfrm>
            <a:off x="8413528" y="5058011"/>
            <a:ext cx="1760482" cy="56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ACTIVIDADES DE MONITOREO</a:t>
            </a:r>
            <a:endParaRPr lang="es-CO" b="1" dirty="0">
              <a:solidFill>
                <a:srgbClr val="0070C0"/>
              </a:solidFill>
            </a:endParaRPr>
          </a:p>
        </p:txBody>
      </p:sp>
      <p:sp>
        <p:nvSpPr>
          <p:cNvPr id="7" name="Elipse 6"/>
          <p:cNvSpPr/>
          <p:nvPr/>
        </p:nvSpPr>
        <p:spPr>
          <a:xfrm>
            <a:off x="1072057" y="1525223"/>
            <a:ext cx="1986454" cy="1943192"/>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solidFill>
                  <a:srgbClr val="0070C0"/>
                </a:solidFill>
              </a:rPr>
              <a:t>MECI</a:t>
            </a:r>
            <a:endParaRPr lang="es-CO" sz="4400" b="1" dirty="0">
              <a:solidFill>
                <a:srgbClr val="0070C0"/>
              </a:solidFill>
            </a:endParaRPr>
          </a:p>
        </p:txBody>
      </p:sp>
    </p:spTree>
    <p:extLst>
      <p:ext uri="{BB962C8B-B14F-4D97-AF65-F5344CB8AC3E}">
        <p14:creationId xmlns="" xmlns:p14="http://schemas.microsoft.com/office/powerpoint/2010/main" val="214021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47920" y="0"/>
            <a:ext cx="10696160" cy="707886"/>
          </a:xfrm>
          <a:prstGeom prst="rect">
            <a:avLst/>
          </a:prstGeom>
        </p:spPr>
        <p:txBody>
          <a:bodyPr wrap="square">
            <a:spAutoFit/>
          </a:bodyPr>
          <a:lstStyle/>
          <a:p>
            <a:pPr algn="ctr"/>
            <a:r>
              <a:rPr lang="es-ES" sz="4000" b="1" dirty="0">
                <a:solidFill>
                  <a:srgbClr val="0070C0"/>
                </a:solidFill>
              </a:rPr>
              <a:t>Propósitos de los componentes MECI</a:t>
            </a:r>
          </a:p>
        </p:txBody>
      </p:sp>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4466896" y="882650"/>
            <a:ext cx="7525407"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buFont typeface="+mj-lt"/>
              <a:buAutoNum type="arabicPeriod"/>
            </a:pPr>
            <a:r>
              <a:rPr lang="es-CO" b="1" dirty="0" smtClean="0">
                <a:solidFill>
                  <a:srgbClr val="0070C0"/>
                </a:solidFill>
                <a:latin typeface="Verdana" panose="020B0604030504040204" pitchFamily="34" charset="0"/>
                <a:ea typeface="Verdana" panose="020B0604030504040204" pitchFamily="34" charset="0"/>
              </a:rPr>
              <a:t>Ambiente </a:t>
            </a:r>
            <a:r>
              <a:rPr lang="es-CO" b="1" dirty="0">
                <a:solidFill>
                  <a:srgbClr val="0070C0"/>
                </a:solidFill>
                <a:latin typeface="Verdana" panose="020B0604030504040204" pitchFamily="34" charset="0"/>
                <a:ea typeface="Verdana" panose="020B0604030504040204" pitchFamily="34" charset="0"/>
              </a:rPr>
              <a:t>de Control</a:t>
            </a:r>
            <a:r>
              <a:rPr lang="es-CO" dirty="0">
                <a:solidFill>
                  <a:srgbClr val="0070C0"/>
                </a:solidFill>
                <a:latin typeface="Verdana" panose="020B0604030504040204" pitchFamily="34" charset="0"/>
                <a:ea typeface="Verdana" panose="020B0604030504040204" pitchFamily="34" charset="0"/>
              </a:rPr>
              <a:t>: </a:t>
            </a:r>
            <a:r>
              <a:rPr lang="es-CO" b="1" dirty="0">
                <a:solidFill>
                  <a:srgbClr val="00B0F0"/>
                </a:solidFill>
                <a:latin typeface="Verdana" panose="020B0604030504040204" pitchFamily="34" charset="0"/>
                <a:ea typeface="Verdana" panose="020B0604030504040204" pitchFamily="34" charset="0"/>
              </a:rPr>
              <a:t>Asegurar </a:t>
            </a:r>
            <a:r>
              <a:rPr lang="es-CO" dirty="0">
                <a:solidFill>
                  <a:srgbClr val="0070C0"/>
                </a:solidFill>
                <a:latin typeface="Verdana" panose="020B0604030504040204" pitchFamily="34" charset="0"/>
                <a:ea typeface="Verdana" panose="020B0604030504040204" pitchFamily="34" charset="0"/>
              </a:rPr>
              <a:t>un ambiente de control que le permita a la entidad disponer de las condiciones mínimas para el ejercicio del control interno. </a:t>
            </a:r>
          </a:p>
          <a:p>
            <a:pPr algn="just"/>
            <a:endParaRPr lang="es-CO" dirty="0">
              <a:latin typeface="Verdana" panose="020B0604030504040204" pitchFamily="34" charset="0"/>
              <a:ea typeface="Verdana" panose="020B0604030504040204" pitchFamily="34" charset="0"/>
            </a:endParaRPr>
          </a:p>
          <a:p>
            <a:pPr algn="ctr"/>
            <a:r>
              <a:rPr lang="es-CO" b="1" dirty="0">
                <a:solidFill>
                  <a:srgbClr val="00B0F0"/>
                </a:solidFill>
                <a:latin typeface="Verdana" panose="020B0604030504040204" pitchFamily="34" charset="0"/>
                <a:ea typeface="Verdana" panose="020B0604030504040204" pitchFamily="34" charset="0"/>
              </a:rPr>
              <a:t>Compromiso, el liderazgo y los lineamientos de la alta</a:t>
            </a:r>
          </a:p>
          <a:p>
            <a:pPr algn="ctr"/>
            <a:r>
              <a:rPr lang="es-CO" b="1" dirty="0">
                <a:solidFill>
                  <a:srgbClr val="00B0F0"/>
                </a:solidFill>
                <a:latin typeface="Verdana" panose="020B0604030504040204" pitchFamily="34" charset="0"/>
                <a:ea typeface="Verdana" panose="020B0604030504040204" pitchFamily="34" charset="0"/>
              </a:rPr>
              <a:t>dirección y del Comité Institucional de Coordinación de Control Interno</a:t>
            </a:r>
            <a:r>
              <a:rPr lang="es-CO" b="1" dirty="0" smtClean="0">
                <a:solidFill>
                  <a:srgbClr val="00B0F0"/>
                </a:solidFill>
                <a:latin typeface="Verdana" panose="020B0604030504040204" pitchFamily="34" charset="0"/>
                <a:ea typeface="Verdana" panose="020B0604030504040204" pitchFamily="34" charset="0"/>
              </a:rPr>
              <a:t>.</a:t>
            </a:r>
          </a:p>
          <a:p>
            <a:pPr algn="just"/>
            <a:endParaRPr lang="es-CO" dirty="0">
              <a:latin typeface="Verdana" panose="020B0604030504040204" pitchFamily="34" charset="0"/>
              <a:ea typeface="Verdana" panose="020B0604030504040204" pitchFamily="34" charset="0"/>
            </a:endParaRPr>
          </a:p>
          <a:p>
            <a:pPr algn="just"/>
            <a:endParaRPr lang="es-CO" dirty="0">
              <a:latin typeface="Verdana" panose="020B0604030504040204" pitchFamily="34" charset="0"/>
              <a:ea typeface="Verdana" panose="020B0604030504040204" pitchFamily="34" charset="0"/>
            </a:endParaRPr>
          </a:p>
          <a:p>
            <a:pPr marL="342900" indent="-342900" algn="just">
              <a:buFont typeface="+mj-lt"/>
              <a:buAutoNum type="arabicPeriod" startAt="2"/>
            </a:pPr>
            <a:r>
              <a:rPr lang="es-CO" b="1" dirty="0" smtClean="0">
                <a:solidFill>
                  <a:srgbClr val="0070C0"/>
                </a:solidFill>
                <a:latin typeface="Verdana" panose="020B0604030504040204" pitchFamily="34" charset="0"/>
                <a:ea typeface="Verdana" panose="020B0604030504040204" pitchFamily="34" charset="0"/>
              </a:rPr>
              <a:t>Evaluación </a:t>
            </a:r>
            <a:r>
              <a:rPr lang="es-CO" b="1" dirty="0">
                <a:solidFill>
                  <a:srgbClr val="0070C0"/>
                </a:solidFill>
                <a:latin typeface="Verdana" panose="020B0604030504040204" pitchFamily="34" charset="0"/>
                <a:ea typeface="Verdana" panose="020B0604030504040204" pitchFamily="34" charset="0"/>
              </a:rPr>
              <a:t>del riesgo:</a:t>
            </a:r>
            <a:r>
              <a:rPr lang="es-CO" b="1" dirty="0">
                <a:latin typeface="Verdana" panose="020B0604030504040204" pitchFamily="34" charset="0"/>
                <a:ea typeface="Verdana" panose="020B0604030504040204" pitchFamily="34" charset="0"/>
              </a:rPr>
              <a:t> </a:t>
            </a:r>
            <a:r>
              <a:rPr lang="es-CO" b="1" dirty="0">
                <a:solidFill>
                  <a:srgbClr val="00B0F0"/>
                </a:solidFill>
                <a:latin typeface="Verdana" panose="020B0604030504040204" pitchFamily="34" charset="0"/>
                <a:ea typeface="Verdana" panose="020B0604030504040204" pitchFamily="34" charset="0"/>
              </a:rPr>
              <a:t>Identificar, evaluar y gestionar </a:t>
            </a:r>
            <a:r>
              <a:rPr lang="es-CO" dirty="0">
                <a:solidFill>
                  <a:srgbClr val="0070C0"/>
                </a:solidFill>
                <a:latin typeface="Verdana" panose="020B0604030504040204" pitchFamily="34" charset="0"/>
                <a:ea typeface="Verdana" panose="020B0604030504040204" pitchFamily="34" charset="0"/>
              </a:rPr>
              <a:t>eventos potenciales, tanto </a:t>
            </a:r>
            <a:r>
              <a:rPr lang="es-CO" b="1" dirty="0">
                <a:solidFill>
                  <a:srgbClr val="00B0F0"/>
                </a:solidFill>
                <a:latin typeface="Verdana" panose="020B0604030504040204" pitchFamily="34" charset="0"/>
                <a:ea typeface="Verdana" panose="020B0604030504040204" pitchFamily="34" charset="0"/>
              </a:rPr>
              <a:t>internos y externos</a:t>
            </a:r>
            <a:r>
              <a:rPr lang="es-CO" dirty="0">
                <a:solidFill>
                  <a:srgbClr val="0070C0"/>
                </a:solidFill>
                <a:latin typeface="Verdana" panose="020B0604030504040204" pitchFamily="34" charset="0"/>
                <a:ea typeface="Verdana" panose="020B0604030504040204" pitchFamily="34" charset="0"/>
              </a:rPr>
              <a:t>, que puedan afectar el logro de los objetivos institucionales.</a:t>
            </a:r>
          </a:p>
          <a:p>
            <a:pPr algn="just"/>
            <a:endParaRPr lang="es-CO" dirty="0">
              <a:latin typeface="Verdana" panose="020B0604030504040204" pitchFamily="34" charset="0"/>
              <a:ea typeface="Verdana" panose="020B0604030504040204" pitchFamily="34" charset="0"/>
            </a:endParaRPr>
          </a:p>
          <a:p>
            <a:pPr algn="just"/>
            <a:endParaRPr lang="es-CO" dirty="0">
              <a:latin typeface="Verdana" panose="020B0604030504040204" pitchFamily="34" charset="0"/>
              <a:ea typeface="Verdana" panose="020B0604030504040204" pitchFamily="34" charset="0"/>
            </a:endParaRPr>
          </a:p>
          <a:p>
            <a:pPr marL="342900" indent="-342900" algn="just">
              <a:buFont typeface="+mj-lt"/>
              <a:buAutoNum type="arabicPeriod" startAt="3"/>
            </a:pPr>
            <a:r>
              <a:rPr lang="es-CO" b="1" dirty="0" smtClean="0">
                <a:solidFill>
                  <a:srgbClr val="0070C0"/>
                </a:solidFill>
                <a:latin typeface="Verdana" panose="020B0604030504040204" pitchFamily="34" charset="0"/>
                <a:ea typeface="Verdana" panose="020B0604030504040204" pitchFamily="34" charset="0"/>
              </a:rPr>
              <a:t>Actividades </a:t>
            </a:r>
            <a:r>
              <a:rPr lang="es-CO" b="1" dirty="0">
                <a:solidFill>
                  <a:srgbClr val="0070C0"/>
                </a:solidFill>
                <a:latin typeface="Verdana" panose="020B0604030504040204" pitchFamily="34" charset="0"/>
                <a:ea typeface="Verdana" panose="020B0604030504040204" pitchFamily="34" charset="0"/>
              </a:rPr>
              <a:t>de control: </a:t>
            </a:r>
            <a:r>
              <a:rPr lang="es-CO" b="1" dirty="0">
                <a:solidFill>
                  <a:srgbClr val="00B0F0"/>
                </a:solidFill>
                <a:latin typeface="Verdana" panose="020B0604030504040204" pitchFamily="34" charset="0"/>
                <a:ea typeface="Verdana" panose="020B0604030504040204" pitchFamily="34" charset="0"/>
              </a:rPr>
              <a:t>Permitir el control </a:t>
            </a:r>
            <a:r>
              <a:rPr lang="es-CO" dirty="0">
                <a:solidFill>
                  <a:srgbClr val="0070C0"/>
                </a:solidFill>
                <a:latin typeface="Verdana" panose="020B0604030504040204" pitchFamily="34" charset="0"/>
                <a:ea typeface="Verdana" panose="020B0604030504040204" pitchFamily="34" charset="0"/>
              </a:rPr>
              <a:t>de los riesgos identificados, y como mecanismo para apalancar el logro de los objetivos y formar parte integral de los procesos.</a:t>
            </a:r>
          </a:p>
          <a:p>
            <a:pPr marL="285750" indent="-285750" algn="just">
              <a:buFont typeface="Wingdings" panose="05000000000000000000" pitchFamily="2" charset="2"/>
              <a:buChar char="Ø"/>
            </a:pPr>
            <a:endParaRPr lang="es-CO" sz="1600" dirty="0">
              <a:latin typeface="Verdana" panose="020B0604030504040204" pitchFamily="34" charset="0"/>
              <a:ea typeface="Verdana" panose="020B0604030504040204" pitchFamily="34" charset="0"/>
            </a:endParaRPr>
          </a:p>
          <a:p>
            <a:endParaRPr lang="es-ES" sz="1600" dirty="0"/>
          </a:p>
        </p:txBody>
      </p:sp>
      <p:pic>
        <p:nvPicPr>
          <p:cNvPr id="3" name="Imagen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2912" y="1807781"/>
            <a:ext cx="4432831" cy="2816772"/>
          </a:xfrm>
          <a:prstGeom prst="rect">
            <a:avLst/>
          </a:prstGeom>
        </p:spPr>
      </p:pic>
    </p:spTree>
    <p:extLst>
      <p:ext uri="{BB962C8B-B14F-4D97-AF65-F5344CB8AC3E}">
        <p14:creationId xmlns="" xmlns:p14="http://schemas.microsoft.com/office/powerpoint/2010/main" val="214021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04505" y="73573"/>
            <a:ext cx="11036595" cy="584775"/>
          </a:xfrm>
          <a:prstGeom prst="rect">
            <a:avLst/>
          </a:prstGeom>
        </p:spPr>
        <p:txBody>
          <a:bodyPr wrap="square">
            <a:spAutoFit/>
          </a:bodyPr>
          <a:lstStyle/>
          <a:p>
            <a:pPr algn="ctr"/>
            <a:r>
              <a:rPr lang="es-ES" sz="3200" b="1" dirty="0" smtClean="0">
                <a:solidFill>
                  <a:srgbClr val="0070C0"/>
                </a:solidFill>
              </a:rPr>
              <a:t>Roles y Responsabilidades por Línea de Defensa </a:t>
            </a:r>
            <a:endParaRPr lang="es-ES" sz="3200" b="1" dirty="0">
              <a:solidFill>
                <a:srgbClr val="0070C0"/>
              </a:solidFill>
            </a:endParaRPr>
          </a:p>
        </p:txBody>
      </p:sp>
      <p:graphicFrame>
        <p:nvGraphicFramePr>
          <p:cNvPr id="12" name="11 Tabla"/>
          <p:cNvGraphicFramePr>
            <a:graphicFrameLocks noGrp="1"/>
          </p:cNvGraphicFramePr>
          <p:nvPr>
            <p:extLst>
              <p:ext uri="{D42A27DB-BD31-4B8C-83A1-F6EECF244321}">
                <p14:modId xmlns="" xmlns:p14="http://schemas.microsoft.com/office/powerpoint/2010/main" val="2393462180"/>
              </p:ext>
            </p:extLst>
          </p:nvPr>
        </p:nvGraphicFramePr>
        <p:xfrm>
          <a:off x="178676" y="746234"/>
          <a:ext cx="11908221" cy="5982486"/>
        </p:xfrm>
        <a:graphic>
          <a:graphicData uri="http://schemas.openxmlformats.org/drawingml/2006/table">
            <a:tbl>
              <a:tblPr/>
              <a:tblGrid>
                <a:gridCol w="1610707">
                  <a:extLst>
                    <a:ext uri="{9D8B030D-6E8A-4147-A177-3AD203B41FA5}">
                      <a16:colId xmlns="" xmlns:a16="http://schemas.microsoft.com/office/drawing/2014/main" val="20000"/>
                    </a:ext>
                  </a:extLst>
                </a:gridCol>
                <a:gridCol w="10297514">
                  <a:extLst>
                    <a:ext uri="{9D8B030D-6E8A-4147-A177-3AD203B41FA5}">
                      <a16:colId xmlns="" xmlns:a16="http://schemas.microsoft.com/office/drawing/2014/main" val="20001"/>
                    </a:ext>
                  </a:extLst>
                </a:gridCol>
              </a:tblGrid>
              <a:tr h="326960">
                <a:tc>
                  <a:txBody>
                    <a:bodyPr/>
                    <a:lstStyle/>
                    <a:p>
                      <a:pPr algn="ct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RESPONSABLE</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CO" sz="1400" b="1">
                          <a:solidFill>
                            <a:srgbClr val="0070C0"/>
                          </a:solidFill>
                          <a:latin typeface="Arial" panose="020B0604020202020204" pitchFamily="34" charset="0"/>
                          <a:ea typeface="Calibri"/>
                          <a:cs typeface="Arial" panose="020B0604020202020204" pitchFamily="34" charset="0"/>
                        </a:rPr>
                        <a:t>FUNCIÓN</a:t>
                      </a:r>
                      <a:endParaRPr lang="es-ES" sz="140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791099">
                <a:tc>
                  <a:txBody>
                    <a:bodyPr/>
                    <a:lstStyle/>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ALTA DIRECCIÓN </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Línea Estratégica </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400" dirty="0">
                          <a:solidFill>
                            <a:srgbClr val="0070C0"/>
                          </a:solidFill>
                          <a:latin typeface="Arial" panose="020B0604020202020204" pitchFamily="34" charset="0"/>
                          <a:ea typeface="Calibri"/>
                          <a:cs typeface="Arial" panose="020B0604020202020204" pitchFamily="34" charset="0"/>
                        </a:rPr>
                        <a:t>Está conformada por la Alta Dirección </a:t>
                      </a:r>
                      <a:r>
                        <a:rPr lang="es-ES" sz="1400" b="1" dirty="0">
                          <a:solidFill>
                            <a:srgbClr val="0070C0"/>
                          </a:solidFill>
                          <a:latin typeface="Arial" panose="020B0604020202020204" pitchFamily="34" charset="0"/>
                          <a:ea typeface="Calibri"/>
                          <a:cs typeface="Arial" panose="020B0604020202020204" pitchFamily="34" charset="0"/>
                        </a:rPr>
                        <a:t>y el Comité Institucional de Coordinación de Control Interno. </a:t>
                      </a:r>
                      <a:r>
                        <a:rPr lang="es-ES" sz="1400" dirty="0">
                          <a:solidFill>
                            <a:srgbClr val="0070C0"/>
                          </a:solidFill>
                          <a:latin typeface="Arial" panose="020B0604020202020204" pitchFamily="34" charset="0"/>
                          <a:ea typeface="Calibri"/>
                          <a:cs typeface="Arial" panose="020B0604020202020204" pitchFamily="34" charset="0"/>
                        </a:rPr>
                        <a:t>La responsabilidad de esta línea de defensa se centra en la emisión, revisión, validación y supervisión del cumplimiento de políticas en materia de control interno, gestión del riesgo, seguimientos a la gestión y auditoría interna para toda la entidad.</a:t>
                      </a: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312649">
                <a:tc>
                  <a:txBody>
                    <a:bodyPr/>
                    <a:lstStyle/>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1ra Línea de defensa</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LÍDERES DE LOS PROCESOS </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400" b="1" dirty="0">
                          <a:solidFill>
                            <a:srgbClr val="0070C0"/>
                          </a:solidFill>
                          <a:latin typeface="Arial" panose="020B0604020202020204" pitchFamily="34" charset="0"/>
                          <a:ea typeface="Calibri"/>
                          <a:cs typeface="Arial" panose="020B0604020202020204" pitchFamily="34" charset="0"/>
                        </a:rPr>
                        <a:t>Les corresponde a los servidores en sus diferentes niveles, quienes aplican las medidas de control interno en las operaciones del día a día de la entidad</a:t>
                      </a:r>
                      <a:r>
                        <a:rPr lang="es-ES" sz="1400" dirty="0">
                          <a:solidFill>
                            <a:srgbClr val="0070C0"/>
                          </a:solidFill>
                          <a:latin typeface="Arial" panose="020B0604020202020204" pitchFamily="34" charset="0"/>
                          <a:ea typeface="Calibri"/>
                          <a:cs typeface="Arial" panose="020B0604020202020204" pitchFamily="34" charset="0"/>
                        </a:rPr>
                        <a:t>. Se debe precisar que cuando se trate de servidores que ostenten un cargo de responsabilidad (jefe) dentro de la estructura organizacional, se denominan controles de gerencia operativa, ya que son aplicados por líderes o responsables de proceso. Esta línea se encarga del mantenimiento efectivo de controles internos, por consiguiente, identifica, evalúa, controla y mitiga los riesgos.</a:t>
                      </a: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843377">
                <a:tc>
                  <a:txBody>
                    <a:bodyPr/>
                    <a:lstStyle/>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2da Línea de defensa </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OFICINA ASESORA DE PLANEACIÓN</a:t>
                      </a:r>
                      <a:endParaRPr lang="es-ES" sz="1400" dirty="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dirty="0">
                          <a:solidFill>
                            <a:srgbClr val="0070C0"/>
                          </a:solidFill>
                          <a:latin typeface="Arial" panose="020B0604020202020204" pitchFamily="34" charset="0"/>
                          <a:ea typeface="Calibri"/>
                          <a:cs typeface="Arial" panose="020B0604020202020204" pitchFamily="34" charset="0"/>
                        </a:rPr>
                        <a:t>CIG y D </a:t>
                      </a: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s-ES" sz="1400" kern="1200" noProof="0" dirty="0">
                          <a:solidFill>
                            <a:srgbClr val="0070C0"/>
                          </a:solidFill>
                          <a:latin typeface="Arial" panose="020B0604020202020204" pitchFamily="34" charset="0"/>
                          <a:ea typeface="Calibri"/>
                          <a:cs typeface="Arial" panose="020B0604020202020204" pitchFamily="34" charset="0"/>
                        </a:rPr>
                        <a:t>Acompañar y orientar en la Metodología, para la identificación, análisis, calificación y valoración del riesgo. Consolidar el mapa de riesgos institucional. Monitorear cambios de entorno y nuevas amenazas, Liderar la elaboración y consolidación; la construcción debe ser llevada a cabo por cada responsable de proceso, junto con su equipo de trabajo. Está conformada por servidores que ocupan cargos del nivel directivo o asesor (media o alta gerencia), quienes realizan labores de supervisión sobre temas transversales para la entidad y rinden cuentas ante la Alta Dirección </a:t>
                      </a:r>
                      <a:r>
                        <a:rPr lang="es-ES" sz="1400" b="1" kern="1200" noProof="0" dirty="0">
                          <a:solidFill>
                            <a:srgbClr val="0070C0"/>
                          </a:solidFill>
                          <a:latin typeface="Arial" panose="020B0604020202020204" pitchFamily="34" charset="0"/>
                          <a:ea typeface="Calibri"/>
                          <a:cs typeface="Arial" panose="020B0604020202020204" pitchFamily="34" charset="0"/>
                        </a:rPr>
                        <a:t>Los jefes de planeación, o quienes hagan sus veces;</a:t>
                      </a:r>
                      <a:endParaRPr lang="es-ES" sz="1400" b="1"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708401">
                <a:tc>
                  <a:txBody>
                    <a:bodyPr/>
                    <a:lstStyle/>
                    <a:p>
                      <a:pPr>
                        <a:lnSpc>
                          <a:spcPct val="115000"/>
                        </a:lnSpc>
                        <a:spcAft>
                          <a:spcPts val="1000"/>
                        </a:spcAft>
                      </a:pPr>
                      <a:r>
                        <a:rPr lang="es-CO" sz="1400" b="1">
                          <a:solidFill>
                            <a:srgbClr val="0070C0"/>
                          </a:solidFill>
                          <a:latin typeface="Arial" panose="020B0604020202020204" pitchFamily="34" charset="0"/>
                          <a:ea typeface="Calibri"/>
                          <a:cs typeface="Arial" panose="020B0604020202020204" pitchFamily="34" charset="0"/>
                        </a:rPr>
                        <a:t>3ra Línea de defensa</a:t>
                      </a:r>
                      <a:endParaRPr lang="es-ES" sz="1400">
                        <a:solidFill>
                          <a:srgbClr val="0070C0"/>
                        </a:solidFill>
                        <a:latin typeface="Arial" panose="020B0604020202020204" pitchFamily="34" charset="0"/>
                        <a:ea typeface="Calibri"/>
                        <a:cs typeface="Arial" panose="020B0604020202020204" pitchFamily="34" charset="0"/>
                      </a:endParaRPr>
                    </a:p>
                    <a:p>
                      <a:pPr>
                        <a:lnSpc>
                          <a:spcPct val="115000"/>
                        </a:lnSpc>
                        <a:spcAft>
                          <a:spcPts val="1000"/>
                        </a:spcAft>
                      </a:pPr>
                      <a:r>
                        <a:rPr lang="es-CO" sz="1400" b="1">
                          <a:solidFill>
                            <a:srgbClr val="0070C0"/>
                          </a:solidFill>
                          <a:latin typeface="Arial" panose="020B0604020202020204" pitchFamily="34" charset="0"/>
                          <a:ea typeface="Calibri"/>
                          <a:cs typeface="Arial" panose="020B0604020202020204" pitchFamily="34" charset="0"/>
                        </a:rPr>
                        <a:t>OFICINA DE CONTROL INTERNO </a:t>
                      </a:r>
                      <a:endParaRPr lang="es-ES" sz="140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1" indent="0" algn="just" defTabSz="914400" rtl="0" eaLnBrk="1" fontAlgn="auto" latinLnBrk="0" hangingPunct="1">
                        <a:lnSpc>
                          <a:spcPct val="115000"/>
                        </a:lnSpc>
                        <a:spcBef>
                          <a:spcPts val="0"/>
                        </a:spcBef>
                        <a:spcAft>
                          <a:spcPts val="1000"/>
                        </a:spcAft>
                        <a:buClrTx/>
                        <a:buSzTx/>
                        <a:buFontTx/>
                        <a:buNone/>
                        <a:tabLst/>
                        <a:defRPr/>
                      </a:pPr>
                      <a:r>
                        <a:rPr lang="es-ES" sz="1400" dirty="0">
                          <a:solidFill>
                            <a:srgbClr val="0070C0"/>
                          </a:solidFill>
                          <a:latin typeface="Arial" panose="020B0604020202020204" pitchFamily="34" charset="0"/>
                          <a:ea typeface="Calibri"/>
                          <a:cs typeface="Arial" panose="020B0604020202020204" pitchFamily="34" charset="0"/>
                        </a:rPr>
                        <a:t>Asesorar en identificación de riesgos institucionales Analizar el diseño e idoneidad en los controles establecidos en los procesos. Realizar seguimiento a los riesgos del mapa de riesgos. Reportar seguimiento a los riesgos de corrupción. Esta línea de defensa está conformada por la Oficina de Control Interno, quienes evalúan de manera independiente y objetiva los controles de 2ª línea de defensa para asegurar su efectividad y cobertura; así mismo, evalúa los controles de 1ª línea de defensa que no se encuentren cubiertos -y los que inadecuadamente son cubiertos por la 2ª línea de defensa.</a:t>
                      </a:r>
                    </a:p>
                    <a:p>
                      <a:pPr marL="0" marR="0" lvl="1" indent="0" algn="just" defTabSz="914400" rtl="0" eaLnBrk="1" fontAlgn="auto" latinLnBrk="0" hangingPunct="1">
                        <a:lnSpc>
                          <a:spcPct val="115000"/>
                        </a:lnSpc>
                        <a:spcBef>
                          <a:spcPts val="0"/>
                        </a:spcBef>
                        <a:spcAft>
                          <a:spcPts val="1000"/>
                        </a:spcAft>
                        <a:buClrTx/>
                        <a:buSzTx/>
                        <a:buFontTx/>
                        <a:buNone/>
                        <a:tabLst/>
                        <a:defRPr/>
                      </a:pPr>
                      <a:endParaRPr lang="es-ES" sz="1400" dirty="0">
                        <a:solidFill>
                          <a:srgbClr val="0070C0"/>
                        </a:solidFill>
                        <a:latin typeface="Arial" panose="020B0604020202020204" pitchFamily="34" charset="0"/>
                        <a:ea typeface="Calibri"/>
                        <a:cs typeface="Arial" panose="020B0604020202020204" pitchFamily="34" charset="0"/>
                      </a:endParaRPr>
                    </a:p>
                  </a:txBody>
                  <a:tcPr marL="39370" marR="39370" marT="82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214021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84330" y="2651382"/>
            <a:ext cx="7579916" cy="2123658"/>
          </a:xfrm>
          <a:prstGeom prst="rect">
            <a:avLst/>
          </a:prstGeom>
        </p:spPr>
        <p:txBody>
          <a:bodyPr wrap="square">
            <a:spAutoFit/>
          </a:bodyPr>
          <a:lstStyle/>
          <a:p>
            <a:pPr algn="ctr"/>
            <a:r>
              <a:rPr lang="es-ES" sz="5000" dirty="0">
                <a:solidFill>
                  <a:schemeClr val="bg1"/>
                </a:solidFill>
                <a:latin typeface="Arial" pitchFamily="34" charset="0"/>
                <a:cs typeface="Arial" pitchFamily="34" charset="0"/>
              </a:rPr>
              <a:t>OFICINA DE CONTROL INTERNO </a:t>
            </a:r>
          </a:p>
          <a:p>
            <a:pPr algn="ctr"/>
            <a:r>
              <a:rPr lang="es-ES" sz="3200" dirty="0">
                <a:solidFill>
                  <a:schemeClr val="bg1"/>
                </a:solidFill>
                <a:latin typeface="Arial" pitchFamily="34" charset="0"/>
                <a:cs typeface="Arial" pitchFamily="34" charset="0"/>
              </a:rPr>
              <a:t>Inducción – Reinducción 2023</a:t>
            </a:r>
          </a:p>
        </p:txBody>
      </p:sp>
      <p:sp>
        <p:nvSpPr>
          <p:cNvPr id="3" name="Rectángulo 2"/>
          <p:cNvSpPr/>
          <p:nvPr/>
        </p:nvSpPr>
        <p:spPr>
          <a:xfrm>
            <a:off x="484330" y="5401208"/>
            <a:ext cx="7953153" cy="1323439"/>
          </a:xfrm>
          <a:prstGeom prst="rect">
            <a:avLst/>
          </a:prstGeom>
        </p:spPr>
        <p:txBody>
          <a:bodyPr wrap="square">
            <a:spAutoFit/>
          </a:bodyPr>
          <a:lstStyle/>
          <a:p>
            <a:pPr algn="ctr"/>
            <a:r>
              <a:rPr lang="es-CO" sz="2000" dirty="0">
                <a:solidFill>
                  <a:schemeClr val="bg1"/>
                </a:solidFill>
                <a:latin typeface="Arial" pitchFamily="34" charset="0"/>
                <a:cs typeface="Arial" pitchFamily="34" charset="0"/>
              </a:rPr>
              <a:t>De acuerdo con el mandato constitucional artículo 209 C.P.C, el Control Interno se ejercerá sobre la administración  pública en todos sus órdenes, en los términos que señale la Ley.</a:t>
            </a:r>
            <a:endParaRPr lang="es-ES" sz="2000" dirty="0">
              <a:solidFill>
                <a:schemeClr val="bg1"/>
              </a:solidFill>
            </a:endParaRPr>
          </a:p>
          <a:p>
            <a:pPr algn="ctr"/>
            <a:endParaRPr lang="es-ES" sz="2000" dirty="0">
              <a:latin typeface="Arial" pitchFamily="34" charset="0"/>
              <a:cs typeface="Arial" pitchFamily="34" charset="0"/>
            </a:endParaRPr>
          </a:p>
        </p:txBody>
      </p:sp>
    </p:spTree>
    <p:extLst>
      <p:ext uri="{BB962C8B-B14F-4D97-AF65-F5344CB8AC3E}">
        <p14:creationId xmlns="" xmlns:p14="http://schemas.microsoft.com/office/powerpoint/2010/main" val="133246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68165" y="1639614"/>
            <a:ext cx="5943697"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Fortalecimiento</a:t>
            </a:r>
            <a:r>
              <a:rPr lang="es-ES" sz="2200" dirty="0">
                <a:solidFill>
                  <a:srgbClr val="FF0000"/>
                </a:solidFill>
                <a:latin typeface="Arial" panose="020B0604020202020204" pitchFamily="34" charset="0"/>
                <a:ea typeface="Verdana" panose="020B0604030504040204" pitchFamily="34" charset="0"/>
                <a:cs typeface="Arial" panose="020B0604020202020204" pitchFamily="34" charset="0"/>
              </a:rPr>
              <a:t>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del Comité Institucional de Gestión y Desempeño, Comité Coordinación de Control Interno.</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a:p>
            <a:pPr lvl="1" algn="just"/>
            <a:endParaRPr lang="es-ES" sz="2200" dirty="0">
              <a:latin typeface="Arial" panose="020B0604020202020204" pitchFamily="34" charset="0"/>
              <a:ea typeface="Verdana" panose="020B0604030504040204" pitchFamily="34" charset="0"/>
              <a:cs typeface="Arial" panose="020B0604020202020204" pitchFamily="34" charset="0"/>
            </a:endParaRPr>
          </a:p>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Evaluación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 la forma</a:t>
            </a:r>
            <a:r>
              <a:rPr lang="es-ES" sz="2200" dirty="0">
                <a:latin typeface="Arial" panose="020B0604020202020204" pitchFamily="34" charset="0"/>
                <a:ea typeface="Verdana" panose="020B0604030504040204" pitchFamily="34" charset="0"/>
                <a:cs typeface="Arial" panose="020B0604020202020204" pitchFamily="34" charset="0"/>
              </a:rPr>
              <a:t> </a:t>
            </a:r>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como funciona el Esquema de Líneas de Defensa</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 incluyendo la línea estratégica.</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a:p>
            <a:pPr lvl="1" algn="just"/>
            <a:endParaRPr lang="es-ES" sz="2200" dirty="0">
              <a:latin typeface="Arial" panose="020B0604020202020204" pitchFamily="34" charset="0"/>
              <a:ea typeface="Verdana" panose="020B0604030504040204" pitchFamily="34" charset="0"/>
              <a:cs typeface="Arial" panose="020B0604020202020204" pitchFamily="34" charset="0"/>
            </a:endParaRPr>
          </a:p>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Definición de líneas de reporte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(canales de comunicación) en temas clave para la toma de decisiones, atendiendo el Esquema de Líneas de Defensa</a:t>
            </a:r>
            <a:r>
              <a:rPr lang="es-ES" sz="2200" dirty="0" smtClean="0">
                <a:solidFill>
                  <a:srgbClr val="0070C0"/>
                </a:solidFill>
                <a:latin typeface="Arial" panose="020B0604020202020204" pitchFamily="34" charset="0"/>
                <a:ea typeface="Verdana" panose="020B0604030504040204" pitchFamily="34" charset="0"/>
                <a:cs typeface="Arial" panose="020B0604020202020204" pitchFamily="34" charset="0"/>
              </a:rPr>
              <a:t>.</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sp>
        <p:nvSpPr>
          <p:cNvPr id="6" name="Rectangle 1"/>
          <p:cNvSpPr>
            <a:spLocks noChangeArrowheads="1"/>
          </p:cNvSpPr>
          <p:nvPr/>
        </p:nvSpPr>
        <p:spPr bwMode="auto">
          <a:xfrm>
            <a:off x="6017270" y="1639614"/>
            <a:ext cx="574380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s-ES" sz="2200" b="1" dirty="0" smtClean="0">
                <a:solidFill>
                  <a:srgbClr val="00B0F0"/>
                </a:solidFill>
                <a:latin typeface="Arial" panose="020B0604020202020204" pitchFamily="34" charset="0"/>
                <a:ea typeface="Verdana" panose="020B0604030504040204" pitchFamily="34" charset="0"/>
                <a:cs typeface="Arial" panose="020B0604020202020204" pitchFamily="34" charset="0"/>
              </a:rPr>
              <a:t>Definición </a:t>
            </a:r>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y evaluación de la Política de Administración del Riesgo</a:t>
            </a:r>
            <a:r>
              <a:rPr lang="es-ES" sz="2200" dirty="0">
                <a:latin typeface="Arial" panose="020B0604020202020204" pitchFamily="34" charset="0"/>
                <a:ea typeface="Verdana" panose="020B0604030504040204" pitchFamily="34" charset="0"/>
                <a:cs typeface="Arial" panose="020B0604020202020204" pitchFamily="34" charset="0"/>
              </a:rPr>
              <a:t>.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(Debe considerar su aplicación en la entidad, cambios en el entorno que puedan definir ajustes, dificultades para su desarrollo, riesgos emergentes).</a:t>
            </a:r>
            <a:endParaRPr lang="es-CO" sz="2200" dirty="0">
              <a:solidFill>
                <a:srgbClr val="0070C0"/>
              </a:solidFill>
              <a:latin typeface="Arial" panose="020B0604020202020204" pitchFamily="34" charset="0"/>
              <a:ea typeface="Verdana" panose="020B0604030504040204" pitchFamily="34" charset="0"/>
              <a:cs typeface="Arial" panose="020B0604020202020204" pitchFamily="34" charset="0"/>
            </a:endParaRPr>
          </a:p>
          <a:p>
            <a:pPr lvl="1" algn="just"/>
            <a:endParaRPr lang="es-ES" sz="2200" dirty="0">
              <a:latin typeface="Arial" panose="020B0604020202020204" pitchFamily="34" charset="0"/>
              <a:ea typeface="Verdana" panose="020B0604030504040204" pitchFamily="34" charset="0"/>
              <a:cs typeface="Arial" panose="020B0604020202020204" pitchFamily="34" charset="0"/>
            </a:endParaRPr>
          </a:p>
          <a:p>
            <a:pPr lvl="1" algn="just"/>
            <a:r>
              <a:rPr lang="es-ES" sz="2200" b="1" dirty="0">
                <a:solidFill>
                  <a:srgbClr val="00B0F0"/>
                </a:solidFill>
                <a:latin typeface="Arial" panose="020B0604020202020204" pitchFamily="34" charset="0"/>
                <a:ea typeface="Verdana" panose="020B0604030504040204" pitchFamily="34" charset="0"/>
                <a:cs typeface="Arial" panose="020B0604020202020204" pitchFamily="34" charset="0"/>
              </a:rPr>
              <a:t>Evaluación de la política de gestión estratégica </a:t>
            </a:r>
            <a:r>
              <a:rPr lang="es-ES" sz="2200" dirty="0">
                <a:solidFill>
                  <a:srgbClr val="0070C0"/>
                </a:solidFill>
                <a:latin typeface="Arial" panose="020B0604020202020204" pitchFamily="34" charset="0"/>
                <a:ea typeface="Verdana" panose="020B0604030504040204" pitchFamily="34" charset="0"/>
                <a:cs typeface="Arial" panose="020B0604020202020204" pitchFamily="34" charset="0"/>
              </a:rPr>
              <a:t>del Talento Humano (forma de provisión de los cargos, capacitación, código de Integridad, bienestar</a:t>
            </a:r>
            <a:r>
              <a:rPr lang="es-ES" sz="2200" dirty="0" smtClean="0">
                <a:solidFill>
                  <a:srgbClr val="0070C0"/>
                </a:solidFill>
                <a:latin typeface="Arial" panose="020B0604020202020204" pitchFamily="34" charset="0"/>
                <a:ea typeface="Verdana" panose="020B0604030504040204" pitchFamily="34" charset="0"/>
                <a:cs typeface="Arial" panose="020B0604020202020204" pitchFamily="34" charset="0"/>
              </a:rPr>
              <a:t>).</a:t>
            </a:r>
            <a:endParaRPr lang="es-ES" sz="2200" dirty="0">
              <a:solidFill>
                <a:srgbClr val="0070C0"/>
              </a:solidFill>
              <a:latin typeface="Arial" panose="020B0604020202020204" pitchFamily="34" charset="0"/>
              <a:cs typeface="Arial" panose="020B0604020202020204" pitchFamily="34" charset="0"/>
            </a:endParaRP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LÍNEA ESTRATÉGICA</a:t>
            </a:r>
            <a:endParaRPr lang="es-CO" sz="2800" b="1" dirty="0">
              <a:latin typeface="Arial" panose="020B0604020202020204" pitchFamily="34" charset="0"/>
              <a:cs typeface="Arial" panose="020B0604020202020204" pitchFamily="34" charset="0"/>
            </a:endParaRPr>
          </a:p>
        </p:txBody>
      </p:sp>
      <p:sp>
        <p:nvSpPr>
          <p:cNvPr id="2" name="Rectángulo 1"/>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cxnSp>
        <p:nvCxnSpPr>
          <p:cNvPr id="7" name="Conector recto 6"/>
          <p:cNvCxnSpPr/>
          <p:nvPr/>
        </p:nvCxnSpPr>
        <p:spPr>
          <a:xfrm>
            <a:off x="6096000" y="1639614"/>
            <a:ext cx="0" cy="40344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021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panose="020B0604020202020204" pitchFamily="34" charset="0"/>
                <a:cs typeface="Arial" panose="020B0604020202020204" pitchFamily="34" charset="0"/>
              </a:rPr>
              <a:t>PRIMERA  LÍNEA DE DEFENSA</a:t>
            </a:r>
          </a:p>
        </p:txBody>
      </p:sp>
      <p:sp>
        <p:nvSpPr>
          <p:cNvPr id="2" name="Rectángulo 1"/>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cxnSp>
        <p:nvCxnSpPr>
          <p:cNvPr id="7" name="Conector recto 6"/>
          <p:cNvCxnSpPr/>
          <p:nvPr/>
        </p:nvCxnSpPr>
        <p:spPr>
          <a:xfrm>
            <a:off x="6096000" y="1639614"/>
            <a:ext cx="0" cy="40344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0" y="1445257"/>
            <a:ext cx="5665825"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b="1" dirty="0">
                <a:solidFill>
                  <a:srgbClr val="00B0F0"/>
                </a:solidFill>
                <a:latin typeface="Verdana" panose="020B0604030504040204" pitchFamily="34" charset="0"/>
                <a:ea typeface="Verdana" panose="020B0604030504040204" pitchFamily="34" charset="0"/>
              </a:rPr>
              <a:t>Conocimiento y apropiación de las políticas, </a:t>
            </a:r>
            <a:r>
              <a:rPr lang="es-ES" dirty="0">
                <a:solidFill>
                  <a:srgbClr val="0070C0"/>
                </a:solidFill>
                <a:latin typeface="Verdana" panose="020B0604030504040204" pitchFamily="34" charset="0"/>
                <a:ea typeface="Verdana" panose="020B0604030504040204" pitchFamily="34" charset="0"/>
              </a:rPr>
              <a:t>procedimientos, manuales, protocolos y otras herramientas que </a:t>
            </a:r>
            <a:r>
              <a:rPr lang="es-ES" b="1" dirty="0">
                <a:solidFill>
                  <a:srgbClr val="00B0F0"/>
                </a:solidFill>
                <a:latin typeface="Verdana" panose="020B0604030504040204" pitchFamily="34" charset="0"/>
                <a:ea typeface="Verdana" panose="020B0604030504040204" pitchFamily="34" charset="0"/>
              </a:rPr>
              <a:t>permitan tomar acciones </a:t>
            </a:r>
            <a:r>
              <a:rPr lang="es-ES" dirty="0">
                <a:solidFill>
                  <a:srgbClr val="0070C0"/>
                </a:solidFill>
                <a:latin typeface="Verdana" panose="020B0604030504040204" pitchFamily="34" charset="0"/>
                <a:ea typeface="Verdana" panose="020B0604030504040204" pitchFamily="34" charset="0"/>
              </a:rPr>
              <a:t>para el autocontrol en sus puestos de trabajo</a:t>
            </a:r>
            <a:r>
              <a:rPr lang="es-ES" dirty="0" smtClean="0">
                <a:solidFill>
                  <a:srgbClr val="0070C0"/>
                </a:solidFill>
                <a:latin typeface="Verdana" panose="020B0604030504040204" pitchFamily="34" charset="0"/>
                <a:ea typeface="Verdana" panose="020B0604030504040204" pitchFamily="34" charset="0"/>
              </a:rPr>
              <a:t>. </a:t>
            </a:r>
          </a:p>
          <a:p>
            <a:pPr lvl="1" algn="just"/>
            <a:endParaRPr lang="es-ES" dirty="0" smtClean="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b="1" dirty="0" smtClean="0">
                <a:solidFill>
                  <a:srgbClr val="00B0F0"/>
                </a:solidFill>
                <a:latin typeface="Verdana" panose="020B0604030504040204" pitchFamily="34" charset="0"/>
                <a:ea typeface="Verdana" panose="020B0604030504040204" pitchFamily="34" charset="0"/>
              </a:rPr>
              <a:t>Identificación </a:t>
            </a:r>
            <a:r>
              <a:rPr lang="es-ES" b="1" dirty="0">
                <a:solidFill>
                  <a:srgbClr val="00B0F0"/>
                </a:solidFill>
                <a:latin typeface="Verdana" panose="020B0604030504040204" pitchFamily="34" charset="0"/>
                <a:ea typeface="Verdana" panose="020B0604030504040204" pitchFamily="34" charset="0"/>
              </a:rPr>
              <a:t>de riesgos y el establecimiento de controles, </a:t>
            </a:r>
            <a:r>
              <a:rPr lang="es-ES" dirty="0">
                <a:solidFill>
                  <a:srgbClr val="0070C0"/>
                </a:solidFill>
                <a:latin typeface="Verdana" panose="020B0604030504040204" pitchFamily="34" charset="0"/>
                <a:ea typeface="Verdana" panose="020B0604030504040204" pitchFamily="34" charset="0"/>
              </a:rPr>
              <a:t>así como su seguimiento, acorde con el diseño de dichos controles,</a:t>
            </a:r>
            <a:r>
              <a:rPr lang="es-ES" dirty="0">
                <a:latin typeface="Verdana" panose="020B0604030504040204" pitchFamily="34" charset="0"/>
                <a:ea typeface="Verdana" panose="020B0604030504040204" pitchFamily="34" charset="0"/>
              </a:rPr>
              <a:t> </a:t>
            </a:r>
            <a:r>
              <a:rPr lang="es-ES" b="1" dirty="0">
                <a:solidFill>
                  <a:srgbClr val="00B0F0"/>
                </a:solidFill>
                <a:latin typeface="Verdana" panose="020B0604030504040204" pitchFamily="34" charset="0"/>
                <a:ea typeface="Verdana" panose="020B0604030504040204" pitchFamily="34" charset="0"/>
              </a:rPr>
              <a:t>evitando la materialización de los riesgos</a:t>
            </a:r>
            <a:r>
              <a:rPr lang="es-ES" b="1" dirty="0" smtClean="0">
                <a:solidFill>
                  <a:srgbClr val="00B0F0"/>
                </a:solidFill>
                <a:latin typeface="Verdana" panose="020B0604030504040204" pitchFamily="34" charset="0"/>
                <a:ea typeface="Verdana" panose="020B0604030504040204" pitchFamily="34" charset="0"/>
              </a:rPr>
              <a:t>.</a:t>
            </a:r>
          </a:p>
          <a:p>
            <a:pPr lvl="1" algn="just"/>
            <a:endParaRPr lang="es-ES" b="1" dirty="0" smtClean="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b="1" dirty="0">
                <a:solidFill>
                  <a:srgbClr val="00B0F0"/>
                </a:solidFill>
                <a:latin typeface="Verdana" panose="020B0604030504040204" pitchFamily="34" charset="0"/>
                <a:ea typeface="Verdana" panose="020B0604030504040204" pitchFamily="34" charset="0"/>
              </a:rPr>
              <a:t>Seguimiento a los indicadores </a:t>
            </a:r>
            <a:r>
              <a:rPr lang="es-ES" dirty="0">
                <a:solidFill>
                  <a:srgbClr val="0070C0"/>
                </a:solidFill>
                <a:latin typeface="Verdana" panose="020B0604030504040204" pitchFamily="34" charset="0"/>
                <a:ea typeface="Verdana" panose="020B0604030504040204" pitchFamily="34" charset="0"/>
              </a:rPr>
              <a:t>de gestión de los procesos e institucionales, según corresponda</a:t>
            </a:r>
            <a:r>
              <a:rPr lang="es-ES" dirty="0" smtClean="0">
                <a:solidFill>
                  <a:srgbClr val="0070C0"/>
                </a:solidFill>
                <a:latin typeface="Verdana" panose="020B0604030504040204" pitchFamily="34" charset="0"/>
                <a:ea typeface="Verdana" panose="020B0604030504040204" pitchFamily="34" charset="0"/>
              </a:rPr>
              <a:t>.</a:t>
            </a:r>
            <a:endParaRPr lang="es-ES" b="1" dirty="0" smtClean="0">
              <a:solidFill>
                <a:srgbClr val="00B0F0"/>
              </a:solidFill>
              <a:latin typeface="Verdana" panose="020B0604030504040204" pitchFamily="34" charset="0"/>
              <a:ea typeface="Verdana" panose="020B0604030504040204" pitchFamily="34" charset="0"/>
            </a:endParaRPr>
          </a:p>
        </p:txBody>
      </p:sp>
      <p:sp>
        <p:nvSpPr>
          <p:cNvPr id="10" name="Rectangle 1"/>
          <p:cNvSpPr>
            <a:spLocks noChangeArrowheads="1"/>
          </p:cNvSpPr>
          <p:nvPr/>
        </p:nvSpPr>
        <p:spPr bwMode="auto">
          <a:xfrm>
            <a:off x="5943697" y="1445257"/>
            <a:ext cx="577318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b="1" dirty="0" smtClean="0">
                <a:solidFill>
                  <a:srgbClr val="00B0F0"/>
                </a:solidFill>
                <a:latin typeface="Verdana" panose="020B0604030504040204" pitchFamily="34" charset="0"/>
                <a:ea typeface="Verdana" panose="020B0604030504040204" pitchFamily="34" charset="0"/>
              </a:rPr>
              <a:t>Formulación </a:t>
            </a:r>
            <a:r>
              <a:rPr lang="es-ES" b="1" dirty="0">
                <a:solidFill>
                  <a:srgbClr val="00B0F0"/>
                </a:solidFill>
                <a:latin typeface="Verdana" panose="020B0604030504040204" pitchFamily="34" charset="0"/>
                <a:ea typeface="Verdana" panose="020B0604030504040204" pitchFamily="34" charset="0"/>
              </a:rPr>
              <a:t>de planes de mejoramiento,</a:t>
            </a:r>
            <a:r>
              <a:rPr lang="es-ES" dirty="0">
                <a:latin typeface="Verdana" panose="020B0604030504040204" pitchFamily="34" charset="0"/>
                <a:ea typeface="Verdana" panose="020B0604030504040204" pitchFamily="34" charset="0"/>
              </a:rPr>
              <a:t> </a:t>
            </a:r>
            <a:r>
              <a:rPr lang="es-ES" dirty="0">
                <a:solidFill>
                  <a:srgbClr val="0070C0"/>
                </a:solidFill>
                <a:latin typeface="Verdana" panose="020B0604030504040204" pitchFamily="34" charset="0"/>
                <a:ea typeface="Verdana" panose="020B0604030504040204" pitchFamily="34" charset="0"/>
              </a:rPr>
              <a:t>su aplicación y seguimiento para resolver los hallazgos presentados</a:t>
            </a:r>
            <a:r>
              <a:rPr lang="es-ES" dirty="0" smtClean="0">
                <a:solidFill>
                  <a:srgbClr val="0070C0"/>
                </a:solidFill>
                <a:latin typeface="Verdana" panose="020B0604030504040204" pitchFamily="34" charset="0"/>
                <a:ea typeface="Verdana" panose="020B0604030504040204" pitchFamily="34" charset="0"/>
              </a:rPr>
              <a:t>.</a:t>
            </a:r>
          </a:p>
          <a:p>
            <a:pPr lvl="1" algn="just"/>
            <a:endParaRPr lang="es-ES" dirty="0" smtClean="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b="1" dirty="0" smtClean="0">
                <a:solidFill>
                  <a:srgbClr val="00B0F0"/>
                </a:solidFill>
                <a:latin typeface="Verdana" panose="020B0604030504040204" pitchFamily="34" charset="0"/>
                <a:ea typeface="Verdana" panose="020B0604030504040204" pitchFamily="34" charset="0"/>
              </a:rPr>
              <a:t>Coordinación </a:t>
            </a:r>
            <a:r>
              <a:rPr lang="es-ES" b="1" dirty="0">
                <a:solidFill>
                  <a:srgbClr val="00B0F0"/>
                </a:solidFill>
                <a:latin typeface="Verdana" panose="020B0604030504040204" pitchFamily="34" charset="0"/>
                <a:ea typeface="Verdana" panose="020B0604030504040204" pitchFamily="34" charset="0"/>
              </a:rPr>
              <a:t>con sus equipos de trabajo</a:t>
            </a:r>
            <a:r>
              <a:rPr lang="es-ES" dirty="0">
                <a:latin typeface="Verdana" panose="020B0604030504040204" pitchFamily="34" charset="0"/>
                <a:ea typeface="Verdana" panose="020B0604030504040204" pitchFamily="34" charset="0"/>
              </a:rPr>
              <a:t>, </a:t>
            </a:r>
            <a:r>
              <a:rPr lang="es-ES" dirty="0">
                <a:solidFill>
                  <a:srgbClr val="0070C0"/>
                </a:solidFill>
                <a:latin typeface="Verdana" panose="020B0604030504040204" pitchFamily="34" charset="0"/>
                <a:ea typeface="Verdana" panose="020B0604030504040204" pitchFamily="34" charset="0"/>
              </a:rPr>
              <a:t>de las acciones establecidas en la planeación institucional a fin de </a:t>
            </a:r>
            <a:r>
              <a:rPr lang="es-ES" b="1" dirty="0">
                <a:solidFill>
                  <a:srgbClr val="00B0F0"/>
                </a:solidFill>
                <a:latin typeface="Verdana" panose="020B0604030504040204" pitchFamily="34" charset="0"/>
                <a:ea typeface="Verdana" panose="020B0604030504040204" pitchFamily="34" charset="0"/>
              </a:rPr>
              <a:t>contar con información clave para el seguimiento o autoevaluación </a:t>
            </a:r>
            <a:r>
              <a:rPr lang="es-ES" dirty="0">
                <a:solidFill>
                  <a:srgbClr val="0070C0"/>
                </a:solidFill>
                <a:latin typeface="Verdana" panose="020B0604030504040204" pitchFamily="34" charset="0"/>
                <a:ea typeface="Verdana" panose="020B0604030504040204" pitchFamily="34" charset="0"/>
              </a:rPr>
              <a:t>aplicada por parte de la 2ª línea de defensa</a:t>
            </a:r>
            <a:r>
              <a:rPr lang="es-ES" dirty="0" smtClean="0">
                <a:solidFill>
                  <a:srgbClr val="0070C0"/>
                </a:solidFill>
                <a:latin typeface="Verdana" panose="020B0604030504040204" pitchFamily="34" charset="0"/>
                <a:ea typeface="Verdana" panose="020B0604030504040204" pitchFamily="34" charset="0"/>
              </a:rPr>
              <a:t>.</a:t>
            </a:r>
            <a:endParaRPr lang="es-CO"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 xmlns:p14="http://schemas.microsoft.com/office/powerpoint/2010/main" val="241264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78675" y="1616081"/>
            <a:ext cx="11291777"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2200" b="1" dirty="0">
                <a:solidFill>
                  <a:srgbClr val="00B0F0"/>
                </a:solidFill>
                <a:latin typeface="Verdana" panose="020B0604030504040204" pitchFamily="34" charset="0"/>
                <a:ea typeface="Verdana" panose="020B0604030504040204" pitchFamily="34" charset="0"/>
              </a:rPr>
              <a:t>Pertenecer a la media o alta gerencia: </a:t>
            </a:r>
            <a:r>
              <a:rPr lang="es-ES" sz="2200" dirty="0">
                <a:solidFill>
                  <a:srgbClr val="0070C0"/>
                </a:solidFill>
                <a:latin typeface="Verdana" panose="020B0604030504040204" pitchFamily="34" charset="0"/>
                <a:ea typeface="Verdana" panose="020B0604030504040204" pitchFamily="34" charset="0"/>
              </a:rPr>
              <a:t>Dentro del Organigrama aquellos cargos que dependen del Representante Legal (Alta Gerencia), Para Media Gerencia, aquellos que se desprenden de los cargos anteriormente mencionados.</a:t>
            </a:r>
          </a:p>
          <a:p>
            <a:pPr lvl="1" algn="just"/>
            <a:endParaRPr lang="es-ES" sz="22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2200" b="1" dirty="0">
                <a:solidFill>
                  <a:srgbClr val="00B0F0"/>
                </a:solidFill>
                <a:latin typeface="Verdana" panose="020B0604030504040204" pitchFamily="34" charset="0"/>
                <a:ea typeface="Verdana" panose="020B0604030504040204" pitchFamily="34" charset="0"/>
              </a:rPr>
              <a:t>Responder ante la Alta Dirección: </a:t>
            </a:r>
            <a:r>
              <a:rPr lang="es-ES" sz="2200" dirty="0">
                <a:solidFill>
                  <a:srgbClr val="0070C0"/>
                </a:solidFill>
                <a:latin typeface="Verdana" panose="020B0604030504040204" pitchFamily="34" charset="0"/>
                <a:ea typeface="Verdana" panose="020B0604030504040204" pitchFamily="34" charset="0"/>
              </a:rPr>
              <a:t>Aquel cargo que maneja un tema transversal para toda la entidad y responde ante el Representante Legal.</a:t>
            </a:r>
          </a:p>
          <a:p>
            <a:pPr lvl="1" algn="just"/>
            <a:endParaRPr lang="es-ES" sz="22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2200" b="1" dirty="0">
                <a:solidFill>
                  <a:srgbClr val="00B0F0"/>
                </a:solidFill>
                <a:latin typeface="Verdana" panose="020B0604030504040204" pitchFamily="34" charset="0"/>
                <a:ea typeface="Verdana" panose="020B0604030504040204" pitchFamily="34" charset="0"/>
              </a:rPr>
              <a:t>Evaluar y efectuar seguimiento a los controles </a:t>
            </a:r>
            <a:r>
              <a:rPr lang="es-ES" sz="2200" dirty="0">
                <a:solidFill>
                  <a:srgbClr val="0070C0"/>
                </a:solidFill>
                <a:latin typeface="Verdana" panose="020B0604030504040204" pitchFamily="34" charset="0"/>
                <a:ea typeface="Verdana" panose="020B0604030504040204" pitchFamily="34" charset="0"/>
              </a:rPr>
              <a:t>aplicados por la 1ª línea de defensa.</a:t>
            </a: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SEGUNDA</a:t>
            </a:r>
            <a:r>
              <a:rPr lang="es-ES" sz="2800" b="1" dirty="0">
                <a:latin typeface="Arial" panose="020B0604020202020204" pitchFamily="34" charset="0"/>
                <a:cs typeface="Arial" panose="020B0604020202020204" pitchFamily="34" charset="0"/>
              </a:rPr>
              <a:t> LÍNEA DE DEFENSA</a:t>
            </a:r>
          </a:p>
        </p:txBody>
      </p:sp>
      <p:sp>
        <p:nvSpPr>
          <p:cNvPr id="6" name="Rectángulo 5"/>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spTree>
    <p:extLst>
      <p:ext uri="{BB962C8B-B14F-4D97-AF65-F5344CB8AC3E}">
        <p14:creationId xmlns="" xmlns:p14="http://schemas.microsoft.com/office/powerpoint/2010/main" val="2140215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213723" y="1217120"/>
            <a:ext cx="11291777"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Aseguramiento </a:t>
            </a:r>
            <a:r>
              <a:rPr lang="es-ES" sz="1700" dirty="0">
                <a:solidFill>
                  <a:srgbClr val="0070C0"/>
                </a:solidFill>
                <a:latin typeface="Verdana" panose="020B0604030504040204" pitchFamily="34" charset="0"/>
                <a:ea typeface="Verdana" panose="020B0604030504040204" pitchFamily="34" charset="0"/>
              </a:rPr>
              <a:t>de que los controles y procesos de gestión del riesgo de la 1ª Línea de Defensa sean</a:t>
            </a:r>
            <a:r>
              <a:rPr lang="es-ES" sz="1700" b="1" dirty="0">
                <a:solidFill>
                  <a:srgbClr val="00B0F0"/>
                </a:solidFill>
                <a:latin typeface="Verdana" panose="020B0604030504040204" pitchFamily="34" charset="0"/>
                <a:ea typeface="Verdana" panose="020B0604030504040204" pitchFamily="34" charset="0"/>
              </a:rPr>
              <a:t> apropiados y funcionen correctamente, </a:t>
            </a:r>
            <a:r>
              <a:rPr lang="es-ES" sz="1700" dirty="0">
                <a:solidFill>
                  <a:srgbClr val="0070C0"/>
                </a:solidFill>
                <a:latin typeface="Verdana" panose="020B0604030504040204" pitchFamily="34" charset="0"/>
                <a:ea typeface="Verdana" panose="020B0604030504040204" pitchFamily="34" charset="0"/>
              </a:rPr>
              <a:t>supervisan la implementación de prácticas de gestión de riesgo eficaces.</a:t>
            </a:r>
          </a:p>
          <a:p>
            <a:pPr lvl="1" algn="just"/>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Consolidación y análisis de información </a:t>
            </a:r>
            <a:r>
              <a:rPr lang="es-ES" sz="1700" dirty="0">
                <a:solidFill>
                  <a:srgbClr val="0070C0"/>
                </a:solidFill>
                <a:latin typeface="Verdana" panose="020B0604030504040204" pitchFamily="34" charset="0"/>
                <a:ea typeface="Verdana" panose="020B0604030504040204" pitchFamily="34" charset="0"/>
              </a:rPr>
              <a:t>sobre</a:t>
            </a:r>
            <a:r>
              <a:rPr lang="es-ES" sz="1700" b="1" dirty="0">
                <a:solidFill>
                  <a:srgbClr val="00B0F0"/>
                </a:solidFill>
                <a:latin typeface="Verdana" panose="020B0604030504040204" pitchFamily="34" charset="0"/>
                <a:ea typeface="Verdana" panose="020B0604030504040204" pitchFamily="34" charset="0"/>
              </a:rPr>
              <a:t> temas claves </a:t>
            </a:r>
            <a:r>
              <a:rPr lang="es-ES" sz="1700" dirty="0">
                <a:solidFill>
                  <a:srgbClr val="0070C0"/>
                </a:solidFill>
                <a:latin typeface="Verdana" panose="020B0604030504040204" pitchFamily="34" charset="0"/>
                <a:ea typeface="Verdana" panose="020B0604030504040204" pitchFamily="34" charset="0"/>
              </a:rPr>
              <a:t>para la entidad, base para la toma de decisiones y de las acciones preventivas necesarias para evitar materializaciones de riesgos.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Trabajo coordinado con las oficinas de control interno o </a:t>
            </a:r>
            <a:r>
              <a:rPr lang="es-ES" sz="1700" dirty="0">
                <a:solidFill>
                  <a:srgbClr val="0070C0"/>
                </a:solidFill>
                <a:latin typeface="Verdana" panose="020B0604030504040204" pitchFamily="34" charset="0"/>
                <a:ea typeface="Verdana" panose="020B0604030504040204" pitchFamily="34" charset="0"/>
              </a:rPr>
              <a:t>quien haga sus veces, en el fortalecimiento del Sistema de Control Interno.</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Asesoría a la 1ª línea de defensa en temas clave </a:t>
            </a:r>
            <a:r>
              <a:rPr lang="es-ES" sz="1700" dirty="0">
                <a:solidFill>
                  <a:srgbClr val="0070C0"/>
                </a:solidFill>
                <a:latin typeface="Verdana" panose="020B0604030504040204" pitchFamily="34" charset="0"/>
                <a:ea typeface="Verdana" panose="020B0604030504040204" pitchFamily="34" charset="0"/>
              </a:rPr>
              <a:t>para el Sistema de Control Interno: i) riesgos y controles; ii) planes de mejoramiento; iii) indicadores de gestión; iv) procesos y procedimientos.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Establecimiento de los mecanismos para la autoevaluación requerida </a:t>
            </a:r>
            <a:r>
              <a:rPr lang="es-ES" sz="1700" dirty="0">
                <a:solidFill>
                  <a:srgbClr val="0070C0"/>
                </a:solidFill>
                <a:latin typeface="Verdana" panose="020B0604030504040204" pitchFamily="34" charset="0"/>
                <a:ea typeface="Verdana" panose="020B0604030504040204" pitchFamily="34" charset="0"/>
              </a:rPr>
              <a:t>(auditoría interna a sistemas de gestión, seguimientos a través de herramientas objetivas, informes con información de contraste que genere acciones para la mejora</a:t>
            </a:r>
            <a:r>
              <a:rPr lang="es-ES" sz="1700" dirty="0" smtClean="0">
                <a:solidFill>
                  <a:srgbClr val="0070C0"/>
                </a:solidFill>
                <a:latin typeface="Verdana" panose="020B0604030504040204" pitchFamily="34" charset="0"/>
                <a:ea typeface="Verdana" panose="020B0604030504040204" pitchFamily="34" charset="0"/>
              </a:rPr>
              <a:t>).</a:t>
            </a:r>
            <a:endParaRPr lang="es-ES" sz="1700" dirty="0">
              <a:solidFill>
                <a:srgbClr val="0070C0"/>
              </a:solidFill>
              <a:latin typeface="Verdana" panose="020B0604030504040204" pitchFamily="34" charset="0"/>
              <a:ea typeface="Verdana" panose="020B0604030504040204" pitchFamily="34" charset="0"/>
            </a:endParaRP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SEGUNDA</a:t>
            </a:r>
            <a:r>
              <a:rPr lang="es-ES" sz="2800" b="1" dirty="0">
                <a:latin typeface="Arial" panose="020B0604020202020204" pitchFamily="34" charset="0"/>
                <a:cs typeface="Arial" panose="020B0604020202020204" pitchFamily="34" charset="0"/>
              </a:rPr>
              <a:t> LÍNEA DE DEFENSA</a:t>
            </a:r>
          </a:p>
        </p:txBody>
      </p:sp>
      <p:sp>
        <p:nvSpPr>
          <p:cNvPr id="6" name="Rectángulo 5"/>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spTree>
    <p:extLst>
      <p:ext uri="{BB962C8B-B14F-4D97-AF65-F5344CB8AC3E}">
        <p14:creationId xmlns="" xmlns:p14="http://schemas.microsoft.com/office/powerpoint/2010/main" val="231254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714375" algn="l"/>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289" name="Rectangle 1"/>
          <p:cNvSpPr>
            <a:spLocks noChangeArrowheads="1"/>
          </p:cNvSpPr>
          <p:nvPr/>
        </p:nvSpPr>
        <p:spPr bwMode="auto">
          <a:xfrm>
            <a:off x="-199696" y="1280182"/>
            <a:ext cx="7809186"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 través de su rol de asesoría, orientación técnica </a:t>
            </a:r>
            <a:r>
              <a:rPr lang="es-ES" sz="1700" dirty="0">
                <a:solidFill>
                  <a:srgbClr val="0070C0"/>
                </a:solidFill>
                <a:latin typeface="Verdana" panose="020B0604030504040204" pitchFamily="34" charset="0"/>
                <a:ea typeface="Verdana" panose="020B0604030504040204" pitchFamily="34" charset="0"/>
              </a:rPr>
              <a:t>y recomendaciones frente a la administración del riesgo en coordinación con la Oficina Asesora de Planeación o quien haga sus veces se garantiza el cumplimento efectivo de los objetivos.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Monitoreo a la exposición de la organización al riesgo </a:t>
            </a:r>
            <a:r>
              <a:rPr lang="es-ES" sz="1700" dirty="0">
                <a:solidFill>
                  <a:srgbClr val="0070C0"/>
                </a:solidFill>
                <a:latin typeface="Verdana" panose="020B0604030504040204" pitchFamily="34" charset="0"/>
                <a:ea typeface="Verdana" panose="020B0604030504040204" pitchFamily="34" charset="0"/>
              </a:rPr>
              <a:t>y realizar recomendaciones con alcance preventivo.</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Asesoría proactiva y estratégica a la Alta Dirección y los líderes </a:t>
            </a:r>
            <a:r>
              <a:rPr lang="es-ES" sz="1700" dirty="0">
                <a:solidFill>
                  <a:srgbClr val="0070C0"/>
                </a:solidFill>
                <a:latin typeface="Verdana" panose="020B0604030504040204" pitchFamily="34" charset="0"/>
                <a:ea typeface="Verdana" panose="020B0604030504040204" pitchFamily="34" charset="0"/>
              </a:rPr>
              <a:t>de proceso, en materia de control interno y sobre las responsabilidades en materia de riesgos.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Formar a la alta dirección </a:t>
            </a:r>
            <a:r>
              <a:rPr lang="es-ES" sz="1700" dirty="0">
                <a:solidFill>
                  <a:srgbClr val="0070C0"/>
                </a:solidFill>
                <a:latin typeface="Verdana" panose="020B0604030504040204" pitchFamily="34" charset="0"/>
                <a:ea typeface="Verdana" panose="020B0604030504040204" pitchFamily="34" charset="0"/>
              </a:rPr>
              <a:t>y a todos los niveles de la entidad sobre las responsabilidades en materia de riesgos.</a:t>
            </a:r>
          </a:p>
          <a:p>
            <a:pPr marL="742950" lvl="1" indent="-285750" algn="just">
              <a:buBlip>
                <a:blip r:embed="rId3"/>
              </a:buBlip>
            </a:pPr>
            <a:endParaRPr lang="es-ES" sz="1700" b="1" dirty="0">
              <a:solidFill>
                <a:srgbClr val="00B0F0"/>
              </a:solidFill>
              <a:latin typeface="Verdana" panose="020B0604030504040204" pitchFamily="34" charset="0"/>
              <a:ea typeface="Verdana" panose="020B0604030504040204" pitchFamily="34" charset="0"/>
            </a:endParaRPr>
          </a:p>
          <a:p>
            <a:pPr marL="742950" lvl="1" indent="-285750" algn="just">
              <a:buBlip>
                <a:blip r:embed="rId3"/>
              </a:buBlip>
            </a:pPr>
            <a:r>
              <a:rPr lang="es-ES" sz="1700" b="1" dirty="0">
                <a:solidFill>
                  <a:srgbClr val="00B0F0"/>
                </a:solidFill>
                <a:latin typeface="Verdana" panose="020B0604030504040204" pitchFamily="34" charset="0"/>
                <a:ea typeface="Verdana" panose="020B0604030504040204" pitchFamily="34" charset="0"/>
              </a:rPr>
              <a:t>Informar los hallazgos y proporcionar recomendaciones </a:t>
            </a:r>
            <a:r>
              <a:rPr lang="es-ES" sz="1700" dirty="0">
                <a:solidFill>
                  <a:srgbClr val="0070C0"/>
                </a:solidFill>
                <a:latin typeface="Verdana" panose="020B0604030504040204" pitchFamily="34" charset="0"/>
                <a:ea typeface="Verdana" panose="020B0604030504040204" pitchFamily="34" charset="0"/>
              </a:rPr>
              <a:t>de forma independiente.</a:t>
            </a:r>
          </a:p>
        </p:txBody>
      </p:sp>
      <p:sp>
        <p:nvSpPr>
          <p:cNvPr id="4" name="Rectángulo 3"/>
          <p:cNvSpPr/>
          <p:nvPr/>
        </p:nvSpPr>
        <p:spPr>
          <a:xfrm>
            <a:off x="0" y="-8905"/>
            <a:ext cx="121920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0" y="460331"/>
            <a:ext cx="12192000" cy="6012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Arial" panose="020B0604020202020204" pitchFamily="34" charset="0"/>
                <a:cs typeface="Arial" panose="020B0604020202020204" pitchFamily="34" charset="0"/>
              </a:rPr>
              <a:t>TERCERA</a:t>
            </a:r>
            <a:r>
              <a:rPr lang="es-ES" sz="2800" b="1" dirty="0">
                <a:latin typeface="Arial" panose="020B0604020202020204" pitchFamily="34" charset="0"/>
                <a:cs typeface="Arial" panose="020B0604020202020204" pitchFamily="34" charset="0"/>
              </a:rPr>
              <a:t> LÍNEA DE DEFENSA</a:t>
            </a:r>
          </a:p>
        </p:txBody>
      </p:sp>
      <p:sp>
        <p:nvSpPr>
          <p:cNvPr id="6" name="Rectángulo 5"/>
          <p:cNvSpPr/>
          <p:nvPr/>
        </p:nvSpPr>
        <p:spPr>
          <a:xfrm>
            <a:off x="595617" y="-21781"/>
            <a:ext cx="10696160" cy="523220"/>
          </a:xfrm>
          <a:prstGeom prst="rect">
            <a:avLst/>
          </a:prstGeom>
        </p:spPr>
        <p:txBody>
          <a:bodyPr wrap="square">
            <a:spAutoFit/>
          </a:bodyPr>
          <a:lstStyle/>
          <a:p>
            <a:pPr algn="ctr"/>
            <a:r>
              <a:rPr lang="es-ES" sz="2800" b="1" dirty="0">
                <a:solidFill>
                  <a:schemeClr val="bg1"/>
                </a:solidFill>
                <a:latin typeface="Arial" panose="020B0604020202020204" pitchFamily="34" charset="0"/>
                <a:cs typeface="Arial" panose="020B0604020202020204" pitchFamily="34" charset="0"/>
              </a:rPr>
              <a:t>RESPONSABILIDADES POR LÍNEA DE DEFENSA</a:t>
            </a:r>
          </a:p>
        </p:txBody>
      </p:sp>
      <p:pic>
        <p:nvPicPr>
          <p:cNvPr id="2" name="Imagen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975563" y="1091002"/>
            <a:ext cx="4521528" cy="4521528"/>
          </a:xfrm>
          <a:prstGeom prst="rect">
            <a:avLst/>
          </a:prstGeom>
        </p:spPr>
      </p:pic>
    </p:spTree>
    <p:extLst>
      <p:ext uri="{BB962C8B-B14F-4D97-AF65-F5344CB8AC3E}">
        <p14:creationId xmlns="" xmlns:p14="http://schemas.microsoft.com/office/powerpoint/2010/main" val="1430564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8692056" y="5433848"/>
            <a:ext cx="3415862" cy="130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623122" y="0"/>
            <a:ext cx="11036595" cy="954107"/>
          </a:xfrm>
          <a:prstGeom prst="rect">
            <a:avLst/>
          </a:prstGeom>
        </p:spPr>
        <p:txBody>
          <a:bodyPr wrap="square">
            <a:spAutoFit/>
          </a:bodyPr>
          <a:lstStyle/>
          <a:p>
            <a:pPr algn="ctr"/>
            <a:r>
              <a:rPr lang="es-MX" sz="2800" b="1" dirty="0">
                <a:solidFill>
                  <a:srgbClr val="0070C0"/>
                </a:solidFill>
                <a:latin typeface="Arial" panose="020B0604020202020204" pitchFamily="34" charset="0"/>
                <a:ea typeface="Verdana" panose="020B0604030504040204" pitchFamily="34" charset="0"/>
                <a:cs typeface="Arial" panose="020B0604020202020204" pitchFamily="34" charset="0"/>
              </a:rPr>
              <a:t>Ejemplos Elementos </a:t>
            </a:r>
            <a:r>
              <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Observaciones </a:t>
            </a:r>
            <a:r>
              <a:rPr lang="es-MX" sz="2800" b="1" dirty="0">
                <a:solidFill>
                  <a:srgbClr val="0070C0"/>
                </a:solidFill>
                <a:latin typeface="Arial" panose="020B0604020202020204" pitchFamily="34" charset="0"/>
                <a:ea typeface="Verdana" panose="020B0604030504040204" pitchFamily="34" charset="0"/>
                <a:cs typeface="Arial" panose="020B0604020202020204" pitchFamily="34" charset="0"/>
              </a:rPr>
              <a:t>y Hallazgos de </a:t>
            </a:r>
            <a:endPar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endParaRPr>
          </a:p>
          <a:p>
            <a:pPr algn="ctr"/>
            <a:r>
              <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Auditorias </a:t>
            </a:r>
            <a:r>
              <a:rPr lang="es-MX" sz="2800" b="1" dirty="0">
                <a:solidFill>
                  <a:srgbClr val="0070C0"/>
                </a:solidFill>
                <a:latin typeface="Arial" panose="020B0604020202020204" pitchFamily="34" charset="0"/>
                <a:ea typeface="Verdana" panose="020B0604030504040204" pitchFamily="34" charset="0"/>
                <a:cs typeface="Arial" panose="020B0604020202020204" pitchFamily="34" charset="0"/>
              </a:rPr>
              <a:t>Internas </a:t>
            </a:r>
            <a:r>
              <a:rPr lang="es-MX" sz="2800" b="1" dirty="0" smtClean="0">
                <a:solidFill>
                  <a:srgbClr val="0070C0"/>
                </a:solidFill>
                <a:latin typeface="Arial" panose="020B0604020202020204" pitchFamily="34" charset="0"/>
                <a:ea typeface="Verdana" panose="020B0604030504040204" pitchFamily="34" charset="0"/>
                <a:cs typeface="Arial" panose="020B0604020202020204" pitchFamily="34" charset="0"/>
              </a:rPr>
              <a:t>- Control Interno</a:t>
            </a:r>
            <a:endParaRPr lang="es-ES" sz="2800" dirty="0">
              <a:solidFill>
                <a:srgbClr val="0070C0"/>
              </a:solidFill>
              <a:latin typeface="Arial" panose="020B0604020202020204" pitchFamily="34" charset="0"/>
              <a:cs typeface="Arial" panose="020B0604020202020204" pitchFamily="34" charset="0"/>
            </a:endParaRPr>
          </a:p>
        </p:txBody>
      </p:sp>
      <p:graphicFrame>
        <p:nvGraphicFramePr>
          <p:cNvPr id="7" name="6 Tabla"/>
          <p:cNvGraphicFramePr>
            <a:graphicFrameLocks noGrp="1"/>
          </p:cNvGraphicFramePr>
          <p:nvPr>
            <p:extLst>
              <p:ext uri="{D42A27DB-BD31-4B8C-83A1-F6EECF244321}">
                <p14:modId xmlns="" xmlns:p14="http://schemas.microsoft.com/office/powerpoint/2010/main" val="458609844"/>
              </p:ext>
            </p:extLst>
          </p:nvPr>
        </p:nvGraphicFramePr>
        <p:xfrm>
          <a:off x="388040" y="1106010"/>
          <a:ext cx="7300179" cy="4997925"/>
        </p:xfrm>
        <a:graphic>
          <a:graphicData uri="http://schemas.openxmlformats.org/drawingml/2006/table">
            <a:tbl>
              <a:tblPr/>
              <a:tblGrid>
                <a:gridCol w="7300179">
                  <a:extLst>
                    <a:ext uri="{9D8B030D-6E8A-4147-A177-3AD203B41FA5}">
                      <a16:colId xmlns="" xmlns:a16="http://schemas.microsoft.com/office/drawing/2014/main" val="20000"/>
                    </a:ext>
                  </a:extLst>
                </a:gridCol>
              </a:tblGrid>
              <a:tr h="390705">
                <a:tc>
                  <a:txBody>
                    <a:bodyPr/>
                    <a:lstStyle/>
                    <a:p>
                      <a:pPr algn="ctr">
                        <a:lnSpc>
                          <a:spcPct val="115000"/>
                        </a:lnSpc>
                        <a:spcAft>
                          <a:spcPts val="0"/>
                        </a:spcAft>
                      </a:pPr>
                      <a:r>
                        <a:rPr lang="es-MX" sz="2000" b="1" kern="1200" dirty="0">
                          <a:solidFill>
                            <a:schemeClr val="bg1"/>
                          </a:solidFill>
                          <a:latin typeface="Arial"/>
                          <a:ea typeface="Times New Roman"/>
                          <a:cs typeface="Times New Roman"/>
                        </a:rPr>
                        <a:t>Causas</a:t>
                      </a:r>
                      <a:r>
                        <a:rPr lang="es-MX" sz="2000" b="1" kern="1200" dirty="0">
                          <a:solidFill>
                            <a:schemeClr val="bg1"/>
                          </a:solidFill>
                          <a:latin typeface="Calibri"/>
                          <a:ea typeface="Calibri"/>
                          <a:cs typeface="Times New Roman"/>
                        </a:rPr>
                        <a:t> </a:t>
                      </a:r>
                      <a:endParaRPr lang="es-ES" sz="2000" b="1" dirty="0">
                        <a:solidFill>
                          <a:schemeClr val="bg1"/>
                        </a:solidFill>
                        <a:latin typeface="Calibri"/>
                        <a:ea typeface="Calibri"/>
                        <a:cs typeface="Times New Roman"/>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1.Desconocimiento de normas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2.Deficiente supervisión y seguimiento</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3.Inadvertencia del problema</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4.Falta de capacitación o desconocimiento de requisitos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5.Falta de recursos (humanos, físicos, financieros …)</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37582">
                <a:tc>
                  <a:txBody>
                    <a:bodyPr/>
                    <a:lstStyle/>
                    <a:p>
                      <a:pPr marL="0" marR="0" indent="0" algn="just" defTabSz="914400" rtl="0" eaLnBrk="1" fontAlgn="auto" latinLnBrk="0" hangingPunct="1">
                        <a:lnSpc>
                          <a:spcPct val="115000"/>
                        </a:lnSpc>
                        <a:spcBef>
                          <a:spcPts val="0"/>
                        </a:spcBef>
                        <a:spcAft>
                          <a:spcPts val="0"/>
                        </a:spcAft>
                        <a:buClrTx/>
                        <a:buSzTx/>
                        <a:buFont typeface="+mj-lt"/>
                        <a:buNone/>
                        <a:tabLst/>
                        <a:defRPr/>
                      </a:pPr>
                      <a:r>
                        <a:rPr lang="es-MX" sz="1800" kern="1200" dirty="0" smtClean="0">
                          <a:solidFill>
                            <a:srgbClr val="0070C0"/>
                          </a:solidFill>
                          <a:latin typeface="Arial" panose="020B0604020202020204" pitchFamily="34" charset="0"/>
                          <a:ea typeface="Times New Roman"/>
                          <a:cs typeface="Arial" panose="020B0604020202020204" pitchFamily="34" charset="0"/>
                        </a:rPr>
                        <a:t>6.Control interno deficiente (controles, procedimientos, manuales …)</a:t>
                      </a:r>
                      <a:endParaRPr lang="es-ES" sz="1800" dirty="0" smtClean="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7. Falta de coordinación y comunicación entre áreas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8.Falta de información</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9.Demoras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10.Negligencia o descuido</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11.Uso ineficiente de los recursos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35253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12.Falta de honestidad</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391764">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13.Omisión involuntaria del detalle de la información a revelar</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bl>
          </a:graphicData>
        </a:graphic>
      </p:graphicFrame>
      <p:sp>
        <p:nvSpPr>
          <p:cNvPr id="9" name="8 Flecha derecha"/>
          <p:cNvSpPr/>
          <p:nvPr/>
        </p:nvSpPr>
        <p:spPr>
          <a:xfrm>
            <a:off x="7855163" y="2800162"/>
            <a:ext cx="674915" cy="1016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12 Tabla"/>
          <p:cNvGraphicFramePr>
            <a:graphicFrameLocks noGrp="1"/>
          </p:cNvGraphicFramePr>
          <p:nvPr>
            <p:extLst>
              <p:ext uri="{D42A27DB-BD31-4B8C-83A1-F6EECF244321}">
                <p14:modId xmlns="" xmlns:p14="http://schemas.microsoft.com/office/powerpoint/2010/main" val="797810951"/>
              </p:ext>
            </p:extLst>
          </p:nvPr>
        </p:nvGraphicFramePr>
        <p:xfrm>
          <a:off x="8863965" y="1106010"/>
          <a:ext cx="2795752" cy="5051890"/>
        </p:xfrm>
        <a:graphic>
          <a:graphicData uri="http://schemas.openxmlformats.org/drawingml/2006/table">
            <a:tbl>
              <a:tblPr/>
              <a:tblGrid>
                <a:gridCol w="2795752">
                  <a:extLst>
                    <a:ext uri="{9D8B030D-6E8A-4147-A177-3AD203B41FA5}">
                      <a16:colId xmlns="" xmlns:a16="http://schemas.microsoft.com/office/drawing/2014/main" val="20000"/>
                    </a:ext>
                  </a:extLst>
                </a:gridCol>
              </a:tblGrid>
              <a:tr h="348030">
                <a:tc>
                  <a:txBody>
                    <a:bodyPr/>
                    <a:lstStyle/>
                    <a:p>
                      <a:pPr algn="ctr">
                        <a:lnSpc>
                          <a:spcPct val="115000"/>
                        </a:lnSpc>
                        <a:spcAft>
                          <a:spcPts val="0"/>
                        </a:spcAft>
                      </a:pPr>
                      <a:r>
                        <a:rPr lang="es-MX" sz="1800" b="1" kern="1200" dirty="0">
                          <a:solidFill>
                            <a:schemeClr val="bg1"/>
                          </a:solidFill>
                          <a:latin typeface="Arial" panose="020B0604020202020204" pitchFamily="34" charset="0"/>
                          <a:ea typeface="Times New Roman"/>
                          <a:cs typeface="Arial" panose="020B0604020202020204" pitchFamily="34" charset="0"/>
                        </a:rPr>
                        <a:t>Efecto </a:t>
                      </a:r>
                      <a:endParaRPr lang="es-ES" sz="1800" b="1" dirty="0">
                        <a:solidFill>
                          <a:schemeClr val="bg1"/>
                        </a:solidFill>
                        <a:latin typeface="Arial" panose="020B0604020202020204" pitchFamily="34" charset="0"/>
                        <a:ea typeface="Calibri"/>
                        <a:cs typeface="Arial" panose="020B0604020202020204" pitchFamily="34" charset="0"/>
                      </a:endParaRPr>
                    </a:p>
                  </a:txBody>
                  <a:tcPr marL="68580" marR="68580" marT="8255"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 xmlns:a16="http://schemas.microsoft.com/office/drawing/2014/main" val="10000"/>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a:t>
                      </a:r>
                      <a:r>
                        <a:rPr lang="es-MX" sz="1800" kern="1200" dirty="0" smtClean="0">
                          <a:solidFill>
                            <a:srgbClr val="0070C0"/>
                          </a:solidFill>
                          <a:latin typeface="Arial" panose="020B0604020202020204" pitchFamily="34" charset="0"/>
                          <a:ea typeface="Times New Roman"/>
                          <a:cs typeface="Arial" panose="020B0604020202020204" pitchFamily="34" charset="0"/>
                        </a:rPr>
                        <a:t>. Pérdida </a:t>
                      </a:r>
                      <a:r>
                        <a:rPr lang="es-MX" sz="1800" kern="1200" dirty="0">
                          <a:solidFill>
                            <a:srgbClr val="0070C0"/>
                          </a:solidFill>
                          <a:latin typeface="Arial" panose="020B0604020202020204" pitchFamily="34" charset="0"/>
                          <a:ea typeface="Times New Roman"/>
                          <a:cs typeface="Arial" panose="020B0604020202020204" pitchFamily="34" charset="0"/>
                        </a:rPr>
                        <a:t>de recursos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2</a:t>
                      </a:r>
                      <a:r>
                        <a:rPr lang="es-MX" sz="1800" kern="1200" dirty="0" smtClean="0">
                          <a:solidFill>
                            <a:srgbClr val="0070C0"/>
                          </a:solidFill>
                          <a:latin typeface="Arial" panose="020B0604020202020204" pitchFamily="34" charset="0"/>
                          <a:ea typeface="Times New Roman"/>
                          <a:cs typeface="Arial" panose="020B0604020202020204" pitchFamily="34" charset="0"/>
                        </a:rPr>
                        <a:t>. Incremento </a:t>
                      </a:r>
                      <a:r>
                        <a:rPr lang="es-MX" sz="1800" kern="1200" dirty="0">
                          <a:solidFill>
                            <a:srgbClr val="0070C0"/>
                          </a:solidFill>
                          <a:latin typeface="Arial" panose="020B0604020202020204" pitchFamily="34" charset="0"/>
                          <a:ea typeface="Times New Roman"/>
                          <a:cs typeface="Arial" panose="020B0604020202020204" pitchFamily="34" charset="0"/>
                        </a:rPr>
                        <a:t>de costos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92742">
                <a:tc>
                  <a:txBody>
                    <a:bodyPr/>
                    <a:lstStyle/>
                    <a:p>
                      <a:pPr marL="0" indent="0" algn="just">
                        <a:lnSpc>
                          <a:spcPct val="80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3</a:t>
                      </a:r>
                      <a:r>
                        <a:rPr lang="es-MX" sz="1800" kern="1200" dirty="0" smtClean="0">
                          <a:solidFill>
                            <a:srgbClr val="0070C0"/>
                          </a:solidFill>
                          <a:latin typeface="Arial" panose="020B0604020202020204" pitchFamily="34" charset="0"/>
                          <a:ea typeface="Times New Roman"/>
                          <a:cs typeface="Arial" panose="020B0604020202020204" pitchFamily="34" charset="0"/>
                        </a:rPr>
                        <a:t>. Pérdida </a:t>
                      </a:r>
                      <a:r>
                        <a:rPr lang="es-MX" sz="1800" kern="1200" dirty="0">
                          <a:solidFill>
                            <a:srgbClr val="0070C0"/>
                          </a:solidFill>
                          <a:latin typeface="Arial" panose="020B0604020202020204" pitchFamily="34" charset="0"/>
                          <a:ea typeface="Times New Roman"/>
                          <a:cs typeface="Arial" panose="020B0604020202020204" pitchFamily="34" charset="0"/>
                        </a:rPr>
                        <a:t>de </a:t>
                      </a:r>
                      <a:r>
                        <a:rPr lang="es-MX" sz="1800" kern="1200" dirty="0" smtClean="0">
                          <a:solidFill>
                            <a:srgbClr val="0070C0"/>
                          </a:solidFill>
                          <a:latin typeface="Arial" panose="020B0604020202020204" pitchFamily="34" charset="0"/>
                          <a:ea typeface="Times New Roman"/>
                          <a:cs typeface="Arial" panose="020B0604020202020204" pitchFamily="34" charset="0"/>
                        </a:rPr>
                        <a:t>credibilidad</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institucional</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92742">
                <a:tc>
                  <a:txBody>
                    <a:bodyPr/>
                    <a:lstStyle/>
                    <a:p>
                      <a:pPr marL="0" indent="0" algn="just">
                        <a:lnSpc>
                          <a:spcPct val="80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4</a:t>
                      </a:r>
                      <a:r>
                        <a:rPr lang="es-MX" sz="1800" kern="1200" dirty="0" smtClean="0">
                          <a:solidFill>
                            <a:srgbClr val="0070C0"/>
                          </a:solidFill>
                          <a:latin typeface="Arial" panose="020B0604020202020204" pitchFamily="34" charset="0"/>
                          <a:ea typeface="Times New Roman"/>
                          <a:cs typeface="Arial" panose="020B0604020202020204" pitchFamily="34" charset="0"/>
                        </a:rPr>
                        <a:t>. Pérdidas </a:t>
                      </a:r>
                      <a:r>
                        <a:rPr lang="es-MX" sz="1800" kern="1200" dirty="0">
                          <a:solidFill>
                            <a:srgbClr val="0070C0"/>
                          </a:solidFill>
                          <a:latin typeface="Arial" panose="020B0604020202020204" pitchFamily="34" charset="0"/>
                          <a:ea typeface="Times New Roman"/>
                          <a:cs typeface="Arial" panose="020B0604020202020204" pitchFamily="34" charset="0"/>
                        </a:rPr>
                        <a:t>de </a:t>
                      </a:r>
                      <a:r>
                        <a:rPr lang="es-MX" sz="1800" kern="1200" dirty="0" smtClean="0">
                          <a:solidFill>
                            <a:srgbClr val="0070C0"/>
                          </a:solidFill>
                          <a:latin typeface="Arial" panose="020B0604020202020204" pitchFamily="34" charset="0"/>
                          <a:ea typeface="Times New Roman"/>
                          <a:cs typeface="Arial" panose="020B0604020202020204" pitchFamily="34" charset="0"/>
                        </a:rPr>
                        <a:t>ingresos</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a:t>
                      </a:r>
                      <a:r>
                        <a:rPr lang="es-MX" sz="1800" kern="1200" dirty="0">
                          <a:solidFill>
                            <a:srgbClr val="0070C0"/>
                          </a:solidFill>
                          <a:latin typeface="Arial" panose="020B0604020202020204" pitchFamily="34" charset="0"/>
                          <a:ea typeface="Times New Roman"/>
                          <a:cs typeface="Arial" panose="020B0604020202020204" pitchFamily="34" charset="0"/>
                        </a:rPr>
                        <a:t>potenciales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5</a:t>
                      </a:r>
                      <a:r>
                        <a:rPr lang="es-MX" sz="1800" kern="1200" dirty="0" smtClean="0">
                          <a:solidFill>
                            <a:srgbClr val="0070C0"/>
                          </a:solidFill>
                          <a:latin typeface="Arial" panose="020B0604020202020204" pitchFamily="34" charset="0"/>
                          <a:ea typeface="Times New Roman"/>
                          <a:cs typeface="Arial" panose="020B0604020202020204" pitchFamily="34" charset="0"/>
                        </a:rPr>
                        <a:t>. Gastos </a:t>
                      </a:r>
                      <a:r>
                        <a:rPr lang="es-MX" sz="1800" b="0" kern="1200" dirty="0">
                          <a:solidFill>
                            <a:srgbClr val="0070C0"/>
                          </a:solidFill>
                          <a:latin typeface="Arial" panose="020B0604020202020204" pitchFamily="34" charset="0"/>
                          <a:ea typeface="Times New Roman"/>
                          <a:cs typeface="Arial" panose="020B0604020202020204" pitchFamily="34" charset="0"/>
                        </a:rPr>
                        <a:t>indebidos</a:t>
                      </a:r>
                      <a:r>
                        <a:rPr lang="es-MX" sz="1800" b="0" kern="1200" dirty="0">
                          <a:solidFill>
                            <a:srgbClr val="0070C0"/>
                          </a:solidFill>
                          <a:latin typeface="Arial" panose="020B0604020202020204" pitchFamily="34" charset="0"/>
                          <a:ea typeface="Calibri"/>
                          <a:cs typeface="Arial" panose="020B0604020202020204" pitchFamily="34" charset="0"/>
                        </a:rPr>
                        <a:t> </a:t>
                      </a:r>
                      <a:endParaRPr lang="es-ES" sz="1800" b="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6</a:t>
                      </a:r>
                      <a:r>
                        <a:rPr lang="es-MX" sz="1800" kern="1200" dirty="0" smtClean="0">
                          <a:solidFill>
                            <a:srgbClr val="0070C0"/>
                          </a:solidFill>
                          <a:latin typeface="Arial" panose="020B0604020202020204" pitchFamily="34" charset="0"/>
                          <a:ea typeface="Times New Roman"/>
                          <a:cs typeface="Arial" panose="020B0604020202020204" pitchFamily="34" charset="0"/>
                        </a:rPr>
                        <a:t>. Demandas</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92742">
                <a:tc>
                  <a:txBody>
                    <a:bodyPr/>
                    <a:lstStyle/>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7.</a:t>
                      </a:r>
                      <a:r>
                        <a:rPr lang="es-MX" sz="1800" kern="1200" baseline="0" dirty="0" smtClean="0">
                          <a:solidFill>
                            <a:srgbClr val="0070C0"/>
                          </a:solidFill>
                          <a:latin typeface="Arial" panose="020B0604020202020204" pitchFamily="34" charset="0"/>
                          <a:ea typeface="Times New Roman"/>
                          <a:cs typeface="Arial" panose="020B0604020202020204" pitchFamily="34" charset="0"/>
                        </a:rPr>
                        <a:t> </a:t>
                      </a:r>
                      <a:r>
                        <a:rPr lang="es-MX" sz="1800" kern="1200" dirty="0" smtClean="0">
                          <a:solidFill>
                            <a:srgbClr val="0070C0"/>
                          </a:solidFill>
                          <a:latin typeface="Arial" panose="020B0604020202020204" pitchFamily="34" charset="0"/>
                          <a:ea typeface="Times New Roman"/>
                          <a:cs typeface="Arial" panose="020B0604020202020204" pitchFamily="34" charset="0"/>
                        </a:rPr>
                        <a:t>Desmotivación del</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a:t>
                      </a:r>
                      <a:r>
                        <a:rPr lang="es-MX" sz="1800" kern="1200" dirty="0">
                          <a:solidFill>
                            <a:srgbClr val="0070C0"/>
                          </a:solidFill>
                          <a:latin typeface="Arial" panose="020B0604020202020204" pitchFamily="34" charset="0"/>
                          <a:ea typeface="Times New Roman"/>
                          <a:cs typeface="Arial" panose="020B0604020202020204" pitchFamily="34" charset="0"/>
                        </a:rPr>
                        <a:t>personal</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348030">
                <a:tc>
                  <a:txBody>
                    <a:bodyPr/>
                    <a:lstStyle/>
                    <a:p>
                      <a:pPr marL="0" indent="0" algn="just">
                        <a:lnSpc>
                          <a:spcPct val="115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8.Sanciones</a:t>
                      </a:r>
                      <a:r>
                        <a:rPr lang="es-MX" sz="1800" kern="1200" dirty="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592742">
                <a:tc>
                  <a:txBody>
                    <a:bodyPr/>
                    <a:lstStyle/>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9. Inefectividad </a:t>
                      </a:r>
                      <a:r>
                        <a:rPr lang="es-MX" sz="1800" kern="1200" dirty="0">
                          <a:solidFill>
                            <a:srgbClr val="0070C0"/>
                          </a:solidFill>
                          <a:latin typeface="Arial" panose="020B0604020202020204" pitchFamily="34" charset="0"/>
                          <a:ea typeface="Times New Roman"/>
                          <a:cs typeface="Arial" panose="020B0604020202020204" pitchFamily="34" charset="0"/>
                        </a:rPr>
                        <a:t>en </a:t>
                      </a:r>
                      <a:r>
                        <a:rPr lang="es-MX" sz="1800" kern="1200" dirty="0" smtClean="0">
                          <a:solidFill>
                            <a:srgbClr val="0070C0"/>
                          </a:solidFill>
                          <a:latin typeface="Arial" panose="020B0604020202020204" pitchFamily="34" charset="0"/>
                          <a:ea typeface="Times New Roman"/>
                          <a:cs typeface="Arial" panose="020B0604020202020204" pitchFamily="34" charset="0"/>
                        </a:rPr>
                        <a:t>el</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trabajo</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92742">
                <a:tc>
                  <a:txBody>
                    <a:bodyPr/>
                    <a:lstStyle/>
                    <a:p>
                      <a:pPr marL="0" indent="0" algn="just">
                        <a:lnSpc>
                          <a:spcPct val="80000"/>
                        </a:lnSpc>
                        <a:spcAft>
                          <a:spcPts val="0"/>
                        </a:spcAft>
                        <a:buFont typeface="+mj-lt"/>
                        <a:buNone/>
                      </a:pPr>
                      <a:r>
                        <a:rPr lang="es-MX" sz="1800" kern="1200" dirty="0">
                          <a:solidFill>
                            <a:srgbClr val="0070C0"/>
                          </a:solidFill>
                          <a:latin typeface="Arial" panose="020B0604020202020204" pitchFamily="34" charset="0"/>
                          <a:ea typeface="Times New Roman"/>
                          <a:cs typeface="Arial" panose="020B0604020202020204" pitchFamily="34" charset="0"/>
                        </a:rPr>
                        <a:t>10</a:t>
                      </a:r>
                      <a:r>
                        <a:rPr lang="es-MX" sz="1800" kern="1200" dirty="0" smtClean="0">
                          <a:solidFill>
                            <a:srgbClr val="0070C0"/>
                          </a:solidFill>
                          <a:latin typeface="Arial" panose="020B0604020202020204" pitchFamily="34" charset="0"/>
                          <a:ea typeface="Times New Roman"/>
                          <a:cs typeface="Arial" panose="020B0604020202020204" pitchFamily="34" charset="0"/>
                        </a:rPr>
                        <a:t>. Incumplimiento </a:t>
                      </a:r>
                      <a:r>
                        <a:rPr lang="es-MX" sz="1800" kern="1200" dirty="0">
                          <a:solidFill>
                            <a:srgbClr val="0070C0"/>
                          </a:solidFill>
                          <a:latin typeface="Arial" panose="020B0604020202020204" pitchFamily="34" charset="0"/>
                          <a:ea typeface="Times New Roman"/>
                          <a:cs typeface="Arial" panose="020B0604020202020204" pitchFamily="34" charset="0"/>
                        </a:rPr>
                        <a:t>de </a:t>
                      </a:r>
                      <a:r>
                        <a:rPr lang="es-MX" sz="1800" kern="1200" dirty="0" smtClean="0">
                          <a:solidFill>
                            <a:srgbClr val="0070C0"/>
                          </a:solidFill>
                          <a:latin typeface="Arial" panose="020B0604020202020204" pitchFamily="34" charset="0"/>
                          <a:ea typeface="Times New Roman"/>
                          <a:cs typeface="Arial" panose="020B0604020202020204" pitchFamily="34" charset="0"/>
                        </a:rPr>
                        <a:t>la</a:t>
                      </a:r>
                    </a:p>
                    <a:p>
                      <a:pPr marL="0" indent="0" algn="just">
                        <a:lnSpc>
                          <a:spcPct val="80000"/>
                        </a:lnSpc>
                        <a:spcAft>
                          <a:spcPts val="0"/>
                        </a:spcAft>
                        <a:buFont typeface="+mj-lt"/>
                        <a:buNone/>
                      </a:pPr>
                      <a:r>
                        <a:rPr lang="es-MX" sz="1800" kern="1200" dirty="0" smtClean="0">
                          <a:solidFill>
                            <a:srgbClr val="0070C0"/>
                          </a:solidFill>
                          <a:latin typeface="Arial" panose="020B0604020202020204" pitchFamily="34" charset="0"/>
                          <a:ea typeface="Times New Roman"/>
                          <a:cs typeface="Arial" panose="020B0604020202020204" pitchFamily="34" charset="0"/>
                        </a:rPr>
                        <a:t>     planeación</a:t>
                      </a:r>
                      <a:r>
                        <a:rPr lang="es-MX" sz="1800" kern="1200" dirty="0" smtClean="0">
                          <a:solidFill>
                            <a:srgbClr val="0070C0"/>
                          </a:solidFill>
                          <a:latin typeface="Arial" panose="020B0604020202020204" pitchFamily="34" charset="0"/>
                          <a:ea typeface="Calibri"/>
                          <a:cs typeface="Arial" panose="020B0604020202020204" pitchFamily="34" charset="0"/>
                        </a:rPr>
                        <a:t> </a:t>
                      </a:r>
                      <a:endParaRPr lang="es-ES" sz="1800" dirty="0">
                        <a:solidFill>
                          <a:srgbClr val="0070C0"/>
                        </a:solidFill>
                        <a:latin typeface="Arial" panose="020B0604020202020204" pitchFamily="34" charset="0"/>
                        <a:ea typeface="Calibri"/>
                        <a:cs typeface="Arial" panose="020B0604020202020204" pitchFamily="34" charset="0"/>
                      </a:endParaRPr>
                    </a:p>
                  </a:txBody>
                  <a:tcPr marL="68580" marR="68580" marT="8255"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 xmlns:p14="http://schemas.microsoft.com/office/powerpoint/2010/main" val="2412008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15007" y="-48153"/>
            <a:ext cx="11519338" cy="1200329"/>
          </a:xfrm>
          <a:prstGeom prst="rect">
            <a:avLst/>
          </a:prstGeom>
        </p:spPr>
        <p:txBody>
          <a:bodyPr wrap="square">
            <a:spAutoFit/>
          </a:bodyPr>
          <a:lstStyle/>
          <a:p>
            <a:pPr algn="ctr"/>
            <a:r>
              <a:rPr lang="es-CO" sz="3600" b="1" dirty="0">
                <a:solidFill>
                  <a:srgbClr val="0070C0"/>
                </a:solidFill>
                <a:latin typeface="Arial" panose="020B0604020202020204" pitchFamily="34" charset="0"/>
                <a:cs typeface="Arial" panose="020B0604020202020204" pitchFamily="34" charset="0"/>
              </a:rPr>
              <a:t>Objetivos Comunes </a:t>
            </a:r>
            <a:r>
              <a:rPr lang="es-CO" sz="3600" b="1" dirty="0" smtClean="0">
                <a:solidFill>
                  <a:srgbClr val="0070C0"/>
                </a:solidFill>
                <a:latin typeface="Arial" panose="020B0604020202020204" pitchFamily="34" charset="0"/>
                <a:cs typeface="Arial" panose="020B0604020202020204" pitchFamily="34" charset="0"/>
              </a:rPr>
              <a:t>con </a:t>
            </a:r>
            <a:r>
              <a:rPr lang="es-CO" sz="3600" b="1" dirty="0">
                <a:solidFill>
                  <a:srgbClr val="0070C0"/>
                </a:solidFill>
                <a:latin typeface="Arial" panose="020B0604020202020204" pitchFamily="34" charset="0"/>
                <a:cs typeface="Arial" panose="020B0604020202020204" pitchFamily="34" charset="0"/>
              </a:rPr>
              <a:t>Sistema de Control Interno </a:t>
            </a:r>
            <a:r>
              <a:rPr lang="es-CO" sz="3600" b="1" dirty="0" smtClean="0">
                <a:solidFill>
                  <a:srgbClr val="0070C0"/>
                </a:solidFill>
                <a:latin typeface="Arial" panose="020B0604020202020204" pitchFamily="34" charset="0"/>
                <a:cs typeface="Arial" panose="020B0604020202020204" pitchFamily="34" charset="0"/>
              </a:rPr>
              <a:t>y  Control </a:t>
            </a:r>
            <a:r>
              <a:rPr lang="es-CO" sz="3600" b="1" dirty="0">
                <a:solidFill>
                  <a:srgbClr val="0070C0"/>
                </a:solidFill>
                <a:latin typeface="Arial" panose="020B0604020202020204" pitchFamily="34" charset="0"/>
                <a:cs typeface="Arial" panose="020B0604020202020204" pitchFamily="34" charset="0"/>
              </a:rPr>
              <a:t>Interno Contable</a:t>
            </a:r>
            <a:endParaRPr lang="es-ES" sz="3600" dirty="0">
              <a:solidFill>
                <a:srgbClr val="0070C0"/>
              </a:solidFill>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220718" y="1598580"/>
            <a:ext cx="5959365"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lvl="1" indent="-285750" algn="just">
              <a:buBlip>
                <a:blip r:embed="rId3"/>
              </a:buBlip>
            </a:pPr>
            <a:r>
              <a:rPr lang="es-ES" sz="2400" dirty="0" smtClean="0">
                <a:solidFill>
                  <a:srgbClr val="0070C0"/>
                </a:solidFill>
                <a:latin typeface="Verdana" panose="020B0604030504040204" pitchFamily="34" charset="0"/>
                <a:ea typeface="Verdana" panose="020B0604030504040204" pitchFamily="34" charset="0"/>
              </a:rPr>
              <a:t>Obtener información correcta segura y oportuna.</a:t>
            </a:r>
          </a:p>
          <a:p>
            <a:pPr lvl="1" algn="just"/>
            <a:endParaRPr lang="es-ES" sz="2400" dirty="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sz="2400" dirty="0">
                <a:solidFill>
                  <a:srgbClr val="0070C0"/>
                </a:solidFill>
                <a:latin typeface="Verdana" panose="020B0604030504040204" pitchFamily="34" charset="0"/>
                <a:ea typeface="Verdana" panose="020B0604030504040204" pitchFamily="34" charset="0"/>
              </a:rPr>
              <a:t>Proteger recursos de la </a:t>
            </a:r>
            <a:r>
              <a:rPr lang="es-ES" sz="2400" dirty="0" smtClean="0">
                <a:solidFill>
                  <a:srgbClr val="0070C0"/>
                </a:solidFill>
                <a:latin typeface="Verdana" panose="020B0604030504040204" pitchFamily="34" charset="0"/>
                <a:ea typeface="Verdana" panose="020B0604030504040204" pitchFamily="34" charset="0"/>
              </a:rPr>
              <a:t>entidad.</a:t>
            </a:r>
          </a:p>
          <a:p>
            <a:pPr lvl="1" algn="just"/>
            <a:endParaRPr lang="es-ES" sz="2400" dirty="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sz="2400" dirty="0">
                <a:solidFill>
                  <a:srgbClr val="0070C0"/>
                </a:solidFill>
                <a:latin typeface="Verdana" panose="020B0604030504040204" pitchFamily="34" charset="0"/>
                <a:ea typeface="Verdana" panose="020B0604030504040204" pitchFamily="34" charset="0"/>
              </a:rPr>
              <a:t>Procurar eficiencia en las </a:t>
            </a:r>
            <a:r>
              <a:rPr lang="es-ES" sz="2400" dirty="0" smtClean="0">
                <a:solidFill>
                  <a:srgbClr val="0070C0"/>
                </a:solidFill>
                <a:latin typeface="Verdana" panose="020B0604030504040204" pitchFamily="34" charset="0"/>
                <a:ea typeface="Verdana" panose="020B0604030504040204" pitchFamily="34" charset="0"/>
              </a:rPr>
              <a:t>operaciones.</a:t>
            </a:r>
          </a:p>
          <a:p>
            <a:pPr lvl="1" algn="just"/>
            <a:endParaRPr lang="es-ES" sz="2400" dirty="0">
              <a:solidFill>
                <a:srgbClr val="0070C0"/>
              </a:solidFill>
              <a:latin typeface="Verdana" panose="020B0604030504040204" pitchFamily="34" charset="0"/>
              <a:ea typeface="Verdana" panose="020B0604030504040204" pitchFamily="34" charset="0"/>
            </a:endParaRPr>
          </a:p>
          <a:p>
            <a:pPr marL="742950" lvl="1" indent="-285750" algn="just">
              <a:buBlip>
                <a:blip r:embed="rId3"/>
              </a:buBlip>
            </a:pPr>
            <a:r>
              <a:rPr lang="es-ES" sz="2400" dirty="0">
                <a:solidFill>
                  <a:srgbClr val="0070C0"/>
                </a:solidFill>
                <a:latin typeface="Verdana" panose="020B0604030504040204" pitchFamily="34" charset="0"/>
                <a:ea typeface="Verdana" panose="020B0604030504040204" pitchFamily="34" charset="0"/>
              </a:rPr>
              <a:t>Prevenir errores, irregularidades o el descubrimiento oportuno de </a:t>
            </a:r>
            <a:r>
              <a:rPr lang="es-ES" sz="2400" dirty="0" smtClean="0">
                <a:solidFill>
                  <a:srgbClr val="0070C0"/>
                </a:solidFill>
                <a:latin typeface="Verdana" panose="020B0604030504040204" pitchFamily="34" charset="0"/>
                <a:ea typeface="Verdana" panose="020B0604030504040204" pitchFamily="34" charset="0"/>
              </a:rPr>
              <a:t>aquellos.</a:t>
            </a:r>
            <a:endParaRPr lang="es-ES" sz="2400" dirty="0">
              <a:solidFill>
                <a:srgbClr val="0070C0"/>
              </a:solidFill>
              <a:latin typeface="Verdana" panose="020B0604030504040204" pitchFamily="34" charset="0"/>
              <a:ea typeface="Verdana" panose="020B0604030504040204" pitchFamily="34" charset="0"/>
            </a:endParaRPr>
          </a:p>
        </p:txBody>
      </p:sp>
      <p:pic>
        <p:nvPicPr>
          <p:cNvPr id="9" name="Imagen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75725" y="1598580"/>
            <a:ext cx="4154426" cy="3609454"/>
          </a:xfrm>
          <a:prstGeom prst="rect">
            <a:avLst/>
          </a:prstGeom>
        </p:spPr>
      </p:pic>
    </p:spTree>
    <p:extLst>
      <p:ext uri="{BB962C8B-B14F-4D97-AF65-F5344CB8AC3E}">
        <p14:creationId xmlns="" xmlns:p14="http://schemas.microsoft.com/office/powerpoint/2010/main" val="2140215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cxnSp>
        <p:nvCxnSpPr>
          <p:cNvPr id="5" name="Conector recto 4"/>
          <p:cNvCxnSpPr/>
          <p:nvPr/>
        </p:nvCxnSpPr>
        <p:spPr>
          <a:xfrm>
            <a:off x="1082565" y="757183"/>
            <a:ext cx="1051034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735724" y="110852"/>
            <a:ext cx="11183007" cy="646331"/>
          </a:xfrm>
          <a:prstGeom prst="rect">
            <a:avLst/>
          </a:prstGeom>
        </p:spPr>
        <p:txBody>
          <a:bodyPr wrap="square">
            <a:spAutoFit/>
          </a:bodyPr>
          <a:lstStyle/>
          <a:p>
            <a:pPr algn="ctr"/>
            <a:r>
              <a:rPr lang="es-ES" sz="3600" b="1" dirty="0">
                <a:solidFill>
                  <a:srgbClr val="0070C0"/>
                </a:solidFill>
                <a:latin typeface="Arial" panose="020B0604020202020204" pitchFamily="34" charset="0"/>
                <a:cs typeface="Arial" panose="020B0604020202020204" pitchFamily="34" charset="0"/>
              </a:rPr>
              <a:t>Modelo Integrado de Planeación y Gestión MIPG</a:t>
            </a:r>
          </a:p>
        </p:txBody>
      </p:sp>
      <p:sp>
        <p:nvSpPr>
          <p:cNvPr id="8" name="Rectangle 1"/>
          <p:cNvSpPr>
            <a:spLocks noChangeArrowheads="1"/>
          </p:cNvSpPr>
          <p:nvPr/>
        </p:nvSpPr>
        <p:spPr bwMode="auto">
          <a:xfrm>
            <a:off x="2890346" y="5821770"/>
            <a:ext cx="6421819"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ctr"/>
            <a:r>
              <a:rPr lang="es-ES" sz="1600" b="1" dirty="0" smtClean="0">
                <a:solidFill>
                  <a:srgbClr val="0070C0"/>
                </a:solidFill>
                <a:hlinkClick r:id="rId5"/>
              </a:rPr>
              <a:t>Video</a:t>
            </a:r>
            <a:endParaRPr lang="es-ES" sz="1600" b="1" dirty="0">
              <a:solidFill>
                <a:srgbClr val="0070C0"/>
              </a:solidFill>
            </a:endParaRPr>
          </a:p>
        </p:txBody>
      </p:sp>
      <p:pic>
        <p:nvPicPr>
          <p:cNvPr id="3" name="Modelo Integrado de Planeación y Gestión MIPG - Actualización">
            <a:hlinkClick r:id="" action="ppaction://media"/>
          </p:cNvPr>
          <p:cNvPicPr>
            <a:picLocks noChangeAspect="1"/>
          </p:cNvPicPr>
          <p:nvPr>
            <a:videoFile r:link="rId1"/>
            <p:extLst>
              <p:ext uri="{DAA4B4D4-6D71-4841-9C94-3DE7FCFB9230}">
                <p14:media xmlns="" xmlns:p14="http://schemas.microsoft.com/office/powerpoint/2010/main" r:embed="rId6"/>
              </p:ext>
            </p:extLst>
          </p:nvPr>
        </p:nvPicPr>
        <p:blipFill>
          <a:blip r:embed="rId7"/>
          <a:stretch>
            <a:fillRect/>
          </a:stretch>
        </p:blipFill>
        <p:spPr>
          <a:xfrm>
            <a:off x="1691581" y="757183"/>
            <a:ext cx="8819348" cy="4960883"/>
          </a:xfrm>
          <a:prstGeom prst="rect">
            <a:avLst/>
          </a:prstGeom>
        </p:spPr>
      </p:pic>
      <p:sp>
        <p:nvSpPr>
          <p:cNvPr id="6" name="Botón de acción: Película 5">
            <a:hlinkClick r:id="" action="ppaction://noaction" highlightClick="1"/>
          </p:cNvPr>
          <p:cNvSpPr/>
          <p:nvPr/>
        </p:nvSpPr>
        <p:spPr>
          <a:xfrm>
            <a:off x="1019505" y="5900818"/>
            <a:ext cx="609600" cy="460567"/>
          </a:xfrm>
          <a:prstGeom prst="actionButtonMovi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 xmlns:p14="http://schemas.microsoft.com/office/powerpoint/2010/main" val="3187939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3433" y="223651"/>
            <a:ext cx="7579916" cy="1200329"/>
          </a:xfrm>
          <a:prstGeom prst="rect">
            <a:avLst/>
          </a:prstGeom>
        </p:spPr>
        <p:txBody>
          <a:bodyPr wrap="square">
            <a:spAutoFit/>
          </a:bodyPr>
          <a:lstStyle/>
          <a:p>
            <a:r>
              <a:rPr lang="es-ES" sz="3600" dirty="0" smtClean="0">
                <a:solidFill>
                  <a:schemeClr val="bg1"/>
                </a:solidFill>
                <a:latin typeface="Arial" pitchFamily="34" charset="0"/>
                <a:cs typeface="Arial" pitchFamily="34" charset="0"/>
              </a:rPr>
              <a:t>Oficina De Control Interno </a:t>
            </a:r>
          </a:p>
          <a:p>
            <a:r>
              <a:rPr lang="es-ES" sz="3600" dirty="0" smtClean="0">
                <a:solidFill>
                  <a:schemeClr val="bg1"/>
                </a:solidFill>
                <a:latin typeface="Arial" pitchFamily="34" charset="0"/>
                <a:cs typeface="Arial" pitchFamily="34" charset="0"/>
              </a:rPr>
              <a:t>Inducción – Reinducción 2023</a:t>
            </a:r>
            <a:endParaRPr lang="es-ES" sz="3600" dirty="0">
              <a:solidFill>
                <a:schemeClr val="bg1"/>
              </a:solidFill>
              <a:latin typeface="Arial" pitchFamily="34" charset="0"/>
              <a:cs typeface="Arial" pitchFamily="34" charset="0"/>
            </a:endParaRPr>
          </a:p>
        </p:txBody>
      </p:sp>
      <p:sp>
        <p:nvSpPr>
          <p:cNvPr id="3" name="Rectángulo 2"/>
          <p:cNvSpPr/>
          <p:nvPr/>
        </p:nvSpPr>
        <p:spPr>
          <a:xfrm>
            <a:off x="296735" y="5469583"/>
            <a:ext cx="7953153" cy="1200329"/>
          </a:xfrm>
          <a:prstGeom prst="rect">
            <a:avLst/>
          </a:prstGeom>
        </p:spPr>
        <p:txBody>
          <a:bodyPr wrap="square">
            <a:spAutoFit/>
          </a:bodyPr>
          <a:lstStyle/>
          <a:p>
            <a:pPr algn="just"/>
            <a:r>
              <a:rPr lang="es-MX" sz="2400" b="1" dirty="0" err="1" smtClean="0">
                <a:solidFill>
                  <a:schemeClr val="bg1"/>
                </a:solidFill>
                <a:latin typeface="Arial" pitchFamily="34" charset="0"/>
                <a:cs typeface="Arial" pitchFamily="34" charset="0"/>
              </a:rPr>
              <a:t>Arley</a:t>
            </a:r>
            <a:r>
              <a:rPr lang="es-MX" sz="2400" b="1" dirty="0" smtClean="0">
                <a:solidFill>
                  <a:schemeClr val="bg1"/>
                </a:solidFill>
                <a:latin typeface="Arial" pitchFamily="34" charset="0"/>
                <a:cs typeface="Arial" pitchFamily="34" charset="0"/>
              </a:rPr>
              <a:t> de Jesús Ramírez Patiño</a:t>
            </a:r>
          </a:p>
          <a:p>
            <a:pPr algn="just"/>
            <a:r>
              <a:rPr lang="es-MX" sz="2400" dirty="0" smtClean="0">
                <a:solidFill>
                  <a:schemeClr val="bg1"/>
                </a:solidFill>
                <a:latin typeface="Arial" pitchFamily="34" charset="0"/>
                <a:cs typeface="Arial" pitchFamily="34" charset="0"/>
              </a:rPr>
              <a:t>Jefe </a:t>
            </a:r>
            <a:r>
              <a:rPr lang="es-MX" sz="2400" dirty="0">
                <a:solidFill>
                  <a:schemeClr val="bg1"/>
                </a:solidFill>
                <a:latin typeface="Arial" pitchFamily="34" charset="0"/>
                <a:cs typeface="Arial" pitchFamily="34" charset="0"/>
              </a:rPr>
              <a:t>Oficina de Control Interno</a:t>
            </a:r>
          </a:p>
          <a:p>
            <a:pPr algn="just"/>
            <a:r>
              <a:rPr lang="es-MX" sz="2400" dirty="0">
                <a:solidFill>
                  <a:schemeClr val="bg1"/>
                </a:solidFill>
                <a:latin typeface="Arial" pitchFamily="34" charset="0"/>
                <a:cs typeface="Arial" pitchFamily="34" charset="0"/>
              </a:rPr>
              <a:t>Personería municipal </a:t>
            </a:r>
            <a:r>
              <a:rPr lang="es-MX" sz="2400" dirty="0" smtClean="0">
                <a:solidFill>
                  <a:schemeClr val="bg1"/>
                </a:solidFill>
                <a:latin typeface="Arial" pitchFamily="34" charset="0"/>
                <a:cs typeface="Arial" pitchFamily="34" charset="0"/>
              </a:rPr>
              <a:t>Itagüí</a:t>
            </a:r>
            <a:endParaRPr lang="es-ES" sz="2400" dirty="0">
              <a:solidFill>
                <a:schemeClr val="bg1"/>
              </a:solidFill>
            </a:endParaRPr>
          </a:p>
        </p:txBody>
      </p:sp>
      <p:sp>
        <p:nvSpPr>
          <p:cNvPr id="5" name="Rectángulo 4"/>
          <p:cNvSpPr/>
          <p:nvPr/>
        </p:nvSpPr>
        <p:spPr>
          <a:xfrm>
            <a:off x="0" y="2429593"/>
            <a:ext cx="5646097" cy="1708160"/>
          </a:xfrm>
          <a:prstGeom prst="rect">
            <a:avLst/>
          </a:prstGeom>
        </p:spPr>
        <p:txBody>
          <a:bodyPr wrap="none">
            <a:spAutoFit/>
          </a:bodyPr>
          <a:lstStyle/>
          <a:p>
            <a:pPr algn="just"/>
            <a:r>
              <a:rPr lang="es-MX" sz="10500" dirty="0" smtClean="0">
                <a:solidFill>
                  <a:schemeClr val="bg1"/>
                </a:solidFill>
                <a:latin typeface="Arial" pitchFamily="34" charset="0"/>
                <a:cs typeface="Arial" pitchFamily="34" charset="0"/>
              </a:rPr>
              <a:t>¡Gracias!</a:t>
            </a:r>
            <a:endParaRPr lang="es-ES" sz="10500" dirty="0">
              <a:latin typeface="Arial" pitchFamily="34" charset="0"/>
              <a:cs typeface="Arial" pitchFamily="34" charset="0"/>
            </a:endParaRPr>
          </a:p>
        </p:txBody>
      </p:sp>
    </p:spTree>
    <p:extLst>
      <p:ext uri="{BB962C8B-B14F-4D97-AF65-F5344CB8AC3E}">
        <p14:creationId xmlns="" xmlns:p14="http://schemas.microsoft.com/office/powerpoint/2010/main" val="1685949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052872468"/>
              </p:ext>
            </p:extLst>
          </p:nvPr>
        </p:nvGraphicFramePr>
        <p:xfrm>
          <a:off x="1052327" y="1085850"/>
          <a:ext cx="9931400"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 xmlns:a16="http://schemas.microsoft.com/office/drawing/2014/main" id="{7FEAFED5-0321-4DB4-9F3F-9471ECDBE88F}"/>
              </a:ext>
            </a:extLst>
          </p:cNvPr>
          <p:cNvSpPr/>
          <p:nvPr/>
        </p:nvSpPr>
        <p:spPr>
          <a:xfrm>
            <a:off x="0" y="0"/>
            <a:ext cx="12192000" cy="70567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p:cNvSpPr/>
          <p:nvPr/>
        </p:nvSpPr>
        <p:spPr>
          <a:xfrm>
            <a:off x="733742" y="82359"/>
            <a:ext cx="10568570" cy="584775"/>
          </a:xfrm>
          <a:prstGeom prst="rect">
            <a:avLst/>
          </a:prstGeom>
        </p:spPr>
        <p:txBody>
          <a:bodyPr wrap="square">
            <a:spAutoFit/>
          </a:bodyPr>
          <a:lstStyle/>
          <a:p>
            <a:pPr algn="ctr"/>
            <a:r>
              <a:rPr lang="es-ES" sz="3200" b="1" dirty="0">
                <a:solidFill>
                  <a:schemeClr val="bg1"/>
                </a:solidFill>
                <a:latin typeface="Arial" panose="020B0604020202020204" pitchFamily="34" charset="0"/>
                <a:cs typeface="Arial" panose="020B0604020202020204" pitchFamily="34" charset="0"/>
              </a:rPr>
              <a:t>MARCO NORMATIVO</a:t>
            </a:r>
            <a:endParaRPr lang="es-ES" sz="3200" dirty="0">
              <a:solidFill>
                <a:schemeClr val="bg1"/>
              </a:solidFill>
              <a:latin typeface="Arial" panose="020B0604020202020204" pitchFamily="34" charset="0"/>
              <a:cs typeface="Arial" pitchFamily="34" charset="0"/>
            </a:endParaRPr>
          </a:p>
        </p:txBody>
      </p:sp>
    </p:spTree>
    <p:extLst>
      <p:ext uri="{BB962C8B-B14F-4D97-AF65-F5344CB8AC3E}">
        <p14:creationId xmlns="" xmlns:p14="http://schemas.microsoft.com/office/powerpoint/2010/main" val="214021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6" y="340243"/>
            <a:ext cx="10568570" cy="646331"/>
          </a:xfrm>
          <a:prstGeom prst="rect">
            <a:avLst/>
          </a:prstGeom>
        </p:spPr>
        <p:txBody>
          <a:bodyPr wrap="square">
            <a:spAutoFit/>
          </a:bodyPr>
          <a:lstStyle/>
          <a:p>
            <a:pPr algn="ctr"/>
            <a:r>
              <a:rPr lang="es-ES" sz="3600" b="1" dirty="0">
                <a:solidFill>
                  <a:srgbClr val="0070C0"/>
                </a:solidFill>
                <a:latin typeface="Arial" panose="020B0604020202020204" pitchFamily="34" charset="0"/>
                <a:cs typeface="Arial" panose="020B0604020202020204" pitchFamily="34" charset="0"/>
              </a:rPr>
              <a:t>CAMPO DE APLICACIÓN</a:t>
            </a:r>
            <a:endParaRPr lang="es-CO" sz="2800" dirty="0">
              <a:solidFill>
                <a:srgbClr val="0070C0"/>
              </a:solidFill>
              <a:latin typeface="Arial" panose="020B0604020202020204" pitchFamily="34" charset="0"/>
              <a:cs typeface="Arial" panose="020B0604020202020204" pitchFamily="34" charset="0"/>
            </a:endParaRPr>
          </a:p>
        </p:txBody>
      </p:sp>
      <p:sp>
        <p:nvSpPr>
          <p:cNvPr id="5" name="4 Rectángulo"/>
          <p:cNvSpPr/>
          <p:nvPr/>
        </p:nvSpPr>
        <p:spPr>
          <a:xfrm>
            <a:off x="963385" y="1874728"/>
            <a:ext cx="10265230" cy="3108543"/>
          </a:xfrm>
          <a:prstGeom prst="rect">
            <a:avLst/>
          </a:prstGeom>
        </p:spPr>
        <p:txBody>
          <a:bodyPr wrap="square">
            <a:spAutoFit/>
          </a:bodyPr>
          <a:lstStyle/>
          <a:p>
            <a:pPr algn="just"/>
            <a:r>
              <a:rPr lang="es-ES" sz="2800" dirty="0">
                <a:solidFill>
                  <a:srgbClr val="0070C0"/>
                </a:solidFill>
                <a:latin typeface="Arial" panose="020B0604020202020204" pitchFamily="34" charset="0"/>
                <a:cs typeface="Arial" pitchFamily="34" charset="0"/>
              </a:rPr>
              <a:t>“La Presente ley se aplicará a todos los organismos y entidades de las Ramas del Poder Público en sus diferentes órdenes y niveles así como en la organización electoral, </a:t>
            </a:r>
            <a:r>
              <a:rPr lang="es-ES" sz="2800" b="1" dirty="0">
                <a:solidFill>
                  <a:srgbClr val="0070C0"/>
                </a:solidFill>
                <a:latin typeface="Arial" panose="020B0604020202020204" pitchFamily="34" charset="0"/>
                <a:cs typeface="Arial" panose="020B0604020202020204" pitchFamily="34" charset="0"/>
              </a:rPr>
              <a:t>en los organismos de control,</a:t>
            </a:r>
            <a:r>
              <a:rPr lang="es-ES" sz="2800" dirty="0">
                <a:solidFill>
                  <a:srgbClr val="0070C0"/>
                </a:solidFill>
                <a:latin typeface="Arial" panose="020B0604020202020204" pitchFamily="34" charset="0"/>
                <a:cs typeface="Arial" panose="020B0604020202020204" pitchFamily="34" charset="0"/>
              </a:rPr>
              <a:t> en los establecimientos públicos, en las empresas industriales y comerciales del Estado en las sociedades de economía mixta en las cuales el Estado posea el 90%(…)”, (Articulo 5 de la presente Ley 87 de 1993).</a:t>
            </a:r>
          </a:p>
        </p:txBody>
      </p:sp>
    </p:spTree>
    <p:extLst>
      <p:ext uri="{BB962C8B-B14F-4D97-AF65-F5344CB8AC3E}">
        <p14:creationId xmlns="" xmlns:p14="http://schemas.microsoft.com/office/powerpoint/2010/main" val="214021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67070" y="101705"/>
            <a:ext cx="10568570" cy="954107"/>
          </a:xfrm>
          <a:prstGeom prst="rect">
            <a:avLst/>
          </a:prstGeom>
        </p:spPr>
        <p:txBody>
          <a:bodyPr wrap="square">
            <a:spAutoFit/>
          </a:bodyPr>
          <a:lstStyle/>
          <a:p>
            <a:pPr algn="ctr"/>
            <a:r>
              <a:rPr lang="es-ES" sz="2800" b="1" dirty="0">
                <a:solidFill>
                  <a:srgbClr val="0070C0"/>
                </a:solidFill>
                <a:latin typeface="Arial" panose="020B0604020202020204" pitchFamily="34" charset="0"/>
                <a:cs typeface="Arial" pitchFamily="34" charset="0"/>
              </a:rPr>
              <a:t>DEFINICIÓN DEL CONTROL INTERNO </a:t>
            </a:r>
          </a:p>
          <a:p>
            <a:pPr algn="ctr"/>
            <a:r>
              <a:rPr lang="es-ES" sz="2800" b="1" dirty="0">
                <a:solidFill>
                  <a:srgbClr val="0070C0"/>
                </a:solidFill>
                <a:latin typeface="Arial" panose="020B0604020202020204" pitchFamily="34" charset="0"/>
                <a:cs typeface="Arial" pitchFamily="34" charset="0"/>
              </a:rPr>
              <a:t>Artículo 1 - Ley 87 de 1993 </a:t>
            </a:r>
            <a:endParaRPr lang="es-ES" sz="2800" dirty="0">
              <a:solidFill>
                <a:srgbClr val="0070C0"/>
              </a:solidFill>
              <a:latin typeface="Arial" panose="020B0604020202020204" pitchFamily="34" charset="0"/>
              <a:cs typeface="Arial" pitchFamily="34" charset="0"/>
            </a:endParaRPr>
          </a:p>
        </p:txBody>
      </p:sp>
      <p:pic>
        <p:nvPicPr>
          <p:cNvPr id="7" name="Imagen 6">
            <a:extLst>
              <a:ext uri="{FF2B5EF4-FFF2-40B4-BE49-F238E27FC236}">
                <a16:creationId xmlns="" xmlns:a16="http://schemas.microsoft.com/office/drawing/2014/main" id="{A84EF38F-6361-4EFA-9CCE-6A9D7F1901F7}"/>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21048376">
            <a:off x="78396" y="1297670"/>
            <a:ext cx="4717078" cy="4650432"/>
          </a:xfrm>
          <a:prstGeom prst="rect">
            <a:avLst/>
          </a:prstGeom>
        </p:spPr>
      </p:pic>
      <p:sp>
        <p:nvSpPr>
          <p:cNvPr id="3" name="Rectángulo 2"/>
          <p:cNvSpPr/>
          <p:nvPr/>
        </p:nvSpPr>
        <p:spPr>
          <a:xfrm>
            <a:off x="4675244" y="1646238"/>
            <a:ext cx="7264965" cy="4524315"/>
          </a:xfrm>
          <a:prstGeom prst="rect">
            <a:avLst/>
          </a:prstGeom>
        </p:spPr>
        <p:txBody>
          <a:bodyPr wrap="square">
            <a:spAutoFit/>
          </a:bodyPr>
          <a:lstStyle/>
          <a:p>
            <a:pPr algn="just"/>
            <a:r>
              <a:rPr lang="es-ES" sz="2400" dirty="0">
                <a:solidFill>
                  <a:srgbClr val="0070C0"/>
                </a:solidFill>
                <a:latin typeface="Arial" pitchFamily="34" charset="0"/>
                <a:cs typeface="Arial" pitchFamily="34" charset="0"/>
              </a:rPr>
              <a:t>“Se entiende por control interno el sistema integrado por el esquema de </a:t>
            </a:r>
            <a:r>
              <a:rPr lang="es-ES" sz="2400" b="1" dirty="0">
                <a:solidFill>
                  <a:srgbClr val="0070C0"/>
                </a:solidFill>
                <a:latin typeface="Arial" pitchFamily="34" charset="0"/>
                <a:cs typeface="Arial" pitchFamily="34" charset="0"/>
              </a:rPr>
              <a:t>organización y el conjunto de los planes, métodos, principios, normas, procedimientos y mecanismos de verificación y evaluación adoptados por una entidad”, </a:t>
            </a:r>
            <a:r>
              <a:rPr lang="es-ES" sz="2400" dirty="0">
                <a:solidFill>
                  <a:srgbClr val="0070C0"/>
                </a:solidFill>
                <a:latin typeface="Arial" pitchFamily="34" charset="0"/>
                <a:cs typeface="Arial" pitchFamily="34" charset="0"/>
              </a:rPr>
              <a:t>con el fin de procurar que todas las actividades, operaciones y actuaciones, así como la administración de la información y los recursos, se realicen de acuerdo con las normas constitucionales y legales vigentes dentro de las políticas trazadas por la dirección y en atención a las metas u objetivos previstos PEI”.</a:t>
            </a:r>
          </a:p>
        </p:txBody>
      </p:sp>
    </p:spTree>
    <p:extLst>
      <p:ext uri="{BB962C8B-B14F-4D97-AF65-F5344CB8AC3E}">
        <p14:creationId xmlns="" xmlns:p14="http://schemas.microsoft.com/office/powerpoint/2010/main" val="214021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8">
            <a:extLst>
              <a:ext uri="{FF2B5EF4-FFF2-40B4-BE49-F238E27FC236}">
                <a16:creationId xmlns="" xmlns:a16="http://schemas.microsoft.com/office/drawing/2014/main" id="{6FB76167-8054-4FA2-8F3A-A3DEE12888AD}"/>
              </a:ext>
            </a:extLst>
          </p:cNvPr>
          <p:cNvSpPr/>
          <p:nvPr/>
        </p:nvSpPr>
        <p:spPr>
          <a:xfrm>
            <a:off x="9652947" y="198782"/>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Igualdad</a:t>
            </a:r>
            <a:endParaRPr lang="es-CO" sz="2400" dirty="0"/>
          </a:p>
        </p:txBody>
      </p:sp>
      <p:sp>
        <p:nvSpPr>
          <p:cNvPr id="5" name="Rectángulo redondeado 9">
            <a:extLst>
              <a:ext uri="{FF2B5EF4-FFF2-40B4-BE49-F238E27FC236}">
                <a16:creationId xmlns="" xmlns:a16="http://schemas.microsoft.com/office/drawing/2014/main" id="{BC34C31A-9326-493F-ACDB-88E503426F8F}"/>
              </a:ext>
            </a:extLst>
          </p:cNvPr>
          <p:cNvSpPr/>
          <p:nvPr/>
        </p:nvSpPr>
        <p:spPr>
          <a:xfrm>
            <a:off x="9652946" y="1005178"/>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Moralidad</a:t>
            </a:r>
            <a:endParaRPr lang="es-CO" sz="2400" dirty="0"/>
          </a:p>
        </p:txBody>
      </p:sp>
      <p:sp>
        <p:nvSpPr>
          <p:cNvPr id="6" name="Rectángulo redondeado 10">
            <a:extLst>
              <a:ext uri="{FF2B5EF4-FFF2-40B4-BE49-F238E27FC236}">
                <a16:creationId xmlns="" xmlns:a16="http://schemas.microsoft.com/office/drawing/2014/main" id="{47490D26-245E-4479-9E8F-D8C204E5ED1B}"/>
              </a:ext>
            </a:extLst>
          </p:cNvPr>
          <p:cNvSpPr/>
          <p:nvPr/>
        </p:nvSpPr>
        <p:spPr>
          <a:xfrm>
            <a:off x="9652946" y="1811572"/>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Eficacia</a:t>
            </a:r>
            <a:endParaRPr lang="es-CO" sz="2400" dirty="0"/>
          </a:p>
        </p:txBody>
      </p:sp>
      <p:sp>
        <p:nvSpPr>
          <p:cNvPr id="7" name="Rectángulo redondeado 11">
            <a:extLst>
              <a:ext uri="{FF2B5EF4-FFF2-40B4-BE49-F238E27FC236}">
                <a16:creationId xmlns="" xmlns:a16="http://schemas.microsoft.com/office/drawing/2014/main" id="{AB358D81-E0FA-4D22-86C5-E9FC81ABECDF}"/>
              </a:ext>
            </a:extLst>
          </p:cNvPr>
          <p:cNvSpPr/>
          <p:nvPr/>
        </p:nvSpPr>
        <p:spPr>
          <a:xfrm>
            <a:off x="9652946" y="2627899"/>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Economía</a:t>
            </a:r>
            <a:endParaRPr lang="es-CO" sz="2400" dirty="0"/>
          </a:p>
        </p:txBody>
      </p:sp>
      <p:sp>
        <p:nvSpPr>
          <p:cNvPr id="8" name="Rectángulo redondeado 12">
            <a:extLst>
              <a:ext uri="{FF2B5EF4-FFF2-40B4-BE49-F238E27FC236}">
                <a16:creationId xmlns="" xmlns:a16="http://schemas.microsoft.com/office/drawing/2014/main" id="{36200DFE-7EEE-4FE2-8C11-297DCB2EF807}"/>
              </a:ext>
            </a:extLst>
          </p:cNvPr>
          <p:cNvSpPr/>
          <p:nvPr/>
        </p:nvSpPr>
        <p:spPr>
          <a:xfrm>
            <a:off x="9652946" y="3439577"/>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Celeridad</a:t>
            </a:r>
            <a:endParaRPr lang="es-CO" sz="2400" dirty="0"/>
          </a:p>
        </p:txBody>
      </p:sp>
      <p:sp>
        <p:nvSpPr>
          <p:cNvPr id="9" name="Rectángulo redondeado 13">
            <a:extLst>
              <a:ext uri="{FF2B5EF4-FFF2-40B4-BE49-F238E27FC236}">
                <a16:creationId xmlns="" xmlns:a16="http://schemas.microsoft.com/office/drawing/2014/main" id="{860CA4B6-CF22-48C3-9600-8C8B76E9DFAE}"/>
              </a:ext>
            </a:extLst>
          </p:cNvPr>
          <p:cNvSpPr/>
          <p:nvPr/>
        </p:nvSpPr>
        <p:spPr>
          <a:xfrm>
            <a:off x="9652946" y="4241316"/>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Imparcialidad</a:t>
            </a:r>
            <a:endParaRPr lang="es-CO" sz="2400" dirty="0"/>
          </a:p>
        </p:txBody>
      </p:sp>
      <p:sp>
        <p:nvSpPr>
          <p:cNvPr id="10" name="Rectángulo redondeado 14">
            <a:extLst>
              <a:ext uri="{FF2B5EF4-FFF2-40B4-BE49-F238E27FC236}">
                <a16:creationId xmlns="" xmlns:a16="http://schemas.microsoft.com/office/drawing/2014/main" id="{13D79AF2-16D2-4AEC-A56F-9121F4706ED9}"/>
              </a:ext>
            </a:extLst>
          </p:cNvPr>
          <p:cNvSpPr/>
          <p:nvPr/>
        </p:nvSpPr>
        <p:spPr>
          <a:xfrm>
            <a:off x="9652946" y="5049819"/>
            <a:ext cx="2244191" cy="738402"/>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dirty="0">
                <a:latin typeface="Arial" pitchFamily="34" charset="0"/>
                <a:cs typeface="Arial" pitchFamily="34" charset="0"/>
              </a:rPr>
              <a:t>Publicidad</a:t>
            </a:r>
            <a:endParaRPr lang="es-CO" sz="2400" dirty="0"/>
          </a:p>
        </p:txBody>
      </p:sp>
      <p:pic>
        <p:nvPicPr>
          <p:cNvPr id="12" name="Imagen 11">
            <a:extLst>
              <a:ext uri="{FF2B5EF4-FFF2-40B4-BE49-F238E27FC236}">
                <a16:creationId xmlns="" xmlns:a16="http://schemas.microsoft.com/office/drawing/2014/main" id="{D23DFAE1-943E-48DD-864D-B009950745E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38096" y="3459978"/>
            <a:ext cx="6387378" cy="3735728"/>
          </a:xfrm>
          <a:prstGeom prst="rect">
            <a:avLst/>
          </a:prstGeom>
        </p:spPr>
      </p:pic>
      <p:sp>
        <p:nvSpPr>
          <p:cNvPr id="3" name="Rectángulo 2"/>
          <p:cNvSpPr/>
          <p:nvPr/>
        </p:nvSpPr>
        <p:spPr>
          <a:xfrm>
            <a:off x="458739" y="359913"/>
            <a:ext cx="6048075" cy="5262979"/>
          </a:xfrm>
          <a:prstGeom prst="rect">
            <a:avLst/>
          </a:prstGeom>
        </p:spPr>
        <p:txBody>
          <a:bodyPr wrap="square">
            <a:spAutoFit/>
          </a:bodyPr>
          <a:lstStyle/>
          <a:p>
            <a:pPr algn="just"/>
            <a:r>
              <a:rPr lang="es-ES" sz="2800" b="1" dirty="0">
                <a:solidFill>
                  <a:srgbClr val="0070C0"/>
                </a:solidFill>
                <a:latin typeface="Arial" pitchFamily="34" charset="0"/>
                <a:cs typeface="Arial" pitchFamily="34" charset="0"/>
              </a:rPr>
              <a:t>Debe consultar los principios de la función administrativa. </a:t>
            </a:r>
            <a:r>
              <a:rPr lang="es-ES" sz="2800" dirty="0">
                <a:solidFill>
                  <a:srgbClr val="0070C0"/>
                </a:solidFill>
                <a:latin typeface="Arial" pitchFamily="34" charset="0"/>
                <a:cs typeface="Arial" pitchFamily="34" charset="0"/>
              </a:rPr>
              <a:t>En consecuencia, deberá concebirse y organizarse de tal manera que su ejercicio sea intrínseco al desarrollo de las funciones de todos los cargos existentes en la entidad, y en particular de las asignadas a aquellos que tengan responsabilidad del mando”.</a:t>
            </a:r>
          </a:p>
          <a:p>
            <a:pPr algn="just"/>
            <a:endParaRPr lang="es-ES" sz="2800" dirty="0">
              <a:solidFill>
                <a:srgbClr val="0070C0"/>
              </a:solidFill>
              <a:latin typeface="Arial" pitchFamily="34" charset="0"/>
              <a:cs typeface="Arial" pitchFamily="34" charset="0"/>
            </a:endParaRPr>
          </a:p>
          <a:p>
            <a:pPr algn="just"/>
            <a:r>
              <a:rPr lang="es-ES" sz="2400" dirty="0">
                <a:solidFill>
                  <a:srgbClr val="0070C0"/>
                </a:solidFill>
                <a:latin typeface="Arial" pitchFamily="34" charset="0"/>
                <a:cs typeface="Arial" pitchFamily="34" charset="0"/>
              </a:rPr>
              <a:t>Ley 489 de 1998</a:t>
            </a:r>
          </a:p>
        </p:txBody>
      </p:sp>
      <p:cxnSp>
        <p:nvCxnSpPr>
          <p:cNvPr id="15" name="Conector: angular 14">
            <a:extLst>
              <a:ext uri="{FF2B5EF4-FFF2-40B4-BE49-F238E27FC236}">
                <a16:creationId xmlns="" xmlns:a16="http://schemas.microsoft.com/office/drawing/2014/main" id="{83783DEF-5192-4A50-B5D0-F62957B91AE2}"/>
              </a:ext>
            </a:extLst>
          </p:cNvPr>
          <p:cNvCxnSpPr>
            <a:cxnSpLocks/>
            <a:stCxn id="11" idx="3"/>
            <a:endCxn id="4" idx="1"/>
          </p:cNvCxnSpPr>
          <p:nvPr/>
        </p:nvCxnSpPr>
        <p:spPr>
          <a:xfrm flipV="1">
            <a:off x="9249103" y="567983"/>
            <a:ext cx="403844" cy="2308090"/>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 xmlns:a16="http://schemas.microsoft.com/office/drawing/2014/main" id="{92CF98ED-7014-47EC-8F71-9774D51A4CBE}"/>
              </a:ext>
            </a:extLst>
          </p:cNvPr>
          <p:cNvCxnSpPr>
            <a:cxnSpLocks/>
            <a:stCxn id="11" idx="3"/>
            <a:endCxn id="5" idx="1"/>
          </p:cNvCxnSpPr>
          <p:nvPr/>
        </p:nvCxnSpPr>
        <p:spPr>
          <a:xfrm flipV="1">
            <a:off x="9249103" y="1374379"/>
            <a:ext cx="403843" cy="1501694"/>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 xmlns:a16="http://schemas.microsoft.com/office/drawing/2014/main" id="{B80BA0B3-DC96-404F-87DE-9A89E5C08EB7}"/>
              </a:ext>
            </a:extLst>
          </p:cNvPr>
          <p:cNvCxnSpPr>
            <a:cxnSpLocks/>
            <a:stCxn id="11" idx="3"/>
            <a:endCxn id="6" idx="1"/>
          </p:cNvCxnSpPr>
          <p:nvPr/>
        </p:nvCxnSpPr>
        <p:spPr>
          <a:xfrm flipV="1">
            <a:off x="9249103" y="2180773"/>
            <a:ext cx="403843" cy="69530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 xmlns:a16="http://schemas.microsoft.com/office/drawing/2014/main" id="{412B8814-D017-4E42-909A-A2A588F2AA04}"/>
              </a:ext>
            </a:extLst>
          </p:cNvPr>
          <p:cNvCxnSpPr>
            <a:cxnSpLocks/>
            <a:stCxn id="11" idx="3"/>
            <a:endCxn id="7" idx="1"/>
          </p:cNvCxnSpPr>
          <p:nvPr/>
        </p:nvCxnSpPr>
        <p:spPr>
          <a:xfrm>
            <a:off x="9249103" y="2876073"/>
            <a:ext cx="403843" cy="121027"/>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 xmlns:a16="http://schemas.microsoft.com/office/drawing/2014/main" id="{26BFCBA3-160A-4F39-A27F-D8A7CE2B74A0}"/>
              </a:ext>
            </a:extLst>
          </p:cNvPr>
          <p:cNvCxnSpPr>
            <a:cxnSpLocks/>
            <a:stCxn id="11" idx="3"/>
            <a:endCxn id="8" idx="1"/>
          </p:cNvCxnSpPr>
          <p:nvPr/>
        </p:nvCxnSpPr>
        <p:spPr>
          <a:xfrm>
            <a:off x="9249103" y="2876073"/>
            <a:ext cx="403843" cy="932705"/>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 xmlns:a16="http://schemas.microsoft.com/office/drawing/2014/main" id="{B8E64265-2960-4D1A-8557-853028FEB2CE}"/>
              </a:ext>
            </a:extLst>
          </p:cNvPr>
          <p:cNvCxnSpPr>
            <a:cxnSpLocks/>
            <a:stCxn id="11" idx="3"/>
            <a:endCxn id="9" idx="1"/>
          </p:cNvCxnSpPr>
          <p:nvPr/>
        </p:nvCxnSpPr>
        <p:spPr>
          <a:xfrm>
            <a:off x="9249103" y="2876073"/>
            <a:ext cx="403843" cy="1734444"/>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 xmlns:a16="http://schemas.microsoft.com/office/drawing/2014/main" id="{39C765A5-89BF-4CFD-9971-54220FF54368}"/>
              </a:ext>
            </a:extLst>
          </p:cNvPr>
          <p:cNvCxnSpPr>
            <a:cxnSpLocks/>
            <a:stCxn id="11" idx="3"/>
            <a:endCxn id="10" idx="1"/>
          </p:cNvCxnSpPr>
          <p:nvPr/>
        </p:nvCxnSpPr>
        <p:spPr>
          <a:xfrm>
            <a:off x="9249103" y="2876073"/>
            <a:ext cx="403843" cy="2542947"/>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redondeado 15">
            <a:extLst>
              <a:ext uri="{FF2B5EF4-FFF2-40B4-BE49-F238E27FC236}">
                <a16:creationId xmlns="" xmlns:a16="http://schemas.microsoft.com/office/drawing/2014/main" id="{44D2D933-14CC-45B2-B967-39FB79EFDD98}"/>
              </a:ext>
            </a:extLst>
          </p:cNvPr>
          <p:cNvSpPr/>
          <p:nvPr/>
        </p:nvSpPr>
        <p:spPr>
          <a:xfrm>
            <a:off x="6770773" y="1739348"/>
            <a:ext cx="2478330" cy="2273450"/>
          </a:xfrm>
          <a:prstGeom prst="round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2400" b="1" dirty="0">
                <a:latin typeface="Arial" pitchFamily="34" charset="0"/>
                <a:cs typeface="Arial" pitchFamily="34" charset="0"/>
              </a:rPr>
              <a:t>Principios de la función administrativa</a:t>
            </a:r>
            <a:endParaRPr lang="es-CO" sz="2400" b="1" dirty="0"/>
          </a:p>
        </p:txBody>
      </p:sp>
    </p:spTree>
    <p:extLst>
      <p:ext uri="{BB962C8B-B14F-4D97-AF65-F5344CB8AC3E}">
        <p14:creationId xmlns="" xmlns:p14="http://schemas.microsoft.com/office/powerpoint/2010/main" val="214021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2646" y="7958"/>
            <a:ext cx="12675476" cy="830997"/>
          </a:xfrm>
          <a:prstGeom prst="rect">
            <a:avLst/>
          </a:prstGeom>
        </p:spPr>
        <p:txBody>
          <a:bodyPr wrap="square">
            <a:spAutoFit/>
          </a:bodyPr>
          <a:lstStyle/>
          <a:p>
            <a:pPr algn="ctr"/>
            <a:r>
              <a:rPr lang="es-ES" sz="4800" b="1" dirty="0">
                <a:solidFill>
                  <a:srgbClr val="0070C0"/>
                </a:solidFill>
                <a:latin typeface="Arial" panose="020B0604020202020204" pitchFamily="34" charset="0"/>
                <a:cs typeface="Arial" panose="020B0604020202020204" pitchFamily="34" charset="0"/>
              </a:rPr>
              <a:t>Objetivos del Sistema de Control Interno</a:t>
            </a:r>
            <a:endParaRPr lang="es-CO" sz="4000" dirty="0">
              <a:solidFill>
                <a:srgbClr val="0070C0"/>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 xmlns:a16="http://schemas.microsoft.com/office/drawing/2014/main" id="{DE9F5303-ED43-4D32-8D83-6F25A2F108D6}"/>
              </a:ext>
            </a:extLst>
          </p:cNvPr>
          <p:cNvSpPr/>
          <p:nvPr/>
        </p:nvSpPr>
        <p:spPr>
          <a:xfrm>
            <a:off x="79417" y="980161"/>
            <a:ext cx="12033165" cy="5701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6">
            <a:extLst>
              <a:ext uri="{FF2B5EF4-FFF2-40B4-BE49-F238E27FC236}">
                <a16:creationId xmlns="" xmlns:a16="http://schemas.microsoft.com/office/drawing/2014/main" id="{C388CBD2-B1F6-4EEE-9278-40517E6D494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66097" y="525832"/>
            <a:ext cx="7457990" cy="5901090"/>
          </a:xfrm>
          <a:prstGeom prst="rect">
            <a:avLst/>
          </a:prstGeom>
        </p:spPr>
      </p:pic>
      <p:sp>
        <p:nvSpPr>
          <p:cNvPr id="10" name="CuadroTexto 9">
            <a:extLst>
              <a:ext uri="{FF2B5EF4-FFF2-40B4-BE49-F238E27FC236}">
                <a16:creationId xmlns="" xmlns:a16="http://schemas.microsoft.com/office/drawing/2014/main" id="{CC86DEE9-F673-4DE3-921A-1AE01EFA5472}"/>
              </a:ext>
            </a:extLst>
          </p:cNvPr>
          <p:cNvSpPr txBox="1"/>
          <p:nvPr/>
        </p:nvSpPr>
        <p:spPr>
          <a:xfrm>
            <a:off x="1492469" y="1438575"/>
            <a:ext cx="2827192" cy="954107"/>
          </a:xfrm>
          <a:prstGeom prst="rect">
            <a:avLst/>
          </a:prstGeom>
          <a:noFill/>
        </p:spPr>
        <p:txBody>
          <a:bodyPr wrap="square">
            <a:spAutoFit/>
          </a:bodyPr>
          <a:lstStyle/>
          <a:p>
            <a:pPr algn="r"/>
            <a:r>
              <a:rPr lang="es-ES" sz="1400" b="1" dirty="0">
                <a:solidFill>
                  <a:srgbClr val="0070C0"/>
                </a:solidFill>
                <a:latin typeface="Arial" panose="020B0604020202020204" pitchFamily="34" charset="0"/>
                <a:cs typeface="Arial" panose="020B0604020202020204" pitchFamily="34" charset="0"/>
              </a:rPr>
              <a:t>los recursos de la organización, buscando su adecuada administración ante posibles riesgos que lo afecten </a:t>
            </a:r>
            <a:endParaRPr lang="es-CO" sz="1400" b="1" dirty="0">
              <a:solidFill>
                <a:srgbClr val="0070C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 xmlns:a16="http://schemas.microsoft.com/office/drawing/2014/main" id="{22D9EEFD-29F0-4BA0-894A-5D5007471014}"/>
              </a:ext>
            </a:extLst>
          </p:cNvPr>
          <p:cNvSpPr txBox="1"/>
          <p:nvPr/>
        </p:nvSpPr>
        <p:spPr>
          <a:xfrm>
            <a:off x="2942896" y="1117217"/>
            <a:ext cx="1566041" cy="369332"/>
          </a:xfrm>
          <a:prstGeom prst="rect">
            <a:avLst/>
          </a:prstGeom>
          <a:noFill/>
        </p:spPr>
        <p:txBody>
          <a:bodyPr wrap="square">
            <a:spAutoFit/>
          </a:bodyPr>
          <a:lstStyle/>
          <a:p>
            <a:r>
              <a:rPr lang="es-ES" b="1" dirty="0">
                <a:solidFill>
                  <a:srgbClr val="0070C0"/>
                </a:solidFill>
                <a:latin typeface="Arial" panose="020B0604020202020204" pitchFamily="34" charset="0"/>
                <a:cs typeface="Arial" panose="020B0604020202020204" pitchFamily="34" charset="0"/>
              </a:rPr>
              <a:t>a. Proteger</a:t>
            </a:r>
            <a:endParaRPr lang="es-CO" dirty="0"/>
          </a:p>
        </p:txBody>
      </p:sp>
      <p:sp>
        <p:nvSpPr>
          <p:cNvPr id="13" name="CuadroTexto 12">
            <a:extLst>
              <a:ext uri="{FF2B5EF4-FFF2-40B4-BE49-F238E27FC236}">
                <a16:creationId xmlns="" xmlns:a16="http://schemas.microsoft.com/office/drawing/2014/main" id="{EE427679-2E66-4601-9DBC-D54020C8D64C}"/>
              </a:ext>
            </a:extLst>
          </p:cNvPr>
          <p:cNvSpPr txBox="1"/>
          <p:nvPr/>
        </p:nvSpPr>
        <p:spPr>
          <a:xfrm>
            <a:off x="32185" y="2736266"/>
            <a:ext cx="4356492" cy="954107"/>
          </a:xfrm>
          <a:prstGeom prst="rect">
            <a:avLst/>
          </a:prstGeom>
          <a:noFill/>
        </p:spPr>
        <p:txBody>
          <a:bodyPr wrap="square">
            <a:spAutoFit/>
          </a:bodyPr>
          <a:lstStyle/>
          <a:p>
            <a:pPr algn="r"/>
            <a:r>
              <a:rPr lang="es-MX" sz="1400" b="1" dirty="0">
                <a:solidFill>
                  <a:schemeClr val="accent3">
                    <a:lumMod val="75000"/>
                  </a:schemeClr>
                </a:solidFill>
                <a:latin typeface="Arial" panose="020B0604020202020204" pitchFamily="34" charset="0"/>
                <a:cs typeface="Arial" panose="020B0604020202020204" pitchFamily="34" charset="0"/>
              </a:rPr>
              <a:t>la eficacia, la eficiencia y economía en todas las operaciones promoviendo y facilitando la correcta ejecución de las funciones y actividades definidas para el logro de la misión institucional</a:t>
            </a:r>
            <a:endParaRPr lang="es-CO" sz="1400" b="1" dirty="0">
              <a:solidFill>
                <a:schemeClr val="accent3">
                  <a:lumMod val="75000"/>
                </a:schemeClr>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4D7D05B6-7149-4FA9-8DDA-7C97F2D32C21}"/>
              </a:ext>
            </a:extLst>
          </p:cNvPr>
          <p:cNvSpPr txBox="1"/>
          <p:nvPr/>
        </p:nvSpPr>
        <p:spPr>
          <a:xfrm>
            <a:off x="2764221" y="2411325"/>
            <a:ext cx="1781547" cy="369332"/>
          </a:xfrm>
          <a:prstGeom prst="rect">
            <a:avLst/>
          </a:prstGeom>
          <a:noFill/>
        </p:spPr>
        <p:txBody>
          <a:bodyPr wrap="square">
            <a:spAutoFit/>
          </a:bodyPr>
          <a:lstStyle/>
          <a:p>
            <a:r>
              <a:rPr lang="es-ES" b="1" dirty="0">
                <a:solidFill>
                  <a:schemeClr val="accent3">
                    <a:lumMod val="75000"/>
                  </a:schemeClr>
                </a:solidFill>
                <a:latin typeface="Arial" panose="020B0604020202020204" pitchFamily="34" charset="0"/>
                <a:cs typeface="Arial" panose="020B0604020202020204" pitchFamily="34" charset="0"/>
              </a:rPr>
              <a:t>b. Garantizar</a:t>
            </a:r>
            <a:endParaRPr lang="es-CO" dirty="0">
              <a:solidFill>
                <a:schemeClr val="accent3">
                  <a:lumMod val="75000"/>
                </a:schemeClr>
              </a:solidFill>
            </a:endParaRPr>
          </a:p>
        </p:txBody>
      </p:sp>
      <p:sp>
        <p:nvSpPr>
          <p:cNvPr id="15" name="CuadroTexto 14">
            <a:extLst>
              <a:ext uri="{FF2B5EF4-FFF2-40B4-BE49-F238E27FC236}">
                <a16:creationId xmlns="" xmlns:a16="http://schemas.microsoft.com/office/drawing/2014/main" id="{3DFDE779-696B-4EB3-ABC4-F7021995FB90}"/>
              </a:ext>
            </a:extLst>
          </p:cNvPr>
          <p:cNvSpPr txBox="1"/>
          <p:nvPr/>
        </p:nvSpPr>
        <p:spPr>
          <a:xfrm>
            <a:off x="1051034" y="3997638"/>
            <a:ext cx="3305458" cy="954107"/>
          </a:xfrm>
          <a:prstGeom prst="rect">
            <a:avLst/>
          </a:prstGeom>
          <a:noFill/>
        </p:spPr>
        <p:txBody>
          <a:bodyPr wrap="square">
            <a:spAutoFit/>
          </a:bodyPr>
          <a:lstStyle/>
          <a:p>
            <a:pPr algn="r"/>
            <a:r>
              <a:rPr lang="es-MX" sz="1400" b="1" dirty="0">
                <a:solidFill>
                  <a:srgbClr val="00B0F0"/>
                </a:solidFill>
                <a:latin typeface="Arial" panose="020B0604020202020204" pitchFamily="34" charset="0"/>
                <a:cs typeface="Arial" panose="020B0604020202020204" pitchFamily="34" charset="0"/>
              </a:rPr>
              <a:t>porque todas las actividades y recursos de la organización estén dirigidos al cumplimiento de los objetivos de la entidad</a:t>
            </a:r>
            <a:endParaRPr lang="es-CO" sz="1400" b="1" dirty="0">
              <a:solidFill>
                <a:srgbClr val="00B0F0"/>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 xmlns:a16="http://schemas.microsoft.com/office/drawing/2014/main" id="{48980078-BBAF-44C4-940F-6A32C5616EE0}"/>
              </a:ext>
            </a:extLst>
          </p:cNvPr>
          <p:cNvSpPr txBox="1"/>
          <p:nvPr/>
        </p:nvSpPr>
        <p:spPr>
          <a:xfrm>
            <a:off x="3363310" y="3676280"/>
            <a:ext cx="1182458" cy="369332"/>
          </a:xfrm>
          <a:prstGeom prst="rect">
            <a:avLst/>
          </a:prstGeom>
          <a:noFill/>
        </p:spPr>
        <p:txBody>
          <a:bodyPr wrap="square">
            <a:spAutoFit/>
          </a:bodyPr>
          <a:lstStyle/>
          <a:p>
            <a:r>
              <a:rPr lang="es-ES" b="1" dirty="0">
                <a:solidFill>
                  <a:srgbClr val="00B0F0"/>
                </a:solidFill>
                <a:latin typeface="Arial" panose="020B0604020202020204" pitchFamily="34" charset="0"/>
                <a:cs typeface="Arial" panose="020B0604020202020204" pitchFamily="34" charset="0"/>
              </a:rPr>
              <a:t>c. Velar</a:t>
            </a:r>
            <a:endParaRPr lang="es-CO" dirty="0">
              <a:solidFill>
                <a:srgbClr val="00B0F0"/>
              </a:solidFill>
            </a:endParaRPr>
          </a:p>
        </p:txBody>
      </p:sp>
      <p:sp>
        <p:nvSpPr>
          <p:cNvPr id="17" name="CuadroTexto 16">
            <a:extLst>
              <a:ext uri="{FF2B5EF4-FFF2-40B4-BE49-F238E27FC236}">
                <a16:creationId xmlns="" xmlns:a16="http://schemas.microsoft.com/office/drawing/2014/main" id="{5E425708-1BAD-4E6D-BCB9-CAD0183198F5}"/>
              </a:ext>
            </a:extLst>
          </p:cNvPr>
          <p:cNvSpPr txBox="1"/>
          <p:nvPr/>
        </p:nvSpPr>
        <p:spPr>
          <a:xfrm>
            <a:off x="1087865" y="5497870"/>
            <a:ext cx="3305458" cy="523220"/>
          </a:xfrm>
          <a:prstGeom prst="rect">
            <a:avLst/>
          </a:prstGeom>
          <a:noFill/>
        </p:spPr>
        <p:txBody>
          <a:bodyPr wrap="square">
            <a:spAutoFit/>
          </a:bodyPr>
          <a:lstStyle/>
          <a:p>
            <a:pPr algn="r"/>
            <a:r>
              <a:rPr lang="es-MX" sz="1400" b="1" dirty="0">
                <a:solidFill>
                  <a:srgbClr val="0070C0"/>
                </a:solidFill>
                <a:latin typeface="Arial" panose="020B0604020202020204" pitchFamily="34" charset="0"/>
                <a:cs typeface="Arial" panose="020B0604020202020204" pitchFamily="34" charset="0"/>
              </a:rPr>
              <a:t>la correcta evaluación y seguimiento de la gestión organizacional</a:t>
            </a:r>
            <a:endParaRPr lang="es-CO" sz="1400" b="1" dirty="0">
              <a:solidFill>
                <a:srgbClr val="0070C0"/>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 xmlns:a16="http://schemas.microsoft.com/office/drawing/2014/main" id="{00845A9A-7C77-4830-8A0B-2495950AF913}"/>
              </a:ext>
            </a:extLst>
          </p:cNvPr>
          <p:cNvSpPr txBox="1"/>
          <p:nvPr/>
        </p:nvSpPr>
        <p:spPr>
          <a:xfrm>
            <a:off x="2764222" y="5176512"/>
            <a:ext cx="1818378" cy="369332"/>
          </a:xfrm>
          <a:prstGeom prst="rect">
            <a:avLst/>
          </a:prstGeom>
          <a:noFill/>
        </p:spPr>
        <p:txBody>
          <a:bodyPr wrap="square">
            <a:spAutoFit/>
          </a:bodyPr>
          <a:lstStyle/>
          <a:p>
            <a:r>
              <a:rPr lang="es-ES" b="1" dirty="0">
                <a:solidFill>
                  <a:srgbClr val="0070C0"/>
                </a:solidFill>
                <a:latin typeface="Arial" panose="020B0604020202020204" pitchFamily="34" charset="0"/>
                <a:cs typeface="Arial" panose="020B0604020202020204" pitchFamily="34" charset="0"/>
              </a:rPr>
              <a:t>d. Garantizar</a:t>
            </a:r>
            <a:endParaRPr lang="es-CO" dirty="0"/>
          </a:p>
        </p:txBody>
      </p:sp>
      <p:sp>
        <p:nvSpPr>
          <p:cNvPr id="19" name="CuadroTexto 18">
            <a:extLst>
              <a:ext uri="{FF2B5EF4-FFF2-40B4-BE49-F238E27FC236}">
                <a16:creationId xmlns="" xmlns:a16="http://schemas.microsoft.com/office/drawing/2014/main" id="{E707C7F5-F854-4CA3-ACA0-F261435875D3}"/>
              </a:ext>
            </a:extLst>
          </p:cNvPr>
          <p:cNvSpPr txBox="1"/>
          <p:nvPr/>
        </p:nvSpPr>
        <p:spPr>
          <a:xfrm>
            <a:off x="8044530" y="1392509"/>
            <a:ext cx="2827192" cy="738664"/>
          </a:xfrm>
          <a:prstGeom prst="rect">
            <a:avLst/>
          </a:prstGeom>
          <a:noFill/>
        </p:spPr>
        <p:txBody>
          <a:bodyPr wrap="square">
            <a:spAutoFit/>
          </a:bodyPr>
          <a:lstStyle/>
          <a:p>
            <a:r>
              <a:rPr lang="es-MX" sz="1400" b="1" dirty="0">
                <a:solidFill>
                  <a:srgbClr val="00B0F0"/>
                </a:solidFill>
                <a:latin typeface="Arial" panose="020B0604020202020204" pitchFamily="34" charset="0"/>
                <a:cs typeface="Arial" panose="020B0604020202020204" pitchFamily="34" charset="0"/>
              </a:rPr>
              <a:t>la oportunidad y confiabilidad de la información y de sus registros</a:t>
            </a:r>
            <a:endParaRPr lang="es-CO" sz="1400" b="1" dirty="0">
              <a:solidFill>
                <a:srgbClr val="00B0F0"/>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 xmlns:a16="http://schemas.microsoft.com/office/drawing/2014/main" id="{B5095E08-DC42-4602-B4D2-A6D443448E55}"/>
              </a:ext>
            </a:extLst>
          </p:cNvPr>
          <p:cNvSpPr txBox="1"/>
          <p:nvPr/>
        </p:nvSpPr>
        <p:spPr>
          <a:xfrm>
            <a:off x="7982969" y="1064729"/>
            <a:ext cx="1566041" cy="369332"/>
          </a:xfrm>
          <a:prstGeom prst="rect">
            <a:avLst/>
          </a:prstGeom>
          <a:noFill/>
        </p:spPr>
        <p:txBody>
          <a:bodyPr wrap="square">
            <a:spAutoFit/>
          </a:bodyPr>
          <a:lstStyle/>
          <a:p>
            <a:r>
              <a:rPr lang="es-ES" b="1" dirty="0">
                <a:solidFill>
                  <a:srgbClr val="00B0F0"/>
                </a:solidFill>
                <a:latin typeface="Arial" panose="020B0604020202020204" pitchFamily="34" charset="0"/>
                <a:cs typeface="Arial" panose="020B0604020202020204" pitchFamily="34" charset="0"/>
              </a:rPr>
              <a:t>e. Asegurar</a:t>
            </a:r>
            <a:endParaRPr lang="es-CO" dirty="0">
              <a:solidFill>
                <a:srgbClr val="00B0F0"/>
              </a:solidFill>
            </a:endParaRPr>
          </a:p>
        </p:txBody>
      </p:sp>
      <p:sp>
        <p:nvSpPr>
          <p:cNvPr id="21" name="CuadroTexto 20">
            <a:extLst>
              <a:ext uri="{FF2B5EF4-FFF2-40B4-BE49-F238E27FC236}">
                <a16:creationId xmlns="" xmlns:a16="http://schemas.microsoft.com/office/drawing/2014/main" id="{906FC58B-63BF-40FC-9110-11DC38952A48}"/>
              </a:ext>
            </a:extLst>
          </p:cNvPr>
          <p:cNvSpPr txBox="1"/>
          <p:nvPr/>
        </p:nvSpPr>
        <p:spPr>
          <a:xfrm>
            <a:off x="8044529" y="5456318"/>
            <a:ext cx="3874201" cy="954107"/>
          </a:xfrm>
          <a:prstGeom prst="rect">
            <a:avLst/>
          </a:prstGeom>
          <a:noFill/>
        </p:spPr>
        <p:txBody>
          <a:bodyPr wrap="square">
            <a:spAutoFit/>
          </a:bodyPr>
          <a:lstStyle/>
          <a:p>
            <a:r>
              <a:rPr lang="es-MX" sz="1400" b="1" dirty="0">
                <a:solidFill>
                  <a:srgbClr val="00B0F0"/>
                </a:solidFill>
                <a:latin typeface="Arial" panose="020B0604020202020204" pitchFamily="34" charset="0"/>
                <a:cs typeface="Arial" panose="020B0604020202020204" pitchFamily="34" charset="0"/>
              </a:rPr>
              <a:t>porque la entidad disponga de procesos de planeación y mecanismos adecuados para el diseño y desarrollo organizacional, de acuerdo con su naturaleza y características</a:t>
            </a:r>
            <a:endParaRPr lang="es-CO" sz="1400" b="1" dirty="0">
              <a:solidFill>
                <a:srgbClr val="00B0F0"/>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 xmlns:a16="http://schemas.microsoft.com/office/drawing/2014/main" id="{9FA807D8-DA5E-4F9F-AE85-7A07DE587727}"/>
              </a:ext>
            </a:extLst>
          </p:cNvPr>
          <p:cNvSpPr txBox="1"/>
          <p:nvPr/>
        </p:nvSpPr>
        <p:spPr>
          <a:xfrm>
            <a:off x="7982969" y="5128538"/>
            <a:ext cx="1566041" cy="369332"/>
          </a:xfrm>
          <a:prstGeom prst="rect">
            <a:avLst/>
          </a:prstGeom>
          <a:noFill/>
        </p:spPr>
        <p:txBody>
          <a:bodyPr wrap="square">
            <a:spAutoFit/>
          </a:bodyPr>
          <a:lstStyle/>
          <a:p>
            <a:r>
              <a:rPr lang="es-ES" b="1" dirty="0">
                <a:solidFill>
                  <a:srgbClr val="00B0F0"/>
                </a:solidFill>
                <a:latin typeface="Arial" panose="020B0604020202020204" pitchFamily="34" charset="0"/>
                <a:cs typeface="Arial" panose="020B0604020202020204" pitchFamily="34" charset="0"/>
              </a:rPr>
              <a:t>e. Velar</a:t>
            </a:r>
            <a:endParaRPr lang="es-CO" dirty="0">
              <a:solidFill>
                <a:srgbClr val="00B0F0"/>
              </a:solidFill>
            </a:endParaRPr>
          </a:p>
        </p:txBody>
      </p:sp>
      <p:sp>
        <p:nvSpPr>
          <p:cNvPr id="23" name="CuadroTexto 22">
            <a:extLst>
              <a:ext uri="{FF2B5EF4-FFF2-40B4-BE49-F238E27FC236}">
                <a16:creationId xmlns="" xmlns:a16="http://schemas.microsoft.com/office/drawing/2014/main" id="{1EE4B3DB-269D-4418-B786-85C72E61D496}"/>
              </a:ext>
            </a:extLst>
          </p:cNvPr>
          <p:cNvSpPr txBox="1"/>
          <p:nvPr/>
        </p:nvSpPr>
        <p:spPr>
          <a:xfrm>
            <a:off x="8106091" y="2739105"/>
            <a:ext cx="4006492" cy="954107"/>
          </a:xfrm>
          <a:prstGeom prst="rect">
            <a:avLst/>
          </a:prstGeom>
          <a:noFill/>
        </p:spPr>
        <p:txBody>
          <a:bodyPr wrap="square">
            <a:spAutoFit/>
          </a:bodyPr>
          <a:lstStyle/>
          <a:p>
            <a:r>
              <a:rPr lang="es-MX" sz="1400" b="1" dirty="0">
                <a:solidFill>
                  <a:srgbClr val="0070C0"/>
                </a:solidFill>
                <a:latin typeface="Arial" panose="020B0604020202020204" pitchFamily="34" charset="0"/>
                <a:cs typeface="Arial" panose="020B0604020202020204" pitchFamily="34" charset="0"/>
              </a:rPr>
              <a:t>medidas para prevenir los riesgos, detectar y corregir las desviaciones que se presenten en la organización y que puedan afectar el logro de sus objetivos</a:t>
            </a:r>
            <a:endParaRPr lang="es-CO" sz="1400" b="1" dirty="0">
              <a:solidFill>
                <a:srgbClr val="0070C0"/>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 xmlns:a16="http://schemas.microsoft.com/office/drawing/2014/main" id="{588029B8-7C17-41D5-903B-0F3DEF006AA7}"/>
              </a:ext>
            </a:extLst>
          </p:cNvPr>
          <p:cNvSpPr txBox="1"/>
          <p:nvPr/>
        </p:nvSpPr>
        <p:spPr>
          <a:xfrm>
            <a:off x="8044530" y="2411325"/>
            <a:ext cx="2530137" cy="369332"/>
          </a:xfrm>
          <a:prstGeom prst="rect">
            <a:avLst/>
          </a:prstGeom>
          <a:noFill/>
        </p:spPr>
        <p:txBody>
          <a:bodyPr wrap="square">
            <a:spAutoFit/>
          </a:bodyPr>
          <a:lstStyle/>
          <a:p>
            <a:r>
              <a:rPr lang="es-ES" b="1" dirty="0">
                <a:solidFill>
                  <a:srgbClr val="0070C0"/>
                </a:solidFill>
                <a:latin typeface="Arial" panose="020B0604020202020204" pitchFamily="34" charset="0"/>
                <a:cs typeface="Arial" panose="020B0604020202020204" pitchFamily="34" charset="0"/>
              </a:rPr>
              <a:t>f. Definir y aplicar </a:t>
            </a:r>
            <a:endParaRPr lang="es-CO" dirty="0">
              <a:solidFill>
                <a:srgbClr val="0070C0"/>
              </a:solidFill>
            </a:endParaRPr>
          </a:p>
        </p:txBody>
      </p:sp>
      <p:sp>
        <p:nvSpPr>
          <p:cNvPr id="25" name="CuadroTexto 24">
            <a:extLst>
              <a:ext uri="{FF2B5EF4-FFF2-40B4-BE49-F238E27FC236}">
                <a16:creationId xmlns="" xmlns:a16="http://schemas.microsoft.com/office/drawing/2014/main" id="{C58A7B5F-6A60-40BE-9C33-7F7DE2349D72}"/>
              </a:ext>
            </a:extLst>
          </p:cNvPr>
          <p:cNvSpPr txBox="1"/>
          <p:nvPr/>
        </p:nvSpPr>
        <p:spPr>
          <a:xfrm>
            <a:off x="8044530" y="4106721"/>
            <a:ext cx="3706036" cy="738664"/>
          </a:xfrm>
          <a:prstGeom prst="rect">
            <a:avLst/>
          </a:prstGeom>
          <a:noFill/>
        </p:spPr>
        <p:txBody>
          <a:bodyPr wrap="square">
            <a:spAutoFit/>
          </a:bodyPr>
          <a:lstStyle/>
          <a:p>
            <a:r>
              <a:rPr lang="es-MX" sz="1400" b="1" dirty="0">
                <a:solidFill>
                  <a:schemeClr val="bg2">
                    <a:lumMod val="50000"/>
                  </a:schemeClr>
                </a:solidFill>
                <a:latin typeface="Arial" panose="020B0604020202020204" pitchFamily="34" charset="0"/>
                <a:cs typeface="Arial" panose="020B0604020202020204" pitchFamily="34" charset="0"/>
              </a:rPr>
              <a:t>que el Sistema de Control Interno disponga de sus propios mecanismos de verificación y evaluación</a:t>
            </a:r>
            <a:endParaRPr lang="es-CO" sz="1400" b="1" dirty="0">
              <a:solidFill>
                <a:schemeClr val="bg2">
                  <a:lumMod val="50000"/>
                </a:schemeClr>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 xmlns:a16="http://schemas.microsoft.com/office/drawing/2014/main" id="{965D54D3-762F-4E44-8248-F0A208A27245}"/>
              </a:ext>
            </a:extLst>
          </p:cNvPr>
          <p:cNvSpPr txBox="1"/>
          <p:nvPr/>
        </p:nvSpPr>
        <p:spPr>
          <a:xfrm>
            <a:off x="7982969" y="3820981"/>
            <a:ext cx="2106962" cy="369332"/>
          </a:xfrm>
          <a:prstGeom prst="rect">
            <a:avLst/>
          </a:prstGeom>
          <a:noFill/>
        </p:spPr>
        <p:txBody>
          <a:bodyPr wrap="square">
            <a:spAutoFit/>
          </a:bodyPr>
          <a:lstStyle/>
          <a:p>
            <a:r>
              <a:rPr lang="es-ES" b="1" dirty="0">
                <a:solidFill>
                  <a:schemeClr val="bg2">
                    <a:lumMod val="50000"/>
                  </a:schemeClr>
                </a:solidFill>
                <a:latin typeface="Arial" panose="020B0604020202020204" pitchFamily="34" charset="0"/>
                <a:cs typeface="Arial" panose="020B0604020202020204" pitchFamily="34" charset="0"/>
              </a:rPr>
              <a:t>e. Garantizar </a:t>
            </a:r>
            <a:endParaRPr lang="es-CO" dirty="0">
              <a:solidFill>
                <a:schemeClr val="bg2">
                  <a:lumMod val="50000"/>
                </a:schemeClr>
              </a:solidFill>
            </a:endParaRPr>
          </a:p>
        </p:txBody>
      </p:sp>
    </p:spTree>
    <p:extLst>
      <p:ext uri="{BB962C8B-B14F-4D97-AF65-F5344CB8AC3E}">
        <p14:creationId xmlns="" xmlns:p14="http://schemas.microsoft.com/office/powerpoint/2010/main" val="250003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81358" y="1484913"/>
            <a:ext cx="10696160" cy="830997"/>
          </a:xfrm>
          <a:prstGeom prst="rect">
            <a:avLst/>
          </a:prstGeom>
        </p:spPr>
        <p:txBody>
          <a:bodyPr wrap="square">
            <a:spAutoFit/>
          </a:bodyPr>
          <a:lstStyle/>
          <a:p>
            <a:pPr algn="ctr"/>
            <a:r>
              <a:rPr lang="es-ES" sz="4800" b="1" dirty="0">
                <a:solidFill>
                  <a:srgbClr val="0070C0"/>
                </a:solidFill>
                <a:latin typeface="Arial" panose="020B0604020202020204" pitchFamily="34" charset="0"/>
                <a:cs typeface="Arial" panose="020B0604020202020204" pitchFamily="34" charset="0"/>
              </a:rPr>
              <a:t>Ejercicio del Control Interno</a:t>
            </a:r>
            <a:r>
              <a:rPr lang="es-ES" sz="4000" b="1" dirty="0">
                <a:solidFill>
                  <a:srgbClr val="0070C0"/>
                </a:solidFill>
                <a:latin typeface="Arial" panose="020B0604020202020204" pitchFamily="34" charset="0"/>
                <a:cs typeface="Arial" panose="020B0604020202020204" pitchFamily="34" charset="0"/>
              </a:rPr>
              <a:t> </a:t>
            </a:r>
          </a:p>
        </p:txBody>
      </p:sp>
      <p:sp>
        <p:nvSpPr>
          <p:cNvPr id="3" name="Rectángulo 2"/>
          <p:cNvSpPr/>
          <p:nvPr/>
        </p:nvSpPr>
        <p:spPr>
          <a:xfrm>
            <a:off x="369548" y="2736211"/>
            <a:ext cx="10981625" cy="3539430"/>
          </a:xfrm>
          <a:prstGeom prst="rect">
            <a:avLst/>
          </a:prstGeom>
        </p:spPr>
        <p:txBody>
          <a:bodyPr wrap="square">
            <a:spAutoFit/>
          </a:bodyPr>
          <a:lstStyle/>
          <a:p>
            <a:pPr algn="just"/>
            <a:r>
              <a:rPr lang="es-ES" sz="2800" dirty="0">
                <a:solidFill>
                  <a:srgbClr val="0070C0"/>
                </a:solidFill>
                <a:latin typeface="Arial" pitchFamily="34" charset="0"/>
                <a:cs typeface="Arial" pitchFamily="34" charset="0"/>
              </a:rPr>
              <a:t>“El control interno se expresará a través de las políticas aprobadas por los niveles de dirección y administración de las respectivas entidades y se cumplirá en toda la escala de estructura administrativa, </a:t>
            </a:r>
            <a:r>
              <a:rPr lang="es-ES" sz="2800" b="1" dirty="0">
                <a:solidFill>
                  <a:srgbClr val="0070C0"/>
                </a:solidFill>
                <a:latin typeface="Arial" pitchFamily="34" charset="0"/>
                <a:cs typeface="Arial" pitchFamily="34" charset="0"/>
              </a:rPr>
              <a:t>mediante la elaboración y aplicación de técnicas de dirección ciclo (PHVA), Planeación, verificación y evaluación de regulaciones administrativas, de manuales de funciones y procedimientos, de sistemas de información y de programas de selección, de inducción y capacitación de personal</a:t>
            </a:r>
            <a:r>
              <a:rPr lang="es-ES" sz="2800" dirty="0">
                <a:solidFill>
                  <a:srgbClr val="0070C0"/>
                </a:solidFill>
                <a:latin typeface="Arial" pitchFamily="34" charset="0"/>
                <a:cs typeface="Arial" pitchFamily="34" charset="0"/>
              </a:rPr>
              <a:t>”.</a:t>
            </a:r>
            <a:endParaRPr lang="es-CO" sz="2800" dirty="0">
              <a:solidFill>
                <a:srgbClr val="0070C0"/>
              </a:solidFill>
              <a:latin typeface="Arial" pitchFamily="34" charset="0"/>
              <a:cs typeface="Arial" pitchFamily="34" charset="0"/>
            </a:endParaRPr>
          </a:p>
        </p:txBody>
      </p:sp>
      <p:pic>
        <p:nvPicPr>
          <p:cNvPr id="5" name="Imagen 4">
            <a:extLst>
              <a:ext uri="{FF2B5EF4-FFF2-40B4-BE49-F238E27FC236}">
                <a16:creationId xmlns="" xmlns:a16="http://schemas.microsoft.com/office/drawing/2014/main" id="{4F4D0D75-209A-4582-9FA0-FCBB44EA283D}"/>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7656" y="-33648"/>
            <a:ext cx="3647090" cy="3037121"/>
          </a:xfrm>
          <a:prstGeom prst="rect">
            <a:avLst/>
          </a:prstGeom>
        </p:spPr>
      </p:pic>
    </p:spTree>
    <p:extLst>
      <p:ext uri="{BB962C8B-B14F-4D97-AF65-F5344CB8AC3E}">
        <p14:creationId xmlns="" xmlns:p14="http://schemas.microsoft.com/office/powerpoint/2010/main" val="214021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5616" y="340243"/>
            <a:ext cx="10568570" cy="691792"/>
          </a:xfrm>
          <a:prstGeom prst="rect">
            <a:avLst/>
          </a:prstGeom>
        </p:spPr>
        <p:txBody>
          <a:bodyPr wrap="square">
            <a:spAutoFit/>
          </a:bodyPr>
          <a:lstStyle/>
          <a:p>
            <a:pPr algn="ctr">
              <a:lnSpc>
                <a:spcPct val="115000"/>
              </a:lnSpc>
              <a:spcAft>
                <a:spcPts val="0"/>
              </a:spcAft>
            </a:pPr>
            <a:r>
              <a:rPr lang="es-ES" sz="3600" dirty="0">
                <a:solidFill>
                  <a:srgbClr val="0070C0"/>
                </a:solidFill>
                <a:latin typeface="Arial Black" pitchFamily="34" charset="0"/>
                <a:ea typeface="Times New Roman" panose="02020603050405020304" pitchFamily="18" charset="0"/>
              </a:rPr>
              <a:t>¿QUÉ ES?  </a:t>
            </a:r>
            <a:r>
              <a:rPr lang="es-ES" sz="2800" dirty="0">
                <a:solidFill>
                  <a:srgbClr val="0070C0"/>
                </a:solidFill>
                <a:latin typeface="Arial Black" pitchFamily="34" charset="0"/>
                <a:ea typeface="Times New Roman" panose="02020603050405020304" pitchFamily="18" charset="0"/>
              </a:rPr>
              <a:t>Marco de referencia para:</a:t>
            </a:r>
          </a:p>
        </p:txBody>
      </p:sp>
      <p:sp>
        <p:nvSpPr>
          <p:cNvPr id="3" name="Rectángulo 2"/>
          <p:cNvSpPr/>
          <p:nvPr/>
        </p:nvSpPr>
        <p:spPr>
          <a:xfrm>
            <a:off x="489098" y="1371600"/>
            <a:ext cx="11057859" cy="461665"/>
          </a:xfrm>
          <a:prstGeom prst="rect">
            <a:avLst/>
          </a:prstGeom>
        </p:spPr>
        <p:txBody>
          <a:bodyPr wrap="square">
            <a:spAutoFit/>
          </a:bodyPr>
          <a:lstStyle/>
          <a:p>
            <a:pPr algn="just"/>
            <a:r>
              <a:rPr lang="es-ES" sz="2400" i="1" dirty="0">
                <a:latin typeface="Arial" pitchFamily="34" charset="0"/>
                <a:cs typeface="Arial" pitchFamily="34" charset="0"/>
              </a:rPr>
              <a:t>.</a:t>
            </a:r>
            <a:r>
              <a:rPr lang="es-ES" sz="2400" dirty="0">
                <a:latin typeface="Arial" pitchFamily="34" charset="0"/>
                <a:cs typeface="Arial" pitchFamily="34" charset="0"/>
              </a:rPr>
              <a:t> </a:t>
            </a:r>
          </a:p>
        </p:txBody>
      </p:sp>
      <p:graphicFrame>
        <p:nvGraphicFramePr>
          <p:cNvPr id="5" name="4 Diagrama"/>
          <p:cNvGraphicFramePr/>
          <p:nvPr>
            <p:extLst>
              <p:ext uri="{D42A27DB-BD31-4B8C-83A1-F6EECF244321}">
                <p14:modId xmlns="" xmlns:p14="http://schemas.microsoft.com/office/powerpoint/2010/main" val="2144136191"/>
              </p:ext>
            </p:extLst>
          </p:nvPr>
        </p:nvGraphicFramePr>
        <p:xfrm>
          <a:off x="3154680" y="1574800"/>
          <a:ext cx="5849620"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402155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TotalTime>
  <Words>2749</Words>
  <Application>Microsoft Office PowerPoint</Application>
  <PresentationFormat>Personalizado</PresentationFormat>
  <Paragraphs>290</Paragraphs>
  <Slides>28</Slides>
  <Notes>1</Notes>
  <HiddenSlides>0</HiddenSlides>
  <MMClips>1</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alberto gomez gonzales</dc:creator>
  <cp:lastModifiedBy>63502132</cp:lastModifiedBy>
  <cp:revision>172</cp:revision>
  <dcterms:created xsi:type="dcterms:W3CDTF">2020-04-16T16:54:31Z</dcterms:created>
  <dcterms:modified xsi:type="dcterms:W3CDTF">2023-12-19T21:13:24Z</dcterms:modified>
</cp:coreProperties>
</file>