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91" r:id="rId5"/>
    <p:sldId id="292" r:id="rId6"/>
    <p:sldId id="294" r:id="rId7"/>
    <p:sldId id="271" r:id="rId8"/>
    <p:sldId id="263" r:id="rId9"/>
    <p:sldId id="265" r:id="rId10"/>
    <p:sldId id="266" r:id="rId11"/>
    <p:sldId id="284" r:id="rId12"/>
    <p:sldId id="273" r:id="rId13"/>
    <p:sldId id="275" r:id="rId14"/>
    <p:sldId id="276" r:id="rId15"/>
    <p:sldId id="277" r:id="rId16"/>
    <p:sldId id="278" r:id="rId17"/>
    <p:sldId id="279" r:id="rId18"/>
    <p:sldId id="280" r:id="rId19"/>
    <p:sldId id="281" r:id="rId20"/>
    <p:sldId id="289" r:id="rId21"/>
    <p:sldId id="282" r:id="rId22"/>
    <p:sldId id="285" r:id="rId23"/>
    <p:sldId id="286" r:id="rId24"/>
    <p:sldId id="283" r:id="rId25"/>
    <p:sldId id="287" r:id="rId26"/>
    <p:sldId id="288" r:id="rId27"/>
    <p:sldId id="290" r:id="rId2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4BA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80" autoAdjust="0"/>
    <p:restoredTop sz="94660"/>
  </p:normalViewPr>
  <p:slideViewPr>
    <p:cSldViewPr snapToGrid="0">
      <p:cViewPr>
        <p:scale>
          <a:sx n="75" d="100"/>
          <a:sy n="75" d="100"/>
        </p:scale>
        <p:origin x="-954" y="-3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85721-78E5-4B11-87D5-9DA8FFD68630}" type="doc">
      <dgm:prSet loTypeId="urn:microsoft.com/office/officeart/2005/8/layout/hList3" loCatId="list" qsTypeId="urn:microsoft.com/office/officeart/2005/8/quickstyle/simple1" qsCatId="simple" csTypeId="urn:microsoft.com/office/officeart/2005/8/colors/accent1_5" csCatId="accent1" phldr="1"/>
      <dgm:spPr/>
      <dgm:t>
        <a:bodyPr/>
        <a:lstStyle/>
        <a:p>
          <a:endParaRPr lang="es-ES"/>
        </a:p>
      </dgm:t>
    </dgm:pt>
    <dgm:pt modelId="{532F68E3-A8FE-4DF8-B9FB-2DA91D00E183}">
      <dgm:prSet phldrT="[Texto]" custT="1"/>
      <dgm:spPr/>
      <dgm:t>
        <a:bodyPr/>
        <a:lstStyle/>
        <a:p>
          <a:pPr algn="ctr"/>
          <a:r>
            <a:rPr lang="es-CO" sz="2400" b="0" dirty="0" smtClean="0">
              <a:solidFill>
                <a:schemeClr val="bg1"/>
              </a:solidFill>
            </a:rPr>
            <a:t>La Línea Estratégica se encuentra a cargo de la Alta Dirección y el Comité Institucional de Coordinación de Control Interno</a:t>
          </a:r>
          <a:endParaRPr lang="es-ES" sz="2400" b="0" dirty="0">
            <a:solidFill>
              <a:schemeClr val="bg1"/>
            </a:solidFill>
          </a:endParaRPr>
        </a:p>
      </dgm:t>
    </dgm:pt>
    <dgm:pt modelId="{CEE760A2-9F5E-456D-8952-5DB4403A6708}" type="parTrans" cxnId="{6F01DB11-649C-45C5-9AB7-F3761E37002C}">
      <dgm:prSet/>
      <dgm:spPr/>
      <dgm:t>
        <a:bodyPr/>
        <a:lstStyle/>
        <a:p>
          <a:pPr algn="ctr"/>
          <a:endParaRPr lang="es-ES" sz="2400" b="1">
            <a:solidFill>
              <a:schemeClr val="tx1"/>
            </a:solidFill>
          </a:endParaRPr>
        </a:p>
      </dgm:t>
    </dgm:pt>
    <dgm:pt modelId="{CF2D6957-7512-4299-9150-00E103F25625}" type="sibTrans" cxnId="{6F01DB11-649C-45C5-9AB7-F3761E37002C}">
      <dgm:prSet/>
      <dgm:spPr/>
      <dgm:t>
        <a:bodyPr/>
        <a:lstStyle/>
        <a:p>
          <a:pPr algn="ctr"/>
          <a:endParaRPr lang="es-ES" sz="2400" b="1">
            <a:solidFill>
              <a:schemeClr val="tx1"/>
            </a:solidFill>
          </a:endParaRPr>
        </a:p>
      </dgm:t>
    </dgm:pt>
    <dgm:pt modelId="{AED97D20-8109-4BDA-9B5C-5C742D3D92B0}">
      <dgm:prSet phldrT="[Texto]" custT="1"/>
      <dgm:spPr/>
      <dgm:t>
        <a:bodyPr/>
        <a:lstStyle/>
        <a:p>
          <a:pPr algn="ctr"/>
          <a:r>
            <a:rPr lang="es-CO" sz="2400" b="0" dirty="0" smtClean="0">
              <a:solidFill>
                <a:schemeClr val="bg1"/>
              </a:solidFill>
            </a:rPr>
            <a:t>1°.  Línea de Defensa: Gerentes Públicos líderes de los procesos quienes son los responsables del control día a día.</a:t>
          </a:r>
          <a:endParaRPr lang="es-ES" sz="2400" b="0" dirty="0">
            <a:solidFill>
              <a:schemeClr val="bg1"/>
            </a:solidFill>
          </a:endParaRPr>
        </a:p>
      </dgm:t>
    </dgm:pt>
    <dgm:pt modelId="{8F723D1D-9A6A-4E23-B81F-4F878D556A9B}" type="parTrans" cxnId="{18AA2D9B-200F-48EF-B70E-F86E4750CE96}">
      <dgm:prSet/>
      <dgm:spPr/>
      <dgm:t>
        <a:bodyPr/>
        <a:lstStyle/>
        <a:p>
          <a:pPr algn="ctr"/>
          <a:endParaRPr lang="es-ES" sz="2400" b="1">
            <a:solidFill>
              <a:schemeClr val="tx1"/>
            </a:solidFill>
          </a:endParaRPr>
        </a:p>
      </dgm:t>
    </dgm:pt>
    <dgm:pt modelId="{01A787BF-90BE-4D27-B5A8-801E9478F251}" type="sibTrans" cxnId="{18AA2D9B-200F-48EF-B70E-F86E4750CE96}">
      <dgm:prSet/>
      <dgm:spPr/>
      <dgm:t>
        <a:bodyPr/>
        <a:lstStyle/>
        <a:p>
          <a:pPr algn="ctr"/>
          <a:endParaRPr lang="es-ES" sz="2400" b="1">
            <a:solidFill>
              <a:schemeClr val="tx1"/>
            </a:solidFill>
          </a:endParaRPr>
        </a:p>
      </dgm:t>
    </dgm:pt>
    <dgm:pt modelId="{07A972B9-9F72-473D-A3F4-6635FB3E85DB}">
      <dgm:prSet phldrT="[Texto]" custT="1"/>
      <dgm:spPr/>
      <dgm:t>
        <a:bodyPr/>
        <a:lstStyle/>
        <a:p>
          <a:pPr algn="ctr"/>
          <a:r>
            <a:rPr lang="es-ES" sz="2400" b="1" dirty="0" smtClean="0">
              <a:solidFill>
                <a:schemeClr val="tx1"/>
              </a:solidFill>
            </a:rPr>
            <a:t> </a:t>
          </a:r>
          <a:r>
            <a:rPr lang="es-CO" sz="2400" b="0" dirty="0" smtClean="0">
              <a:solidFill>
                <a:schemeClr val="bg1"/>
              </a:solidFill>
            </a:rPr>
            <a:t>2° Línea de defensa: </a:t>
          </a:r>
          <a:r>
            <a:rPr lang="es-ES" sz="2400" b="0" dirty="0" smtClean="0">
              <a:solidFill>
                <a:schemeClr val="bg1"/>
              </a:solidFill>
            </a:rPr>
            <a:t>Jefe Oficina de Planeación, Servidores Públicos responsables de monitoreo y evaluación de controles y gestión del riesgo. </a:t>
          </a:r>
          <a:endParaRPr lang="es-ES" sz="2400" b="0" dirty="0">
            <a:solidFill>
              <a:schemeClr val="bg1"/>
            </a:solidFill>
          </a:endParaRPr>
        </a:p>
      </dgm:t>
    </dgm:pt>
    <dgm:pt modelId="{3ADB02EC-1034-4CF2-B3A9-09E507B15B4F}" type="parTrans" cxnId="{3823419E-57F6-45D4-AA10-896B1E472064}">
      <dgm:prSet/>
      <dgm:spPr/>
      <dgm:t>
        <a:bodyPr/>
        <a:lstStyle/>
        <a:p>
          <a:pPr algn="ctr"/>
          <a:endParaRPr lang="es-ES" sz="2400" b="1">
            <a:solidFill>
              <a:schemeClr val="tx1"/>
            </a:solidFill>
          </a:endParaRPr>
        </a:p>
      </dgm:t>
    </dgm:pt>
    <dgm:pt modelId="{FD4B4BDD-4CC2-4E99-A185-A5DF1C391422}" type="sibTrans" cxnId="{3823419E-57F6-45D4-AA10-896B1E472064}">
      <dgm:prSet/>
      <dgm:spPr/>
      <dgm:t>
        <a:bodyPr/>
        <a:lstStyle/>
        <a:p>
          <a:pPr algn="ctr"/>
          <a:endParaRPr lang="es-ES" sz="2400" b="1">
            <a:solidFill>
              <a:schemeClr val="tx1"/>
            </a:solidFill>
          </a:endParaRPr>
        </a:p>
      </dgm:t>
    </dgm:pt>
    <dgm:pt modelId="{A0923ADB-9BC0-4F2E-934B-1CA271E3CC71}">
      <dgm:prSet phldrT="[Texto]" custT="1"/>
      <dgm:spPr/>
      <dgm:t>
        <a:bodyPr/>
        <a:lstStyle/>
        <a:p>
          <a:pPr algn="ctr"/>
          <a:r>
            <a:rPr lang="es-ES" sz="2400" b="0" dirty="0" smtClean="0">
              <a:solidFill>
                <a:schemeClr val="bg1"/>
              </a:solidFill>
            </a:rPr>
            <a:t>3°. Línea de Defensa: </a:t>
          </a:r>
          <a:r>
            <a:rPr lang="es-CO" sz="2400" b="0" dirty="0" smtClean="0">
              <a:solidFill>
                <a:schemeClr val="bg1"/>
              </a:solidFill>
            </a:rPr>
            <a:t>a cargo de la Oficina de Control Interno, Auditoría Interna o quién haga sus veces </a:t>
          </a:r>
          <a:endParaRPr lang="es-ES" sz="2400" b="0" dirty="0">
            <a:solidFill>
              <a:schemeClr val="bg1"/>
            </a:solidFill>
          </a:endParaRPr>
        </a:p>
      </dgm:t>
    </dgm:pt>
    <dgm:pt modelId="{BB513EC3-FF28-45C3-93EB-478095475A9A}" type="parTrans" cxnId="{8D3D0AB7-B2AB-45A1-9C54-1F380D465A40}">
      <dgm:prSet/>
      <dgm:spPr/>
      <dgm:t>
        <a:bodyPr/>
        <a:lstStyle/>
        <a:p>
          <a:pPr algn="ctr"/>
          <a:endParaRPr lang="es-ES" sz="2400" b="1">
            <a:solidFill>
              <a:schemeClr val="tx1"/>
            </a:solidFill>
          </a:endParaRPr>
        </a:p>
      </dgm:t>
    </dgm:pt>
    <dgm:pt modelId="{096980B0-015B-4F80-A041-8C63149B368B}" type="sibTrans" cxnId="{8D3D0AB7-B2AB-45A1-9C54-1F380D465A40}">
      <dgm:prSet/>
      <dgm:spPr/>
      <dgm:t>
        <a:bodyPr/>
        <a:lstStyle/>
        <a:p>
          <a:pPr algn="ctr"/>
          <a:endParaRPr lang="es-ES" sz="2400" b="1">
            <a:solidFill>
              <a:schemeClr val="tx1"/>
            </a:solidFill>
          </a:endParaRPr>
        </a:p>
      </dgm:t>
    </dgm:pt>
    <dgm:pt modelId="{025E73D6-98F3-407E-B9C2-683FB83505F8}" type="pres">
      <dgm:prSet presAssocID="{C1985721-78E5-4B11-87D5-9DA8FFD68630}" presName="composite" presStyleCnt="0">
        <dgm:presLayoutVars>
          <dgm:chMax val="1"/>
          <dgm:dir/>
          <dgm:resizeHandles val="exact"/>
        </dgm:presLayoutVars>
      </dgm:prSet>
      <dgm:spPr/>
      <dgm:t>
        <a:bodyPr/>
        <a:lstStyle/>
        <a:p>
          <a:endParaRPr lang="es-ES"/>
        </a:p>
      </dgm:t>
    </dgm:pt>
    <dgm:pt modelId="{FEA479C7-EDBF-4D35-ABF1-7B923752027B}" type="pres">
      <dgm:prSet presAssocID="{532F68E3-A8FE-4DF8-B9FB-2DA91D00E183}" presName="roof" presStyleLbl="dkBgShp" presStyleIdx="0" presStyleCnt="2"/>
      <dgm:spPr/>
      <dgm:t>
        <a:bodyPr/>
        <a:lstStyle/>
        <a:p>
          <a:endParaRPr lang="es-ES"/>
        </a:p>
      </dgm:t>
    </dgm:pt>
    <dgm:pt modelId="{263F3670-6E78-4FD7-9FD5-611AC7D71CE2}" type="pres">
      <dgm:prSet presAssocID="{532F68E3-A8FE-4DF8-B9FB-2DA91D00E183}" presName="pillars" presStyleCnt="0"/>
      <dgm:spPr/>
    </dgm:pt>
    <dgm:pt modelId="{E4011983-0FA9-443E-8664-F1AAC817178C}" type="pres">
      <dgm:prSet presAssocID="{532F68E3-A8FE-4DF8-B9FB-2DA91D00E183}" presName="pillar1" presStyleLbl="node1" presStyleIdx="0" presStyleCnt="3" custLinFactNeighborX="-32372">
        <dgm:presLayoutVars>
          <dgm:bulletEnabled val="1"/>
        </dgm:presLayoutVars>
      </dgm:prSet>
      <dgm:spPr/>
      <dgm:t>
        <a:bodyPr/>
        <a:lstStyle/>
        <a:p>
          <a:endParaRPr lang="es-ES"/>
        </a:p>
      </dgm:t>
    </dgm:pt>
    <dgm:pt modelId="{8FB74161-976D-41DA-976C-366445A1CD45}" type="pres">
      <dgm:prSet presAssocID="{07A972B9-9F72-473D-A3F4-6635FB3E85DB}" presName="pillarX" presStyleLbl="node1" presStyleIdx="1" presStyleCnt="3">
        <dgm:presLayoutVars>
          <dgm:bulletEnabled val="1"/>
        </dgm:presLayoutVars>
      </dgm:prSet>
      <dgm:spPr/>
      <dgm:t>
        <a:bodyPr/>
        <a:lstStyle/>
        <a:p>
          <a:endParaRPr lang="es-ES"/>
        </a:p>
      </dgm:t>
    </dgm:pt>
    <dgm:pt modelId="{C17F0A4D-55CC-4FAB-8849-057D25219433}" type="pres">
      <dgm:prSet presAssocID="{A0923ADB-9BC0-4F2E-934B-1CA271E3CC71}" presName="pillarX" presStyleLbl="node1" presStyleIdx="2" presStyleCnt="3">
        <dgm:presLayoutVars>
          <dgm:bulletEnabled val="1"/>
        </dgm:presLayoutVars>
      </dgm:prSet>
      <dgm:spPr/>
      <dgm:t>
        <a:bodyPr/>
        <a:lstStyle/>
        <a:p>
          <a:endParaRPr lang="es-ES"/>
        </a:p>
      </dgm:t>
    </dgm:pt>
    <dgm:pt modelId="{2CBD9969-950C-477E-8006-0B83CB98545E}" type="pres">
      <dgm:prSet presAssocID="{532F68E3-A8FE-4DF8-B9FB-2DA91D00E183}" presName="base" presStyleLbl="dkBgShp" presStyleIdx="1" presStyleCnt="2"/>
      <dgm:spPr/>
    </dgm:pt>
  </dgm:ptLst>
  <dgm:cxnLst>
    <dgm:cxn modelId="{CD2EED21-C0DC-421A-9DD4-26B73C6C2125}" type="presOf" srcId="{AED97D20-8109-4BDA-9B5C-5C742D3D92B0}" destId="{E4011983-0FA9-443E-8664-F1AAC817178C}" srcOrd="0" destOrd="0" presId="urn:microsoft.com/office/officeart/2005/8/layout/hList3"/>
    <dgm:cxn modelId="{6F01DB11-649C-45C5-9AB7-F3761E37002C}" srcId="{C1985721-78E5-4B11-87D5-9DA8FFD68630}" destId="{532F68E3-A8FE-4DF8-B9FB-2DA91D00E183}" srcOrd="0" destOrd="0" parTransId="{CEE760A2-9F5E-456D-8952-5DB4403A6708}" sibTransId="{CF2D6957-7512-4299-9150-00E103F25625}"/>
    <dgm:cxn modelId="{18AA2D9B-200F-48EF-B70E-F86E4750CE96}" srcId="{532F68E3-A8FE-4DF8-B9FB-2DA91D00E183}" destId="{AED97D20-8109-4BDA-9B5C-5C742D3D92B0}" srcOrd="0" destOrd="0" parTransId="{8F723D1D-9A6A-4E23-B81F-4F878D556A9B}" sibTransId="{01A787BF-90BE-4D27-B5A8-801E9478F251}"/>
    <dgm:cxn modelId="{3808D38D-FCAB-49A1-87B2-88821A5ECC02}" type="presOf" srcId="{A0923ADB-9BC0-4F2E-934B-1CA271E3CC71}" destId="{C17F0A4D-55CC-4FAB-8849-057D25219433}" srcOrd="0" destOrd="0" presId="urn:microsoft.com/office/officeart/2005/8/layout/hList3"/>
    <dgm:cxn modelId="{8D3D0AB7-B2AB-45A1-9C54-1F380D465A40}" srcId="{532F68E3-A8FE-4DF8-B9FB-2DA91D00E183}" destId="{A0923ADB-9BC0-4F2E-934B-1CA271E3CC71}" srcOrd="2" destOrd="0" parTransId="{BB513EC3-FF28-45C3-93EB-478095475A9A}" sibTransId="{096980B0-015B-4F80-A041-8C63149B368B}"/>
    <dgm:cxn modelId="{B0E5BD5A-A0FA-49E7-A748-AA6669981320}" type="presOf" srcId="{07A972B9-9F72-473D-A3F4-6635FB3E85DB}" destId="{8FB74161-976D-41DA-976C-366445A1CD45}" srcOrd="0" destOrd="0" presId="urn:microsoft.com/office/officeart/2005/8/layout/hList3"/>
    <dgm:cxn modelId="{3823419E-57F6-45D4-AA10-896B1E472064}" srcId="{532F68E3-A8FE-4DF8-B9FB-2DA91D00E183}" destId="{07A972B9-9F72-473D-A3F4-6635FB3E85DB}" srcOrd="1" destOrd="0" parTransId="{3ADB02EC-1034-4CF2-B3A9-09E507B15B4F}" sibTransId="{FD4B4BDD-4CC2-4E99-A185-A5DF1C391422}"/>
    <dgm:cxn modelId="{07B64C0C-D1A2-4D10-B358-CA27051511AB}" type="presOf" srcId="{532F68E3-A8FE-4DF8-B9FB-2DA91D00E183}" destId="{FEA479C7-EDBF-4D35-ABF1-7B923752027B}" srcOrd="0" destOrd="0" presId="urn:microsoft.com/office/officeart/2005/8/layout/hList3"/>
    <dgm:cxn modelId="{19215918-05DD-45DD-A911-535C47EEAE8C}" type="presOf" srcId="{C1985721-78E5-4B11-87D5-9DA8FFD68630}" destId="{025E73D6-98F3-407E-B9C2-683FB83505F8}" srcOrd="0" destOrd="0" presId="urn:microsoft.com/office/officeart/2005/8/layout/hList3"/>
    <dgm:cxn modelId="{A3B00131-F70A-4C14-9AC5-FC7563EE4B20}" type="presParOf" srcId="{025E73D6-98F3-407E-B9C2-683FB83505F8}" destId="{FEA479C7-EDBF-4D35-ABF1-7B923752027B}" srcOrd="0" destOrd="0" presId="urn:microsoft.com/office/officeart/2005/8/layout/hList3"/>
    <dgm:cxn modelId="{4D4338D3-9523-4A20-99FE-02490254F1E5}" type="presParOf" srcId="{025E73D6-98F3-407E-B9C2-683FB83505F8}" destId="{263F3670-6E78-4FD7-9FD5-611AC7D71CE2}" srcOrd="1" destOrd="0" presId="urn:microsoft.com/office/officeart/2005/8/layout/hList3"/>
    <dgm:cxn modelId="{630937AD-59AD-4045-89C5-EE8DE1369A2E}" type="presParOf" srcId="{263F3670-6E78-4FD7-9FD5-611AC7D71CE2}" destId="{E4011983-0FA9-443E-8664-F1AAC817178C}" srcOrd="0" destOrd="0" presId="urn:microsoft.com/office/officeart/2005/8/layout/hList3"/>
    <dgm:cxn modelId="{7B870A8F-2A18-422E-9DD9-E250EA3BBFB6}" type="presParOf" srcId="{263F3670-6E78-4FD7-9FD5-611AC7D71CE2}" destId="{8FB74161-976D-41DA-976C-366445A1CD45}" srcOrd="1" destOrd="0" presId="urn:microsoft.com/office/officeart/2005/8/layout/hList3"/>
    <dgm:cxn modelId="{5D29BBD7-3F77-462F-8788-FB7C8A6B0399}" type="presParOf" srcId="{263F3670-6E78-4FD7-9FD5-611AC7D71CE2}" destId="{C17F0A4D-55CC-4FAB-8849-057D25219433}" srcOrd="2" destOrd="0" presId="urn:microsoft.com/office/officeart/2005/8/layout/hList3"/>
    <dgm:cxn modelId="{EEB583B1-E614-4A7F-BAF4-7BC5460093FD}" type="presParOf" srcId="{025E73D6-98F3-407E-B9C2-683FB83505F8}" destId="{2CBD9969-950C-477E-8006-0B83CB98545E}" srcOrd="2" destOrd="0" presId="urn:microsoft.com/office/officeart/2005/8/layout/hList3"/>
  </dgm:cxnLst>
  <dgm:bg/>
  <dgm:whole>
    <a:ln w="28575">
      <a:solidFill>
        <a:schemeClr val="tx1">
          <a:lumMod val="50000"/>
          <a:lumOff val="50000"/>
        </a:schemeClr>
      </a:solid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479C7-EDBF-4D35-ABF1-7B923752027B}">
      <dsp:nvSpPr>
        <dsp:cNvPr id="0" name=""/>
        <dsp:cNvSpPr/>
      </dsp:nvSpPr>
      <dsp:spPr>
        <a:xfrm>
          <a:off x="0" y="0"/>
          <a:ext cx="8966926" cy="1716096"/>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solidFill>
                <a:schemeClr val="tx1"/>
              </a:solidFill>
            </a:rPr>
            <a:t>La Línea Estratégica se encuentra a cargo de la Alta Dirección y el Comité Institucional de Coordinación de Control Interno</a:t>
          </a:r>
          <a:endParaRPr lang="es-ES" sz="2400" b="1" kern="1200" dirty="0">
            <a:solidFill>
              <a:schemeClr val="tx1"/>
            </a:solidFill>
          </a:endParaRPr>
        </a:p>
      </dsp:txBody>
      <dsp:txXfrm>
        <a:off x="0" y="0"/>
        <a:ext cx="8966926" cy="1716096"/>
      </dsp:txXfrm>
    </dsp:sp>
    <dsp:sp modelId="{E4011983-0FA9-443E-8664-F1AAC817178C}">
      <dsp:nvSpPr>
        <dsp:cNvPr id="0" name=""/>
        <dsp:cNvSpPr/>
      </dsp:nvSpPr>
      <dsp:spPr>
        <a:xfrm>
          <a:off x="0" y="1716096"/>
          <a:ext cx="2986056" cy="3603803"/>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solidFill>
                <a:schemeClr val="tx1"/>
              </a:solidFill>
            </a:rPr>
            <a:t>1°.  Línea de Defensa: Gerentes Públicos líderes de los procesos quienes son los responsables del control día a día.</a:t>
          </a:r>
          <a:endParaRPr lang="es-ES" sz="2400" b="1" kern="1200" dirty="0">
            <a:solidFill>
              <a:schemeClr val="tx1"/>
            </a:solidFill>
          </a:endParaRPr>
        </a:p>
      </dsp:txBody>
      <dsp:txXfrm>
        <a:off x="0" y="1716096"/>
        <a:ext cx="2986056" cy="3603803"/>
      </dsp:txXfrm>
    </dsp:sp>
    <dsp:sp modelId="{8FB74161-976D-41DA-976C-366445A1CD45}">
      <dsp:nvSpPr>
        <dsp:cNvPr id="0" name=""/>
        <dsp:cNvSpPr/>
      </dsp:nvSpPr>
      <dsp:spPr>
        <a:xfrm>
          <a:off x="2990434" y="1716096"/>
          <a:ext cx="2986056" cy="3603803"/>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 </a:t>
          </a:r>
          <a:r>
            <a:rPr lang="es-CO" sz="2400" b="1" kern="1200" dirty="0" smtClean="0">
              <a:solidFill>
                <a:schemeClr val="tx1"/>
              </a:solidFill>
            </a:rPr>
            <a:t>2° Línea de defensa: </a:t>
          </a:r>
          <a:r>
            <a:rPr lang="es-ES" sz="2400" b="1" kern="1200" dirty="0" smtClean="0">
              <a:solidFill>
                <a:schemeClr val="tx1"/>
              </a:solidFill>
            </a:rPr>
            <a:t>Jefe Oficina de Planeación, Servidores Públicos responsables de monitoreo y evaluación de controles y gestión del riesgo. </a:t>
          </a:r>
          <a:endParaRPr lang="es-ES" sz="2400" b="1" kern="1200" dirty="0">
            <a:solidFill>
              <a:schemeClr val="tx1"/>
            </a:solidFill>
          </a:endParaRPr>
        </a:p>
      </dsp:txBody>
      <dsp:txXfrm>
        <a:off x="2990434" y="1716096"/>
        <a:ext cx="2986056" cy="3603803"/>
      </dsp:txXfrm>
    </dsp:sp>
    <dsp:sp modelId="{C17F0A4D-55CC-4FAB-8849-057D25219433}">
      <dsp:nvSpPr>
        <dsp:cNvPr id="0" name=""/>
        <dsp:cNvSpPr/>
      </dsp:nvSpPr>
      <dsp:spPr>
        <a:xfrm>
          <a:off x="5976491" y="1716096"/>
          <a:ext cx="2986056" cy="3603803"/>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3°. Línea de Defensa: </a:t>
          </a:r>
          <a:r>
            <a:rPr lang="es-CO" sz="2400" b="1" kern="1200" dirty="0" smtClean="0">
              <a:solidFill>
                <a:schemeClr val="tx1"/>
              </a:solidFill>
            </a:rPr>
            <a:t>a cargo de la Oficina de Control Interno, Auditoría Interna o quién haga sus veces </a:t>
          </a:r>
          <a:endParaRPr lang="es-ES" sz="2400" b="1" kern="1200" dirty="0">
            <a:solidFill>
              <a:schemeClr val="tx1"/>
            </a:solidFill>
          </a:endParaRPr>
        </a:p>
      </dsp:txBody>
      <dsp:txXfrm>
        <a:off x="5976491" y="1716096"/>
        <a:ext cx="2986056" cy="3603803"/>
      </dsp:txXfrm>
    </dsp:sp>
    <dsp:sp modelId="{2CBD9969-950C-477E-8006-0B83CB98545E}">
      <dsp:nvSpPr>
        <dsp:cNvPr id="0" name=""/>
        <dsp:cNvSpPr/>
      </dsp:nvSpPr>
      <dsp:spPr>
        <a:xfrm>
          <a:off x="0" y="5319900"/>
          <a:ext cx="8966926" cy="400422"/>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43256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7298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867936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432569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90277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055651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132003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205477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578545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4138947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64951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902770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992919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72987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86793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05565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13200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20547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57854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413894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64951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99291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310048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3100480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7059560" y="2492982"/>
            <a:ext cx="4506627" cy="1750919"/>
          </a:xfrm>
          <a:prstGeom prst="rect">
            <a:avLst/>
          </a:prstGeom>
        </p:spPr>
      </p:pic>
      <p:pic>
        <p:nvPicPr>
          <p:cNvPr id="10" name="Imagen 9"/>
          <p:cNvPicPr>
            <a:picLocks noChangeAspect="1"/>
          </p:cNvPicPr>
          <p:nvPr/>
        </p:nvPicPr>
        <p:blipFill>
          <a:blip r:embed="rId4"/>
          <a:stretch>
            <a:fillRect/>
          </a:stretch>
        </p:blipFill>
        <p:spPr>
          <a:xfrm>
            <a:off x="7059560" y="5514473"/>
            <a:ext cx="4506627" cy="474382"/>
          </a:xfrm>
          <a:prstGeom prst="rect">
            <a:avLst/>
          </a:prstGeom>
        </p:spPr>
      </p:pic>
    </p:spTree>
    <p:extLst>
      <p:ext uri="{BB962C8B-B14F-4D97-AF65-F5344CB8AC3E}">
        <p14:creationId xmlns="" xmlns:p14="http://schemas.microsoft.com/office/powerpoint/2010/main" val="2699346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048000" y="241739"/>
            <a:ext cx="5570483" cy="984885"/>
          </a:xfrm>
          <a:prstGeom prst="rect">
            <a:avLst/>
          </a:prstGeom>
        </p:spPr>
        <p:txBody>
          <a:bodyPr wrap="square">
            <a:spAutoFit/>
          </a:bodyPr>
          <a:lstStyle/>
          <a:p>
            <a:endParaRPr lang="es-ES" dirty="0" smtClean="0"/>
          </a:p>
          <a:p>
            <a:r>
              <a:rPr lang="es-ES" dirty="0" smtClean="0"/>
              <a:t> </a:t>
            </a:r>
            <a:r>
              <a:rPr lang="es-ES" sz="4000" b="1" dirty="0" smtClean="0">
                <a:solidFill>
                  <a:srgbClr val="0070C0"/>
                </a:solidFill>
              </a:rPr>
              <a:t>CODIGO DE INTEGRIDAD</a:t>
            </a:r>
            <a:endParaRPr lang="es-ES" sz="4000" b="1" dirty="0">
              <a:solidFill>
                <a:srgbClr val="0070C0"/>
              </a:solidFill>
            </a:endParaRPr>
          </a:p>
        </p:txBody>
      </p:sp>
      <p:sp>
        <p:nvSpPr>
          <p:cNvPr id="12290" name="Rectangle 2"/>
          <p:cNvSpPr>
            <a:spLocks noChangeArrowheads="1"/>
          </p:cNvSpPr>
          <p:nvPr/>
        </p:nvSpPr>
        <p:spPr bwMode="auto">
          <a:xfrm>
            <a:off x="4260028" y="1447800"/>
            <a:ext cx="7186107"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400" dirty="0" smtClean="0">
                <a:solidFill>
                  <a:srgbClr val="04BAEE"/>
                </a:solidFill>
              </a:rPr>
              <a:t>El Código de Integridad de la Personería Municipal de Itagüí  se constituye como un instrumento innovador que busca trabajar de la mano con los servidores públicos con el fin de obtener mejores resultados en nuestra entidad frente a nuestras partes interesadas. Se identifica y evidencia los valores del servicio público colombiano a través de unos estándares de comportamiento íntegro. Recordemos que nuestros valores son: </a:t>
            </a:r>
            <a:r>
              <a:rPr lang="es-ES" sz="2400" b="1" dirty="0" smtClean="0">
                <a:solidFill>
                  <a:srgbClr val="04BAEE"/>
                </a:solidFill>
              </a:rPr>
              <a:t>la honestidad, el respeto, el compromiso, la diligencia y la justicia. </a:t>
            </a:r>
            <a:endParaRPr lang="es-ES" sz="2400" b="1" dirty="0">
              <a:solidFill>
                <a:srgbClr val="04BAEE"/>
              </a:solidFill>
            </a:endParaRPr>
          </a:p>
        </p:txBody>
      </p:sp>
      <p:pic>
        <p:nvPicPr>
          <p:cNvPr id="1026" name="Picture 2"/>
          <p:cNvPicPr>
            <a:picLocks noChangeAspect="1" noChangeArrowheads="1"/>
          </p:cNvPicPr>
          <p:nvPr/>
        </p:nvPicPr>
        <p:blipFill>
          <a:blip r:embed="rId3" cstate="print"/>
          <a:srcRect/>
          <a:stretch>
            <a:fillRect/>
          </a:stretch>
        </p:blipFill>
        <p:spPr bwMode="auto">
          <a:xfrm>
            <a:off x="807348" y="2247900"/>
            <a:ext cx="2507352" cy="2438400"/>
          </a:xfrm>
          <a:prstGeom prst="rect">
            <a:avLst/>
          </a:prstGeom>
          <a:noFill/>
          <a:ln w="9525">
            <a:noFill/>
            <a:miter lim="800000"/>
            <a:headEnd/>
            <a:tailEnd/>
          </a:ln>
          <a:effectLst/>
        </p:spPr>
      </p:pic>
    </p:spTree>
    <p:extLst>
      <p:ext uri="{BB962C8B-B14F-4D97-AF65-F5344CB8AC3E}">
        <p14:creationId xmlns="" xmlns:p14="http://schemas.microsoft.com/office/powerpoint/2010/main" val="2588646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889000" y="520700"/>
            <a:ext cx="3403600" cy="712703"/>
          </a:xfrm>
          <a:prstGeom prst="rect">
            <a:avLst/>
          </a:prstGeom>
        </p:spPr>
        <p:txBody>
          <a:bodyPr wrap="square">
            <a:spAutoFit/>
          </a:bodyPr>
          <a:lstStyle/>
          <a:p>
            <a:pPr algn="ctr"/>
            <a:r>
              <a:rPr lang="es-ES" sz="4000" b="1" dirty="0" smtClean="0">
                <a:solidFill>
                  <a:srgbClr val="0070C0"/>
                </a:solidFill>
              </a:rPr>
              <a:t>HONESTIDAD</a:t>
            </a:r>
            <a:endParaRPr lang="en-US" sz="4000" b="1" dirty="0">
              <a:solidFill>
                <a:srgbClr val="0070C0"/>
              </a:solidFill>
            </a:endParaRPr>
          </a:p>
        </p:txBody>
      </p:sp>
      <p:sp>
        <p:nvSpPr>
          <p:cNvPr id="5" name="4 Rectángulo"/>
          <p:cNvSpPr/>
          <p:nvPr/>
        </p:nvSpPr>
        <p:spPr>
          <a:xfrm>
            <a:off x="5496909" y="1597572"/>
            <a:ext cx="6243145" cy="2554545"/>
          </a:xfrm>
          <a:prstGeom prst="rect">
            <a:avLst/>
          </a:prstGeom>
        </p:spPr>
        <p:txBody>
          <a:bodyPr wrap="square">
            <a:spAutoFit/>
          </a:bodyPr>
          <a:lstStyle/>
          <a:p>
            <a:pPr algn="just"/>
            <a:r>
              <a:rPr lang="es-ES" sz="3200" dirty="0" smtClean="0">
                <a:solidFill>
                  <a:srgbClr val="04BAEE"/>
                </a:solidFill>
              </a:rPr>
              <a:t>Actúo siempre con fundamento en la verdad, cumpliendo mis deberes con transparencia y rectitud, y siempre favoreciendo el interés general.</a:t>
            </a:r>
            <a:endParaRPr lang="es-ES" sz="3200" dirty="0">
              <a:solidFill>
                <a:srgbClr val="04BAEE"/>
              </a:solidFill>
            </a:endParaRPr>
          </a:p>
        </p:txBody>
      </p:sp>
      <p:pic>
        <p:nvPicPr>
          <p:cNvPr id="2050" name="Picture 2"/>
          <p:cNvPicPr>
            <a:picLocks noChangeAspect="1" noChangeArrowheads="1"/>
          </p:cNvPicPr>
          <p:nvPr/>
        </p:nvPicPr>
        <p:blipFill>
          <a:blip r:embed="rId3" cstate="print"/>
          <a:srcRect/>
          <a:stretch>
            <a:fillRect/>
          </a:stretch>
        </p:blipFill>
        <p:spPr bwMode="auto">
          <a:xfrm>
            <a:off x="800100" y="1305400"/>
            <a:ext cx="3848100" cy="3742277"/>
          </a:xfrm>
          <a:prstGeom prst="rect">
            <a:avLst/>
          </a:prstGeom>
          <a:noFill/>
          <a:ln w="9525">
            <a:noFill/>
            <a:miter lim="800000"/>
            <a:headEnd/>
            <a:tailEnd/>
          </a:ln>
          <a:effectLst/>
        </p:spPr>
      </p:pic>
    </p:spTree>
    <p:extLst>
      <p:ext uri="{BB962C8B-B14F-4D97-AF65-F5344CB8AC3E}">
        <p14:creationId xmlns="" xmlns:p14="http://schemas.microsoft.com/office/powerpoint/2010/main" val="23152503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83172" y="241738"/>
            <a:ext cx="4529959" cy="646331"/>
          </a:xfrm>
          <a:prstGeom prst="rect">
            <a:avLst/>
          </a:prstGeom>
        </p:spPr>
        <p:txBody>
          <a:bodyPr wrap="square">
            <a:spAutoFit/>
          </a:bodyPr>
          <a:lstStyle/>
          <a:p>
            <a:pPr algn="ctr"/>
            <a:r>
              <a:rPr lang="en-US" sz="3600" b="1" dirty="0">
                <a:solidFill>
                  <a:srgbClr val="0070C0"/>
                </a:solidFill>
              </a:rPr>
              <a:t>LO QUE HAGO </a:t>
            </a:r>
          </a:p>
        </p:txBody>
      </p:sp>
      <p:pic>
        <p:nvPicPr>
          <p:cNvPr id="3" name="Imagen 2"/>
          <p:cNvPicPr>
            <a:picLocks noChangeAspect="1"/>
          </p:cNvPicPr>
          <p:nvPr/>
        </p:nvPicPr>
        <p:blipFill>
          <a:blip r:embed="rId3"/>
          <a:stretch>
            <a:fillRect/>
          </a:stretch>
        </p:blipFill>
        <p:spPr>
          <a:xfrm>
            <a:off x="458184" y="1093077"/>
            <a:ext cx="3872078" cy="4870036"/>
          </a:xfrm>
          <a:prstGeom prst="rect">
            <a:avLst/>
          </a:prstGeom>
        </p:spPr>
      </p:pic>
      <p:sp>
        <p:nvSpPr>
          <p:cNvPr id="4" name="Rectángulo 3"/>
          <p:cNvSpPr/>
          <p:nvPr/>
        </p:nvSpPr>
        <p:spPr>
          <a:xfrm>
            <a:off x="4529959" y="1061545"/>
            <a:ext cx="7157543" cy="5016758"/>
          </a:xfrm>
          <a:prstGeom prst="rect">
            <a:avLst/>
          </a:prstGeom>
        </p:spPr>
        <p:txBody>
          <a:bodyPr wrap="square">
            <a:spAutoFit/>
          </a:bodyPr>
          <a:lstStyle/>
          <a:p>
            <a:pPr algn="just"/>
            <a:r>
              <a:rPr lang="es-ES" sz="3200" dirty="0" smtClean="0">
                <a:solidFill>
                  <a:srgbClr val="04BAEE"/>
                </a:solidFill>
              </a:rPr>
              <a:t>Siempre digo la verdad, incluso cuando cometo errores, porque es humano cometerlos, pero no es correcto esconderlos.</a:t>
            </a:r>
          </a:p>
          <a:p>
            <a:pPr lvl="0" algn="just"/>
            <a:r>
              <a:rPr lang="es-ES" sz="3200" dirty="0" smtClean="0">
                <a:solidFill>
                  <a:srgbClr val="04BAEE"/>
                </a:solidFill>
              </a:rPr>
              <a:t>Cuando tengo dudas respecto a la aplicación de mis deberes busco orientación en las instancias pertinentes al interior de mi entidad. Se vale no saberlo todo, y también se vale pedir ayuda</a:t>
            </a:r>
          </a:p>
        </p:txBody>
      </p:sp>
    </p:spTree>
    <p:extLst>
      <p:ext uri="{BB962C8B-B14F-4D97-AF65-F5344CB8AC3E}">
        <p14:creationId xmlns="" xmlns:p14="http://schemas.microsoft.com/office/powerpoint/2010/main" val="2044364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981903" y="1418897"/>
            <a:ext cx="6705599" cy="4524315"/>
          </a:xfrm>
          <a:prstGeom prst="rect">
            <a:avLst/>
          </a:prstGeom>
        </p:spPr>
        <p:txBody>
          <a:bodyPr wrap="square">
            <a:spAutoFit/>
          </a:bodyPr>
          <a:lstStyle/>
          <a:p>
            <a:pPr algn="just"/>
            <a:r>
              <a:rPr lang="es-ES" sz="2400" b="1" dirty="0" smtClean="0">
                <a:solidFill>
                  <a:srgbClr val="04BAEE"/>
                </a:solidFill>
              </a:rPr>
              <a:t>No</a:t>
            </a:r>
            <a:r>
              <a:rPr lang="es-ES" sz="2400" dirty="0" smtClean="0">
                <a:solidFill>
                  <a:srgbClr val="04BAEE"/>
                </a:solidFill>
              </a:rPr>
              <a:t> le doy trato preferencial a personas cercanas para favorecerlos en un proceso en igualdad de condiciones. </a:t>
            </a:r>
          </a:p>
          <a:p>
            <a:pPr algn="just"/>
            <a:r>
              <a:rPr lang="es-ES" sz="2400" b="1" dirty="0" smtClean="0">
                <a:solidFill>
                  <a:srgbClr val="04BAEE"/>
                </a:solidFill>
              </a:rPr>
              <a:t>No </a:t>
            </a:r>
            <a:r>
              <a:rPr lang="es-ES" sz="2400" dirty="0" smtClean="0">
                <a:solidFill>
                  <a:srgbClr val="04BAEE"/>
                </a:solidFill>
              </a:rPr>
              <a:t>acepto incentivos, favores, ni ningún otro tipo de beneficio que me ofrezcan personas o grupos que estén interesados en un proceso de toma de decisiones. </a:t>
            </a:r>
          </a:p>
          <a:p>
            <a:pPr algn="just"/>
            <a:r>
              <a:rPr lang="es-ES" sz="2400" dirty="0" smtClean="0">
                <a:solidFill>
                  <a:srgbClr val="04BAEE"/>
                </a:solidFill>
              </a:rPr>
              <a:t> </a:t>
            </a:r>
            <a:r>
              <a:rPr lang="es-ES" sz="2400" b="1" dirty="0" smtClean="0">
                <a:solidFill>
                  <a:srgbClr val="04BAEE"/>
                </a:solidFill>
              </a:rPr>
              <a:t>No</a:t>
            </a:r>
            <a:r>
              <a:rPr lang="es-ES" sz="2400" dirty="0" smtClean="0">
                <a:solidFill>
                  <a:srgbClr val="04BAEE"/>
                </a:solidFill>
              </a:rPr>
              <a:t> uso recursos públicos para fines personales relacionados con mi familia, mis estudios y mis pasatiempos (esto incluye el tiempo de mi jornada laboral, los elementos y bienes asignados para cumplir con mi labor, entre otros). </a:t>
            </a:r>
          </a:p>
        </p:txBody>
      </p:sp>
      <p:sp>
        <p:nvSpPr>
          <p:cNvPr id="3" name="2 Rectángulo"/>
          <p:cNvSpPr/>
          <p:nvPr/>
        </p:nvSpPr>
        <p:spPr>
          <a:xfrm>
            <a:off x="767255" y="672662"/>
            <a:ext cx="4298731" cy="707886"/>
          </a:xfrm>
          <a:prstGeom prst="rect">
            <a:avLst/>
          </a:prstGeom>
        </p:spPr>
        <p:txBody>
          <a:bodyPr wrap="square">
            <a:spAutoFit/>
          </a:bodyPr>
          <a:lstStyle/>
          <a:p>
            <a:r>
              <a:rPr lang="es-ES" sz="4000" b="1" dirty="0" smtClean="0">
                <a:solidFill>
                  <a:srgbClr val="0070C0"/>
                </a:solidFill>
              </a:rPr>
              <a:t>LO QUE NO HAGO </a:t>
            </a:r>
            <a:endParaRPr lang="es-ES" sz="4000" b="1" dirty="0">
              <a:solidFill>
                <a:srgbClr val="0070C0"/>
              </a:solidFill>
            </a:endParaRPr>
          </a:p>
        </p:txBody>
      </p:sp>
      <p:pic>
        <p:nvPicPr>
          <p:cNvPr id="4" name="3 Imagen"/>
          <p:cNvPicPr/>
          <p:nvPr/>
        </p:nvPicPr>
        <p:blipFill>
          <a:blip r:embed="rId3"/>
          <a:srcRect l="50794" t="28213" r="12522" b="28213"/>
          <a:stretch>
            <a:fillRect/>
          </a:stretch>
        </p:blipFill>
        <p:spPr bwMode="auto">
          <a:xfrm>
            <a:off x="231228" y="1408387"/>
            <a:ext cx="4572000" cy="4403834"/>
          </a:xfrm>
          <a:prstGeom prst="rect">
            <a:avLst/>
          </a:prstGeom>
          <a:noFill/>
          <a:ln w="9525">
            <a:noFill/>
            <a:miter lim="800000"/>
            <a:headEnd/>
            <a:tailEnd/>
          </a:ln>
        </p:spPr>
      </p:pic>
    </p:spTree>
    <p:extLst>
      <p:ext uri="{BB962C8B-B14F-4D97-AF65-F5344CB8AC3E}">
        <p14:creationId xmlns="" xmlns:p14="http://schemas.microsoft.com/office/powerpoint/2010/main" val="31567623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914399" y="315310"/>
            <a:ext cx="3237187"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4800" b="0" i="0" u="none" strike="noStrike" cap="none" normalizeH="0" baseline="0" dirty="0" smtClean="0">
                <a:ln>
                  <a:noFill/>
                </a:ln>
                <a:solidFill>
                  <a:srgbClr val="0070C0"/>
                </a:solidFill>
                <a:effectLst/>
                <a:ea typeface="Calibri" pitchFamily="34" charset="0"/>
                <a:cs typeface="Times New Roman" pitchFamily="18" charset="0"/>
              </a:rPr>
              <a:t>RESPETO</a:t>
            </a:r>
            <a:r>
              <a:rPr kumimoji="0" lang="es-ES" sz="4800" b="0" i="0" u="none" strike="noStrike" cap="none" normalizeH="0" baseline="0" dirty="0" smtClean="0">
                <a:ln>
                  <a:noFill/>
                </a:ln>
                <a:solidFill>
                  <a:srgbClr val="04BAEE"/>
                </a:solidFill>
                <a:effectLst/>
                <a:ea typeface="Calibri" pitchFamily="34" charset="0"/>
                <a:cs typeface="Times New Roman" pitchFamily="18" charset="0"/>
              </a:rPr>
              <a:t> </a:t>
            </a:r>
            <a:endParaRPr kumimoji="0" lang="es-ES" sz="4800" b="0" i="0" u="none" strike="noStrike" cap="none" normalizeH="0" baseline="0" dirty="0" smtClean="0">
              <a:ln>
                <a:noFill/>
              </a:ln>
              <a:solidFill>
                <a:srgbClr val="04BAEE"/>
              </a:solidFill>
              <a:effectLst/>
              <a:cs typeface="Arial" pitchFamily="34" charset="0"/>
            </a:endParaRPr>
          </a:p>
        </p:txBody>
      </p:sp>
      <p:sp>
        <p:nvSpPr>
          <p:cNvPr id="8194" name="Rectangle 2"/>
          <p:cNvSpPr>
            <a:spLocks noChangeArrowheads="1"/>
          </p:cNvSpPr>
          <p:nvPr/>
        </p:nvSpPr>
        <p:spPr bwMode="auto">
          <a:xfrm>
            <a:off x="5244662" y="1484552"/>
            <a:ext cx="66320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04BAEE"/>
                </a:solidFill>
                <a:effectLst/>
                <a:ea typeface="Calibri" pitchFamily="34" charset="0"/>
                <a:cs typeface="Times New Roman" pitchFamily="18" charset="0"/>
              </a:rPr>
              <a:t>Reconozco, valoro y trato de manera digna a todas las personas, con sus virtudes y defectos, sin importar su labor, su procedencia, títulos o cualquier otra condición</a:t>
            </a:r>
            <a:endParaRPr kumimoji="0" lang="es-ES" sz="2800" b="0" i="0" u="none" strike="noStrike" cap="none" normalizeH="0" baseline="0" dirty="0" smtClean="0">
              <a:ln>
                <a:noFill/>
              </a:ln>
              <a:solidFill>
                <a:srgbClr val="04BAEE"/>
              </a:solidFill>
              <a:effectLst/>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657226" y="1836406"/>
            <a:ext cx="3457574" cy="2964193"/>
          </a:xfrm>
          <a:prstGeom prst="rect">
            <a:avLst/>
          </a:prstGeom>
          <a:noFill/>
          <a:ln w="9525">
            <a:noFill/>
            <a:miter lim="800000"/>
            <a:headEnd/>
            <a:tailEnd/>
          </a:ln>
          <a:effectLst/>
        </p:spPr>
      </p:pic>
    </p:spTree>
    <p:extLst>
      <p:ext uri="{BB962C8B-B14F-4D97-AF65-F5344CB8AC3E}">
        <p14:creationId xmlns="" xmlns:p14="http://schemas.microsoft.com/office/powerpoint/2010/main" val="1351966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5234152" y="1208691"/>
            <a:ext cx="6505904" cy="4461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04BAEE"/>
                </a:solidFill>
                <a:effectLst/>
                <a:ea typeface="Calibri" pitchFamily="34" charset="0"/>
                <a:cs typeface="Times New Roman" pitchFamily="18" charset="0"/>
              </a:rPr>
              <a:t>Atiendo con amabilidad, igualdad y equidad a todas las personas en cualquier situación a través de mis palabras, gestos y actitudes, sin importar su condición social, económica, religiosa, étnica o de cualquier otro orden. Soy amable todos los días, esa es la clave, siempre.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04BAEE"/>
                </a:solidFill>
                <a:effectLst/>
                <a:ea typeface="Calibri" pitchFamily="34" charset="0"/>
                <a:cs typeface="Times New Roman" pitchFamily="18" charset="0"/>
              </a:rPr>
              <a:t> </a:t>
            </a:r>
            <a:endParaRPr kumimoji="0" lang="es-ES" sz="1600" b="0" i="0" u="none" strike="noStrike" cap="none" normalizeH="0" baseline="0" dirty="0" smtClean="0">
              <a:ln>
                <a:noFill/>
              </a:ln>
              <a:solidFill>
                <a:srgbClr val="04BAEE"/>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04BAEE"/>
                </a:solidFill>
                <a:effectLst/>
                <a:ea typeface="Calibri" pitchFamily="34" charset="0"/>
                <a:cs typeface="Times New Roman" pitchFamily="18" charset="0"/>
              </a:rPr>
              <a:t>Estoy abierto al diálogo y a la comprensión a pesar de perspectivas y opiniones distintas a las mías. No hay nada que no se pueda solucionar hablando y escuchando al otro.</a:t>
            </a:r>
            <a:endParaRPr kumimoji="0" lang="es-ES" sz="4000" b="0" i="0" u="none" strike="noStrike" cap="none" normalizeH="0" baseline="0" dirty="0" smtClean="0">
              <a:ln>
                <a:noFill/>
              </a:ln>
              <a:solidFill>
                <a:srgbClr val="04BAEE"/>
              </a:solidFill>
              <a:effectLst/>
              <a:cs typeface="Arial" pitchFamily="34" charset="0"/>
            </a:endParaRPr>
          </a:p>
        </p:txBody>
      </p:sp>
      <p:sp>
        <p:nvSpPr>
          <p:cNvPr id="3" name="2 Rectángulo"/>
          <p:cNvSpPr/>
          <p:nvPr/>
        </p:nvSpPr>
        <p:spPr>
          <a:xfrm>
            <a:off x="882870" y="546537"/>
            <a:ext cx="3132082" cy="646331"/>
          </a:xfrm>
          <a:prstGeom prst="rect">
            <a:avLst/>
          </a:prstGeom>
        </p:spPr>
        <p:txBody>
          <a:bodyPr wrap="square">
            <a:spAutoFit/>
          </a:bodyPr>
          <a:lstStyle/>
          <a:p>
            <a:pPr lvl="0" algn="just" fontAlgn="base">
              <a:spcBef>
                <a:spcPct val="0"/>
              </a:spcBef>
              <a:spcAft>
                <a:spcPct val="0"/>
              </a:spcAft>
            </a:pPr>
            <a:r>
              <a:rPr lang="es-ES" sz="3600" b="1" dirty="0" smtClean="0">
                <a:solidFill>
                  <a:srgbClr val="0070C0"/>
                </a:solidFill>
                <a:ea typeface="Calibri" pitchFamily="34" charset="0"/>
                <a:cs typeface="Times New Roman" pitchFamily="18" charset="0"/>
              </a:rPr>
              <a:t>LO QUE HAGO </a:t>
            </a:r>
            <a:endParaRPr lang="es-ES" sz="1400" b="1" dirty="0" smtClean="0">
              <a:solidFill>
                <a:srgbClr val="0070C0"/>
              </a:solidFill>
              <a:cs typeface="Arial" pitchFamily="34" charset="0"/>
            </a:endParaRPr>
          </a:p>
        </p:txBody>
      </p:sp>
      <p:pic>
        <p:nvPicPr>
          <p:cNvPr id="4" name="3 Imagen"/>
          <p:cNvPicPr/>
          <p:nvPr/>
        </p:nvPicPr>
        <p:blipFill>
          <a:blip r:embed="rId3"/>
          <a:srcRect l="37385" t="36687" r="43711" b="29448"/>
          <a:stretch>
            <a:fillRect/>
          </a:stretch>
        </p:blipFill>
        <p:spPr bwMode="auto">
          <a:xfrm>
            <a:off x="0" y="1481959"/>
            <a:ext cx="4677103" cy="4372303"/>
          </a:xfrm>
          <a:prstGeom prst="rect">
            <a:avLst/>
          </a:prstGeom>
          <a:noFill/>
          <a:ln w="9525">
            <a:noFill/>
            <a:miter lim="800000"/>
            <a:headEnd/>
            <a:tailEnd/>
          </a:ln>
        </p:spPr>
      </p:pic>
    </p:spTree>
    <p:extLst>
      <p:ext uri="{BB962C8B-B14F-4D97-AF65-F5344CB8AC3E}">
        <p14:creationId xmlns="" xmlns:p14="http://schemas.microsoft.com/office/powerpoint/2010/main" val="40340307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487916" y="1797269"/>
            <a:ext cx="6484883" cy="3539430"/>
          </a:xfrm>
          <a:prstGeom prst="rect">
            <a:avLst/>
          </a:prstGeom>
        </p:spPr>
        <p:txBody>
          <a:bodyPr wrap="square">
            <a:spAutoFit/>
          </a:bodyPr>
          <a:lstStyle/>
          <a:p>
            <a:pPr algn="just"/>
            <a:r>
              <a:rPr lang="es-ES" sz="2800" dirty="0" smtClean="0">
                <a:solidFill>
                  <a:srgbClr val="04BAEE"/>
                </a:solidFill>
              </a:rPr>
              <a:t>Nunca actúo de manera discriminatoria, grosera o hiriente, bajo ninguna circunstancia. </a:t>
            </a:r>
          </a:p>
          <a:p>
            <a:pPr algn="just"/>
            <a:r>
              <a:rPr lang="es-ES" sz="2800" dirty="0" smtClean="0">
                <a:solidFill>
                  <a:srgbClr val="04BAEE"/>
                </a:solidFill>
              </a:rPr>
              <a:t>Jamás baso mis decisiones en presunciones, estereotipos, o prejuicios. </a:t>
            </a:r>
          </a:p>
          <a:p>
            <a:pPr algn="just"/>
            <a:r>
              <a:rPr lang="es-ES" sz="2800" dirty="0" smtClean="0">
                <a:solidFill>
                  <a:srgbClr val="04BAEE"/>
                </a:solidFill>
              </a:rPr>
              <a:t> No agredo, ignoro o maltrato de ninguna manera a los ciudadanos ni a otros servidores públicos.</a:t>
            </a:r>
            <a:endParaRPr lang="es-ES" sz="2800" dirty="0">
              <a:solidFill>
                <a:srgbClr val="04BAEE"/>
              </a:solidFill>
            </a:endParaRPr>
          </a:p>
        </p:txBody>
      </p:sp>
      <p:sp>
        <p:nvSpPr>
          <p:cNvPr id="3" name="2 Rectángulo"/>
          <p:cNvSpPr/>
          <p:nvPr/>
        </p:nvSpPr>
        <p:spPr>
          <a:xfrm flipH="1">
            <a:off x="945931" y="767255"/>
            <a:ext cx="3888828" cy="584775"/>
          </a:xfrm>
          <a:prstGeom prst="rect">
            <a:avLst/>
          </a:prstGeom>
        </p:spPr>
        <p:txBody>
          <a:bodyPr wrap="square">
            <a:spAutoFit/>
          </a:bodyPr>
          <a:lstStyle/>
          <a:p>
            <a:r>
              <a:rPr lang="es-ES" sz="3200" b="1" dirty="0" smtClean="0">
                <a:solidFill>
                  <a:schemeClr val="accent5"/>
                </a:solidFill>
              </a:rPr>
              <a:t>LO QUE NO HAGO </a:t>
            </a:r>
            <a:endParaRPr lang="es-ES" sz="3200" b="1" dirty="0">
              <a:solidFill>
                <a:schemeClr val="accent5"/>
              </a:solidFill>
            </a:endParaRPr>
          </a:p>
        </p:txBody>
      </p:sp>
      <p:pic>
        <p:nvPicPr>
          <p:cNvPr id="4" name="3 Imagen" descr="Puede ser un dibujo animado de niño(a), pelo y texto que dice &quot;HABLAR SIN GRITAR AR&quot;"/>
          <p:cNvPicPr/>
          <p:nvPr/>
        </p:nvPicPr>
        <p:blipFill>
          <a:blip r:embed="rId3"/>
          <a:srcRect t="10062"/>
          <a:stretch>
            <a:fillRect/>
          </a:stretch>
        </p:blipFill>
        <p:spPr bwMode="auto">
          <a:xfrm>
            <a:off x="342078" y="2028496"/>
            <a:ext cx="3525729" cy="3594537"/>
          </a:xfrm>
          <a:prstGeom prst="rect">
            <a:avLst/>
          </a:prstGeom>
          <a:noFill/>
          <a:ln w="9525">
            <a:noFill/>
            <a:miter lim="800000"/>
            <a:headEnd/>
            <a:tailEnd/>
          </a:ln>
        </p:spPr>
      </p:pic>
    </p:spTree>
    <p:extLst>
      <p:ext uri="{BB962C8B-B14F-4D97-AF65-F5344CB8AC3E}">
        <p14:creationId xmlns="" xmlns:p14="http://schemas.microsoft.com/office/powerpoint/2010/main" val="32472541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118538" y="1061545"/>
            <a:ext cx="6842234" cy="3539430"/>
          </a:xfrm>
          <a:prstGeom prst="rect">
            <a:avLst/>
          </a:prstGeom>
        </p:spPr>
        <p:txBody>
          <a:bodyPr wrap="square">
            <a:spAutoFit/>
          </a:bodyPr>
          <a:lstStyle/>
          <a:p>
            <a:pPr algn="just"/>
            <a:r>
              <a:rPr lang="es-ES" sz="3200" dirty="0" smtClean="0">
                <a:solidFill>
                  <a:srgbClr val="04BAEE"/>
                </a:solidFill>
              </a:rPr>
              <a:t>Soy consciente de la importancia de mi rol como servidor público y estoy en disposición permanente para comprender y resolver las necesidades de las personas con las que me relaciono en mis labores cotidianas, buscando siempre mejorar su bienestar.</a:t>
            </a:r>
            <a:endParaRPr lang="es-ES" sz="3200" dirty="0">
              <a:solidFill>
                <a:srgbClr val="04BAEE"/>
              </a:solidFill>
            </a:endParaRPr>
          </a:p>
        </p:txBody>
      </p:sp>
      <p:sp>
        <p:nvSpPr>
          <p:cNvPr id="3" name="2 Rectángulo"/>
          <p:cNvSpPr/>
          <p:nvPr/>
        </p:nvSpPr>
        <p:spPr>
          <a:xfrm>
            <a:off x="1051033" y="315310"/>
            <a:ext cx="3447395" cy="646331"/>
          </a:xfrm>
          <a:prstGeom prst="rect">
            <a:avLst/>
          </a:prstGeom>
        </p:spPr>
        <p:txBody>
          <a:bodyPr wrap="square">
            <a:spAutoFit/>
          </a:bodyPr>
          <a:lstStyle/>
          <a:p>
            <a:r>
              <a:rPr lang="es-ES" sz="3600" b="1" dirty="0" smtClean="0">
                <a:solidFill>
                  <a:srgbClr val="0070C0"/>
                </a:solidFill>
              </a:rPr>
              <a:t>COMPROMISO</a:t>
            </a:r>
            <a:endParaRPr lang="es-ES" sz="3600" b="1" dirty="0">
              <a:solidFill>
                <a:srgbClr val="0070C0"/>
              </a:solidFill>
            </a:endParaRPr>
          </a:p>
        </p:txBody>
      </p:sp>
      <p:pic>
        <p:nvPicPr>
          <p:cNvPr id="4098" name="Picture 2"/>
          <p:cNvPicPr>
            <a:picLocks noChangeAspect="1" noChangeArrowheads="1"/>
          </p:cNvPicPr>
          <p:nvPr/>
        </p:nvPicPr>
        <p:blipFill>
          <a:blip r:embed="rId3" cstate="print"/>
          <a:srcRect/>
          <a:stretch>
            <a:fillRect/>
          </a:stretch>
        </p:blipFill>
        <p:spPr bwMode="auto">
          <a:xfrm>
            <a:off x="1228725" y="1239060"/>
            <a:ext cx="2800350" cy="2723340"/>
          </a:xfrm>
          <a:prstGeom prst="rect">
            <a:avLst/>
          </a:prstGeom>
          <a:noFill/>
          <a:ln w="9525">
            <a:noFill/>
            <a:miter lim="800000"/>
            <a:headEnd/>
            <a:tailEnd/>
          </a:ln>
          <a:effectLst/>
        </p:spPr>
      </p:pic>
    </p:spTree>
    <p:extLst>
      <p:ext uri="{BB962C8B-B14F-4D97-AF65-F5344CB8AC3E}">
        <p14:creationId xmlns="" xmlns:p14="http://schemas.microsoft.com/office/powerpoint/2010/main" val="25067140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187669" y="441433"/>
            <a:ext cx="3993930" cy="707886"/>
          </a:xfrm>
          <a:prstGeom prst="rect">
            <a:avLst/>
          </a:prstGeom>
        </p:spPr>
        <p:txBody>
          <a:bodyPr wrap="square">
            <a:spAutoFit/>
          </a:bodyPr>
          <a:lstStyle/>
          <a:p>
            <a:r>
              <a:rPr lang="es-ES" sz="4000" b="1" dirty="0" smtClean="0">
                <a:solidFill>
                  <a:srgbClr val="0070C0"/>
                </a:solidFill>
              </a:rPr>
              <a:t>LO QUE HAGO </a:t>
            </a:r>
            <a:endParaRPr lang="es-ES" sz="4000" b="1" dirty="0">
              <a:solidFill>
                <a:srgbClr val="0070C0"/>
              </a:solidFill>
            </a:endParaRPr>
          </a:p>
        </p:txBody>
      </p:sp>
      <p:sp>
        <p:nvSpPr>
          <p:cNvPr id="3" name="2 Rectángulo"/>
          <p:cNvSpPr/>
          <p:nvPr/>
        </p:nvSpPr>
        <p:spPr>
          <a:xfrm>
            <a:off x="5686096" y="381001"/>
            <a:ext cx="5654565" cy="5324535"/>
          </a:xfrm>
          <a:prstGeom prst="rect">
            <a:avLst/>
          </a:prstGeom>
        </p:spPr>
        <p:txBody>
          <a:bodyPr wrap="square">
            <a:spAutoFit/>
          </a:bodyPr>
          <a:lstStyle/>
          <a:p>
            <a:pPr algn="just"/>
            <a:r>
              <a:rPr lang="es-ES" sz="2000" dirty="0" smtClean="0">
                <a:solidFill>
                  <a:srgbClr val="04BAEE"/>
                </a:solidFill>
              </a:rPr>
              <a:t>Asumo mi papel como servidor público, entendiendo el valor de los compromisos y responsabilidades que he adquirido frente a la ciudadanía y al país. </a:t>
            </a:r>
          </a:p>
          <a:p>
            <a:pPr algn="just"/>
            <a:endParaRPr lang="es-ES" sz="2000" dirty="0" smtClean="0">
              <a:solidFill>
                <a:srgbClr val="04BAEE"/>
              </a:solidFill>
            </a:endParaRPr>
          </a:p>
          <a:p>
            <a:pPr algn="just"/>
            <a:r>
              <a:rPr lang="es-ES" sz="2000" dirty="0" smtClean="0">
                <a:solidFill>
                  <a:srgbClr val="04BAEE"/>
                </a:solidFill>
              </a:rPr>
              <a:t> Siempre estoy dispuesto a ponerme en los zapatos de las personas. Entender su contexto, necesidades y requerimientos es el fundamento de mi servicio y labor. </a:t>
            </a:r>
          </a:p>
          <a:p>
            <a:pPr algn="just"/>
            <a:endParaRPr lang="es-ES" sz="2000" dirty="0" smtClean="0">
              <a:solidFill>
                <a:srgbClr val="04BAEE"/>
              </a:solidFill>
            </a:endParaRPr>
          </a:p>
          <a:p>
            <a:pPr algn="just"/>
            <a:r>
              <a:rPr lang="es-ES" sz="2000" dirty="0" smtClean="0">
                <a:solidFill>
                  <a:srgbClr val="04BAEE"/>
                </a:solidFill>
              </a:rPr>
              <a:t>Escucho, atiendo y oriento a quien necesite cualquier información o guía en algún asunto público. </a:t>
            </a:r>
          </a:p>
          <a:p>
            <a:pPr algn="just"/>
            <a:endParaRPr lang="es-ES" sz="2000" dirty="0" smtClean="0">
              <a:solidFill>
                <a:srgbClr val="04BAEE"/>
              </a:solidFill>
            </a:endParaRPr>
          </a:p>
          <a:p>
            <a:pPr algn="just"/>
            <a:r>
              <a:rPr lang="es-ES" sz="2000" dirty="0" smtClean="0">
                <a:solidFill>
                  <a:srgbClr val="04BAEE"/>
                </a:solidFill>
              </a:rPr>
              <a:t> Estoy atento siempre que interactúo con otras personas, sin distracciones de ningún tipo. </a:t>
            </a:r>
          </a:p>
          <a:p>
            <a:pPr algn="just"/>
            <a:endParaRPr lang="es-ES" sz="2000" dirty="0" smtClean="0">
              <a:solidFill>
                <a:srgbClr val="04BAEE"/>
              </a:solidFill>
            </a:endParaRPr>
          </a:p>
          <a:p>
            <a:pPr algn="just"/>
            <a:r>
              <a:rPr lang="es-ES" sz="2000" dirty="0" smtClean="0">
                <a:solidFill>
                  <a:srgbClr val="04BAEE"/>
                </a:solidFill>
              </a:rPr>
              <a:t> Presto un servicio ágil, amable y de calidad.</a:t>
            </a:r>
            <a:endParaRPr lang="es-ES" sz="2000" dirty="0">
              <a:solidFill>
                <a:srgbClr val="04BAEE"/>
              </a:solidFill>
            </a:endParaRPr>
          </a:p>
        </p:txBody>
      </p:sp>
      <p:pic>
        <p:nvPicPr>
          <p:cNvPr id="4" name="3 Imagen"/>
          <p:cNvPicPr/>
          <p:nvPr/>
        </p:nvPicPr>
        <p:blipFill>
          <a:blip r:embed="rId3"/>
          <a:srcRect l="24206" t="7212" r="23783" b="26313"/>
          <a:stretch>
            <a:fillRect/>
          </a:stretch>
        </p:blipFill>
        <p:spPr bwMode="auto">
          <a:xfrm>
            <a:off x="777767" y="1124607"/>
            <a:ext cx="4782205" cy="51080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6479913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788276" y="231228"/>
            <a:ext cx="4183117" cy="584775"/>
          </a:xfrm>
          <a:prstGeom prst="rect">
            <a:avLst/>
          </a:prstGeom>
        </p:spPr>
        <p:txBody>
          <a:bodyPr wrap="square">
            <a:spAutoFit/>
          </a:bodyPr>
          <a:lstStyle/>
          <a:p>
            <a:r>
              <a:rPr lang="es-ES" sz="3200" b="1" dirty="0" smtClean="0">
                <a:solidFill>
                  <a:srgbClr val="0070C0"/>
                </a:solidFill>
              </a:rPr>
              <a:t>LO QUE NO HAGO </a:t>
            </a:r>
            <a:endParaRPr lang="es-ES" sz="3200" b="1" dirty="0">
              <a:solidFill>
                <a:srgbClr val="0070C0"/>
              </a:solidFill>
            </a:endParaRPr>
          </a:p>
        </p:txBody>
      </p:sp>
      <p:sp>
        <p:nvSpPr>
          <p:cNvPr id="6" name="5 Rectángulo"/>
          <p:cNvSpPr/>
          <p:nvPr/>
        </p:nvSpPr>
        <p:spPr>
          <a:xfrm>
            <a:off x="5644054" y="525517"/>
            <a:ext cx="6011917" cy="4893647"/>
          </a:xfrm>
          <a:prstGeom prst="rect">
            <a:avLst/>
          </a:prstGeom>
        </p:spPr>
        <p:txBody>
          <a:bodyPr wrap="square">
            <a:spAutoFit/>
          </a:bodyPr>
          <a:lstStyle/>
          <a:p>
            <a:pPr algn="just"/>
            <a:r>
              <a:rPr lang="es-ES" sz="2400" dirty="0" smtClean="0">
                <a:solidFill>
                  <a:srgbClr val="04BAEE"/>
                </a:solidFill>
              </a:rPr>
              <a:t>Nunca trabajo con una actitud negativa. No se vale afectar mi trabajo por no ponerle ganas a las cosas. </a:t>
            </a:r>
          </a:p>
          <a:p>
            <a:pPr algn="just"/>
            <a:endParaRPr lang="es-ES" sz="2400" dirty="0" smtClean="0">
              <a:solidFill>
                <a:srgbClr val="04BAEE"/>
              </a:solidFill>
            </a:endParaRPr>
          </a:p>
          <a:p>
            <a:pPr algn="just"/>
            <a:r>
              <a:rPr lang="es-ES" sz="2400" dirty="0" smtClean="0">
                <a:solidFill>
                  <a:srgbClr val="04BAEE"/>
                </a:solidFill>
              </a:rPr>
              <a:t> No llego nunca a pensar que mi trabajo como servidor es un “favor” que le hago a la ciudadanía. Es un compromiso y un orgullo. </a:t>
            </a:r>
          </a:p>
          <a:p>
            <a:pPr algn="just"/>
            <a:endParaRPr lang="es-ES" sz="2400" dirty="0" smtClean="0">
              <a:solidFill>
                <a:srgbClr val="04BAEE"/>
              </a:solidFill>
            </a:endParaRPr>
          </a:p>
          <a:p>
            <a:pPr algn="just"/>
            <a:r>
              <a:rPr lang="es-ES" sz="2400" dirty="0" smtClean="0">
                <a:solidFill>
                  <a:srgbClr val="04BAEE"/>
                </a:solidFill>
              </a:rPr>
              <a:t> No asumo que mi trabajo como servidor es irrelevante para la sociedad. </a:t>
            </a:r>
          </a:p>
          <a:p>
            <a:pPr algn="just"/>
            <a:endParaRPr lang="es-ES" sz="2400" dirty="0" smtClean="0">
              <a:solidFill>
                <a:srgbClr val="04BAEE"/>
              </a:solidFill>
            </a:endParaRPr>
          </a:p>
          <a:p>
            <a:pPr algn="just"/>
            <a:r>
              <a:rPr lang="es-ES" sz="2400" dirty="0" smtClean="0">
                <a:solidFill>
                  <a:srgbClr val="04BAEE"/>
                </a:solidFill>
              </a:rPr>
              <a:t> Jamás ignoro a un ciudadano y sus inquietudes</a:t>
            </a:r>
            <a:endParaRPr lang="es-ES" sz="2400" dirty="0">
              <a:solidFill>
                <a:srgbClr val="04BAEE"/>
              </a:solidFill>
            </a:endParaRPr>
          </a:p>
        </p:txBody>
      </p:sp>
      <p:pic>
        <p:nvPicPr>
          <p:cNvPr id="8" name="7 Imagen"/>
          <p:cNvPicPr/>
          <p:nvPr/>
        </p:nvPicPr>
        <p:blipFill>
          <a:blip r:embed="rId3"/>
          <a:srcRect l="19400" t="21441" r="54486" b="59561"/>
          <a:stretch>
            <a:fillRect/>
          </a:stretch>
        </p:blipFill>
        <p:spPr bwMode="auto">
          <a:xfrm>
            <a:off x="325821" y="1156137"/>
            <a:ext cx="4855779" cy="4351283"/>
          </a:xfrm>
          <a:prstGeom prst="rect">
            <a:avLst/>
          </a:prstGeom>
          <a:noFill/>
          <a:ln w="9525">
            <a:noFill/>
            <a:miter lim="800000"/>
            <a:headEnd/>
            <a:tailEnd/>
          </a:ln>
        </p:spPr>
      </p:pic>
    </p:spTree>
    <p:extLst>
      <p:ext uri="{BB962C8B-B14F-4D97-AF65-F5344CB8AC3E}">
        <p14:creationId xmlns="" xmlns:p14="http://schemas.microsoft.com/office/powerpoint/2010/main" val="6479913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16072" y="2145952"/>
            <a:ext cx="8375231" cy="1200329"/>
          </a:xfrm>
          <a:prstGeom prst="rect">
            <a:avLst/>
          </a:prstGeom>
        </p:spPr>
        <p:txBody>
          <a:bodyPr wrap="square">
            <a:spAutoFit/>
          </a:bodyPr>
          <a:lstStyle/>
          <a:p>
            <a:r>
              <a:rPr lang="es-ES" sz="3600" dirty="0" smtClean="0">
                <a:solidFill>
                  <a:srgbClr val="04BAEE"/>
                </a:solidFill>
                <a:latin typeface="Arial Black" panose="020B0A04020102020204" pitchFamily="34" charset="0"/>
              </a:rPr>
              <a:t>AUTO CONTROL</a:t>
            </a:r>
          </a:p>
          <a:p>
            <a:r>
              <a:rPr lang="es-ES" sz="3600" dirty="0" smtClean="0">
                <a:solidFill>
                  <a:srgbClr val="04BAEE"/>
                </a:solidFill>
                <a:latin typeface="Arial Black" panose="020B0A04020102020204" pitchFamily="34" charset="0"/>
              </a:rPr>
              <a:t>CODIGO DE INTEGRIDAD</a:t>
            </a:r>
            <a:endParaRPr lang="es-CO" sz="3600" dirty="0">
              <a:solidFill>
                <a:srgbClr val="04BAEE"/>
              </a:solidFill>
              <a:latin typeface="Arial Black" panose="020B0A04020102020204" pitchFamily="34" charset="0"/>
            </a:endParaRPr>
          </a:p>
        </p:txBody>
      </p:sp>
    </p:spTree>
    <p:extLst>
      <p:ext uri="{BB962C8B-B14F-4D97-AF65-F5344CB8AC3E}">
        <p14:creationId xmlns="" xmlns:p14="http://schemas.microsoft.com/office/powerpoint/2010/main" val="13324681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61546" y="357352"/>
            <a:ext cx="4099034" cy="707886"/>
          </a:xfrm>
          <a:prstGeom prst="rect">
            <a:avLst/>
          </a:prstGeom>
        </p:spPr>
        <p:txBody>
          <a:bodyPr wrap="square">
            <a:spAutoFit/>
          </a:bodyPr>
          <a:lstStyle/>
          <a:p>
            <a:r>
              <a:rPr lang="es-ES" sz="4000" b="1" dirty="0" smtClean="0">
                <a:solidFill>
                  <a:srgbClr val="0070C0"/>
                </a:solidFill>
              </a:rPr>
              <a:t>DILIGENCIA</a:t>
            </a:r>
            <a:endParaRPr lang="es-ES" sz="3600" b="1" dirty="0">
              <a:solidFill>
                <a:srgbClr val="0070C0"/>
              </a:solidFill>
            </a:endParaRPr>
          </a:p>
        </p:txBody>
      </p:sp>
      <p:sp>
        <p:nvSpPr>
          <p:cNvPr id="4" name="3 Rectángulo"/>
          <p:cNvSpPr/>
          <p:nvPr/>
        </p:nvSpPr>
        <p:spPr>
          <a:xfrm>
            <a:off x="5402318" y="1471448"/>
            <a:ext cx="6011916" cy="3477875"/>
          </a:xfrm>
          <a:prstGeom prst="rect">
            <a:avLst/>
          </a:prstGeom>
        </p:spPr>
        <p:txBody>
          <a:bodyPr wrap="square">
            <a:spAutoFit/>
          </a:bodyPr>
          <a:lstStyle/>
          <a:p>
            <a:pPr algn="just"/>
            <a:r>
              <a:rPr lang="es-ES" sz="3600" dirty="0" smtClean="0">
                <a:solidFill>
                  <a:srgbClr val="04BAEE"/>
                </a:solidFill>
              </a:rPr>
              <a:t>Cumplo los deberes, funciones y responsabilidades asignados a mi cargo, con atención, prontitud, destreza y eficiencia, para así optimizar el uso de los recursos del Estado</a:t>
            </a:r>
            <a:r>
              <a:rPr lang="es-ES" sz="4000" dirty="0" smtClean="0">
                <a:solidFill>
                  <a:srgbClr val="04BAEE"/>
                </a:solidFill>
              </a:rPr>
              <a:t>. </a:t>
            </a:r>
            <a:endParaRPr lang="es-ES" sz="4000" dirty="0">
              <a:solidFill>
                <a:srgbClr val="04BAEE"/>
              </a:solidFill>
            </a:endParaRPr>
          </a:p>
        </p:txBody>
      </p:sp>
      <p:pic>
        <p:nvPicPr>
          <p:cNvPr id="5122" name="Picture 2"/>
          <p:cNvPicPr>
            <a:picLocks noChangeAspect="1" noChangeArrowheads="1"/>
          </p:cNvPicPr>
          <p:nvPr/>
        </p:nvPicPr>
        <p:blipFill>
          <a:blip r:embed="rId3" cstate="print"/>
          <a:srcRect/>
          <a:stretch>
            <a:fillRect/>
          </a:stretch>
        </p:blipFill>
        <p:spPr bwMode="auto">
          <a:xfrm>
            <a:off x="1400175" y="1952648"/>
            <a:ext cx="2771775" cy="2695551"/>
          </a:xfrm>
          <a:prstGeom prst="rect">
            <a:avLst/>
          </a:prstGeom>
          <a:noFill/>
          <a:ln w="9525">
            <a:noFill/>
            <a:miter lim="800000"/>
            <a:headEnd/>
            <a:tailEnd/>
          </a:ln>
          <a:effectLst/>
        </p:spPr>
      </p:pic>
    </p:spTree>
    <p:extLst>
      <p:ext uri="{BB962C8B-B14F-4D97-AF65-F5344CB8AC3E}">
        <p14:creationId xmlns="" xmlns:p14="http://schemas.microsoft.com/office/powerpoint/2010/main" val="3906099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78372" y="178676"/>
            <a:ext cx="5065987" cy="646331"/>
          </a:xfrm>
          <a:prstGeom prst="rect">
            <a:avLst/>
          </a:prstGeom>
        </p:spPr>
        <p:txBody>
          <a:bodyPr wrap="square">
            <a:spAutoFit/>
          </a:bodyPr>
          <a:lstStyle/>
          <a:p>
            <a:r>
              <a:rPr lang="es-ES" sz="3600" b="1" dirty="0" smtClean="0">
                <a:solidFill>
                  <a:srgbClr val="0070C0"/>
                </a:solidFill>
              </a:rPr>
              <a:t>LO QUE HAGO </a:t>
            </a:r>
            <a:endParaRPr lang="es-ES" sz="3600" b="1" dirty="0">
              <a:solidFill>
                <a:srgbClr val="0070C0"/>
              </a:solidFill>
            </a:endParaRPr>
          </a:p>
        </p:txBody>
      </p:sp>
      <p:sp>
        <p:nvSpPr>
          <p:cNvPr id="3" name="2 Rectángulo"/>
          <p:cNvSpPr/>
          <p:nvPr/>
        </p:nvSpPr>
        <p:spPr>
          <a:xfrm>
            <a:off x="5255173" y="924911"/>
            <a:ext cx="6032938" cy="4791558"/>
          </a:xfrm>
          <a:prstGeom prst="rect">
            <a:avLst/>
          </a:prstGeom>
        </p:spPr>
        <p:txBody>
          <a:bodyPr wrap="square">
            <a:spAutoFit/>
          </a:bodyPr>
          <a:lstStyle/>
          <a:p>
            <a:pPr algn="just"/>
            <a:r>
              <a:rPr lang="es-ES" sz="2000" dirty="0" smtClean="0">
                <a:solidFill>
                  <a:srgbClr val="04BAEE"/>
                </a:solidFill>
              </a:rPr>
              <a:t>Uso responsablemente los recursos públicos para cumplir con mis obligaciones. Lo público es de todos y no se desperdicia. </a:t>
            </a:r>
          </a:p>
          <a:p>
            <a:pPr algn="just"/>
            <a:endParaRPr lang="es-ES" sz="2000" dirty="0" smtClean="0">
              <a:solidFill>
                <a:srgbClr val="04BAEE"/>
              </a:solidFill>
            </a:endParaRPr>
          </a:p>
          <a:p>
            <a:pPr algn="just"/>
            <a:r>
              <a:rPr lang="es-ES" sz="2000" dirty="0" smtClean="0">
                <a:solidFill>
                  <a:srgbClr val="04BAEE"/>
                </a:solidFill>
              </a:rPr>
              <a:t>Cumplo con los tiempos estipulados para el logro de cada obligación laboral. A fin de cuentas, el tiempo de todos es oro. </a:t>
            </a:r>
          </a:p>
          <a:p>
            <a:pPr algn="just"/>
            <a:endParaRPr lang="es-ES" sz="2000" dirty="0" smtClean="0">
              <a:solidFill>
                <a:srgbClr val="04BAEE"/>
              </a:solidFill>
            </a:endParaRPr>
          </a:p>
          <a:p>
            <a:pPr algn="just"/>
            <a:r>
              <a:rPr lang="es-ES" sz="2000" dirty="0" smtClean="0">
                <a:solidFill>
                  <a:srgbClr val="04BAEE"/>
                </a:solidFill>
              </a:rPr>
              <a:t>Aseguro la calidad en cada uno de los productos que entrego bajo los estándares del servicio público. No se valen cosas a medias. </a:t>
            </a:r>
          </a:p>
          <a:p>
            <a:pPr algn="just"/>
            <a:endParaRPr lang="es-ES" sz="2000" dirty="0" smtClean="0">
              <a:solidFill>
                <a:srgbClr val="04BAEE"/>
              </a:solidFill>
            </a:endParaRPr>
          </a:p>
          <a:p>
            <a:pPr algn="just"/>
            <a:r>
              <a:rPr lang="es-ES" sz="2000" dirty="0" smtClean="0">
                <a:solidFill>
                  <a:srgbClr val="04BAEE"/>
                </a:solidFill>
              </a:rPr>
              <a:t>Siempre soy proactivo comunicando a tiempo propuestas para mejorar continuamente mi labor y la de mis compañeros de trabajo</a:t>
            </a:r>
            <a:r>
              <a:rPr lang="es-ES" sz="2400" dirty="0" smtClean="0">
                <a:solidFill>
                  <a:srgbClr val="04BAEE"/>
                </a:solidFill>
              </a:rPr>
              <a:t>.</a:t>
            </a:r>
            <a:endParaRPr lang="es-ES" sz="2400" dirty="0">
              <a:solidFill>
                <a:srgbClr val="04BAEE"/>
              </a:solidFill>
            </a:endParaRPr>
          </a:p>
        </p:txBody>
      </p:sp>
      <p:pic>
        <p:nvPicPr>
          <p:cNvPr id="6" name="5 Imagen"/>
          <p:cNvPicPr/>
          <p:nvPr/>
        </p:nvPicPr>
        <p:blipFill>
          <a:blip r:embed="rId3"/>
          <a:srcRect l="60169" t="19788" r="3704" b="48589"/>
          <a:stretch>
            <a:fillRect/>
          </a:stretch>
        </p:blipFill>
        <p:spPr bwMode="auto">
          <a:xfrm>
            <a:off x="210207" y="956441"/>
            <a:ext cx="4824248" cy="4992414"/>
          </a:xfrm>
          <a:prstGeom prst="rect">
            <a:avLst/>
          </a:prstGeom>
          <a:noFill/>
          <a:ln w="9525">
            <a:noFill/>
            <a:miter lim="800000"/>
            <a:headEnd/>
            <a:tailEnd/>
          </a:ln>
        </p:spPr>
      </p:pic>
    </p:spTree>
    <p:extLst>
      <p:ext uri="{BB962C8B-B14F-4D97-AF65-F5344CB8AC3E}">
        <p14:creationId xmlns="" xmlns:p14="http://schemas.microsoft.com/office/powerpoint/2010/main" val="3906099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61546" y="630621"/>
            <a:ext cx="3678620" cy="584775"/>
          </a:xfrm>
          <a:prstGeom prst="rect">
            <a:avLst/>
          </a:prstGeom>
        </p:spPr>
        <p:txBody>
          <a:bodyPr wrap="square">
            <a:spAutoFit/>
          </a:bodyPr>
          <a:lstStyle/>
          <a:p>
            <a:r>
              <a:rPr lang="es-ES" sz="3200" b="1" dirty="0" smtClean="0">
                <a:solidFill>
                  <a:srgbClr val="0070C0"/>
                </a:solidFill>
              </a:rPr>
              <a:t>LO QUE NO HAGO </a:t>
            </a:r>
            <a:endParaRPr lang="es-ES" sz="3200" b="1" dirty="0">
              <a:solidFill>
                <a:srgbClr val="0070C0"/>
              </a:solidFill>
            </a:endParaRPr>
          </a:p>
        </p:txBody>
      </p:sp>
      <p:sp>
        <p:nvSpPr>
          <p:cNvPr id="3" name="2 Rectángulo"/>
          <p:cNvSpPr/>
          <p:nvPr/>
        </p:nvSpPr>
        <p:spPr>
          <a:xfrm>
            <a:off x="5265682" y="1250731"/>
            <a:ext cx="6243145" cy="4524315"/>
          </a:xfrm>
          <a:prstGeom prst="rect">
            <a:avLst/>
          </a:prstGeom>
        </p:spPr>
        <p:txBody>
          <a:bodyPr wrap="square">
            <a:spAutoFit/>
          </a:bodyPr>
          <a:lstStyle/>
          <a:p>
            <a:pPr algn="just"/>
            <a:r>
              <a:rPr lang="es-ES" sz="2400" dirty="0" smtClean="0">
                <a:solidFill>
                  <a:srgbClr val="04BAEE"/>
                </a:solidFill>
              </a:rPr>
              <a:t>No malgasto ningún recurso público.</a:t>
            </a:r>
          </a:p>
          <a:p>
            <a:pPr algn="just"/>
            <a:endParaRPr lang="es-ES" sz="2400" dirty="0" smtClean="0">
              <a:solidFill>
                <a:srgbClr val="04BAEE"/>
              </a:solidFill>
            </a:endParaRPr>
          </a:p>
          <a:p>
            <a:pPr algn="just"/>
            <a:r>
              <a:rPr lang="es-ES" sz="2400" dirty="0" smtClean="0">
                <a:solidFill>
                  <a:srgbClr val="04BAEE"/>
                </a:solidFill>
              </a:rPr>
              <a:t>No postergo las decisiones y actividades que den solución a problemáticas ciudadanas o que hagan parte del funcionamiento de mi cargo. Hay cosas que sencillamente no se dejan para otro día.</a:t>
            </a:r>
          </a:p>
          <a:p>
            <a:pPr algn="just"/>
            <a:r>
              <a:rPr lang="es-ES" sz="2400" dirty="0" smtClean="0">
                <a:solidFill>
                  <a:srgbClr val="04BAEE"/>
                </a:solidFill>
              </a:rPr>
              <a:t> </a:t>
            </a:r>
          </a:p>
          <a:p>
            <a:pPr algn="just"/>
            <a:r>
              <a:rPr lang="es-ES" sz="2400" dirty="0" smtClean="0">
                <a:solidFill>
                  <a:srgbClr val="04BAEE"/>
                </a:solidFill>
              </a:rPr>
              <a:t>No demuestro desinterés en mis actuaciones ante los ciudadanos y los demás servidores públicos. </a:t>
            </a:r>
          </a:p>
          <a:p>
            <a:pPr algn="just"/>
            <a:endParaRPr lang="es-ES" sz="2400" dirty="0" smtClean="0"/>
          </a:p>
        </p:txBody>
      </p:sp>
      <p:pic>
        <p:nvPicPr>
          <p:cNvPr id="4" name="3 Imagen"/>
          <p:cNvPicPr/>
          <p:nvPr/>
        </p:nvPicPr>
        <p:blipFill>
          <a:blip r:embed="rId3"/>
          <a:srcRect l="67548" t="17241" r="11288" b="61129"/>
          <a:stretch>
            <a:fillRect/>
          </a:stretch>
        </p:blipFill>
        <p:spPr bwMode="auto">
          <a:xfrm>
            <a:off x="357351" y="1313793"/>
            <a:ext cx="4498427" cy="4183117"/>
          </a:xfrm>
          <a:prstGeom prst="rect">
            <a:avLst/>
          </a:prstGeom>
          <a:noFill/>
          <a:ln w="9525">
            <a:noFill/>
            <a:miter lim="800000"/>
            <a:headEnd/>
            <a:tailEnd/>
          </a:ln>
        </p:spPr>
      </p:pic>
    </p:spTree>
    <p:extLst>
      <p:ext uri="{BB962C8B-B14F-4D97-AF65-F5344CB8AC3E}">
        <p14:creationId xmlns="" xmlns:p14="http://schemas.microsoft.com/office/powerpoint/2010/main" val="3906099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19807" y="357352"/>
            <a:ext cx="4025462" cy="790461"/>
          </a:xfrm>
          <a:prstGeom prst="rect">
            <a:avLst/>
          </a:prstGeom>
        </p:spPr>
        <p:txBody>
          <a:bodyPr wrap="square">
            <a:spAutoFit/>
          </a:bodyPr>
          <a:lstStyle/>
          <a:p>
            <a:pPr algn="ctr"/>
            <a:r>
              <a:rPr lang="es-ES" sz="4400" b="1" dirty="0" smtClean="0">
                <a:solidFill>
                  <a:srgbClr val="0070C0"/>
                </a:solidFill>
              </a:rPr>
              <a:t>JUSTICIA</a:t>
            </a:r>
            <a:endParaRPr lang="es-ES" sz="4400" b="1" dirty="0">
              <a:solidFill>
                <a:srgbClr val="0070C0"/>
              </a:solidFill>
            </a:endParaRPr>
          </a:p>
        </p:txBody>
      </p:sp>
      <p:sp>
        <p:nvSpPr>
          <p:cNvPr id="3" name="2 Rectángulo"/>
          <p:cNvSpPr/>
          <p:nvPr/>
        </p:nvSpPr>
        <p:spPr>
          <a:xfrm>
            <a:off x="6169572" y="1187668"/>
            <a:ext cx="5717628" cy="3170099"/>
          </a:xfrm>
          <a:prstGeom prst="rect">
            <a:avLst/>
          </a:prstGeom>
        </p:spPr>
        <p:txBody>
          <a:bodyPr wrap="square">
            <a:spAutoFit/>
          </a:bodyPr>
          <a:lstStyle/>
          <a:p>
            <a:pPr algn="just"/>
            <a:r>
              <a:rPr lang="es-ES" sz="4000" dirty="0" smtClean="0">
                <a:solidFill>
                  <a:srgbClr val="04BAEE"/>
                </a:solidFill>
              </a:rPr>
              <a:t>Actúo con imparcialidad garantizando los derechos de las personas, con equidad, igualdad y sin discriminación.</a:t>
            </a:r>
            <a:endParaRPr lang="es-ES" sz="4000" dirty="0">
              <a:solidFill>
                <a:srgbClr val="04BAEE"/>
              </a:solidFill>
            </a:endParaRPr>
          </a:p>
        </p:txBody>
      </p:sp>
      <p:pic>
        <p:nvPicPr>
          <p:cNvPr id="6146" name="Picture 2"/>
          <p:cNvPicPr>
            <a:picLocks noChangeAspect="1" noChangeArrowheads="1"/>
          </p:cNvPicPr>
          <p:nvPr/>
        </p:nvPicPr>
        <p:blipFill>
          <a:blip r:embed="rId3"/>
          <a:srcRect/>
          <a:stretch>
            <a:fillRect/>
          </a:stretch>
        </p:blipFill>
        <p:spPr bwMode="auto">
          <a:xfrm>
            <a:off x="852488" y="1264219"/>
            <a:ext cx="3706812" cy="3422082"/>
          </a:xfrm>
          <a:prstGeom prst="rect">
            <a:avLst/>
          </a:prstGeom>
          <a:noFill/>
          <a:ln w="9525">
            <a:noFill/>
            <a:miter lim="800000"/>
            <a:headEnd/>
            <a:tailEnd/>
          </a:ln>
          <a:effectLst/>
        </p:spPr>
      </p:pic>
    </p:spTree>
    <p:extLst>
      <p:ext uri="{BB962C8B-B14F-4D97-AF65-F5344CB8AC3E}">
        <p14:creationId xmlns="" xmlns:p14="http://schemas.microsoft.com/office/powerpoint/2010/main" val="2918459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35724" y="399393"/>
            <a:ext cx="3626069" cy="584775"/>
          </a:xfrm>
          <a:prstGeom prst="rect">
            <a:avLst/>
          </a:prstGeom>
        </p:spPr>
        <p:txBody>
          <a:bodyPr wrap="square">
            <a:spAutoFit/>
          </a:bodyPr>
          <a:lstStyle/>
          <a:p>
            <a:r>
              <a:rPr lang="es-ES" sz="3200" b="1" dirty="0" smtClean="0">
                <a:solidFill>
                  <a:srgbClr val="0070C0"/>
                </a:solidFill>
              </a:rPr>
              <a:t>LO QUE HAGO </a:t>
            </a:r>
            <a:endParaRPr lang="es-ES" sz="3200" b="1" dirty="0">
              <a:solidFill>
                <a:srgbClr val="0070C0"/>
              </a:solidFill>
            </a:endParaRPr>
          </a:p>
        </p:txBody>
      </p:sp>
      <p:sp>
        <p:nvSpPr>
          <p:cNvPr id="3" name="2 Rectángulo"/>
          <p:cNvSpPr/>
          <p:nvPr/>
        </p:nvSpPr>
        <p:spPr>
          <a:xfrm>
            <a:off x="5139559" y="798786"/>
            <a:ext cx="6074979" cy="4524315"/>
          </a:xfrm>
          <a:prstGeom prst="rect">
            <a:avLst/>
          </a:prstGeom>
        </p:spPr>
        <p:txBody>
          <a:bodyPr wrap="square">
            <a:spAutoFit/>
          </a:bodyPr>
          <a:lstStyle/>
          <a:p>
            <a:pPr algn="just"/>
            <a:r>
              <a:rPr lang="es-ES" sz="2400" dirty="0" smtClean="0">
                <a:solidFill>
                  <a:srgbClr val="04BAEE"/>
                </a:solidFill>
              </a:rPr>
              <a:t>Tomo decisiones informadas y objetivas basadas en evidencias y datos confiables. Es muy grave fallar en mis actuaciones por no tener las cosas claras. </a:t>
            </a:r>
          </a:p>
          <a:p>
            <a:pPr algn="just"/>
            <a:endParaRPr lang="es-ES" sz="2400" dirty="0" smtClean="0">
              <a:solidFill>
                <a:srgbClr val="04BAEE"/>
              </a:solidFill>
            </a:endParaRPr>
          </a:p>
          <a:p>
            <a:pPr algn="just"/>
            <a:r>
              <a:rPr lang="es-ES" sz="2400" dirty="0" smtClean="0">
                <a:solidFill>
                  <a:srgbClr val="04BAEE"/>
                </a:solidFill>
              </a:rPr>
              <a:t> Reconozco y protejo los derechos de cada persona de acuerdo con sus necesidades y condiciones. </a:t>
            </a:r>
          </a:p>
          <a:p>
            <a:pPr algn="just"/>
            <a:endParaRPr lang="es-ES" sz="2400" dirty="0" smtClean="0">
              <a:solidFill>
                <a:srgbClr val="04BAEE"/>
              </a:solidFill>
            </a:endParaRPr>
          </a:p>
          <a:p>
            <a:pPr algn="just"/>
            <a:r>
              <a:rPr lang="es-ES" sz="2400" dirty="0" smtClean="0">
                <a:solidFill>
                  <a:srgbClr val="04BAEE"/>
                </a:solidFill>
              </a:rPr>
              <a:t>Tomo decisiones estableciendo mecanismos de diálogo y concertación con todas las partes involucradas. </a:t>
            </a:r>
            <a:endParaRPr lang="es-ES" sz="2400" dirty="0">
              <a:solidFill>
                <a:srgbClr val="04BAEE"/>
              </a:solidFill>
            </a:endParaRPr>
          </a:p>
        </p:txBody>
      </p:sp>
      <p:pic>
        <p:nvPicPr>
          <p:cNvPr id="4" name="3 Imagen"/>
          <p:cNvPicPr/>
          <p:nvPr/>
        </p:nvPicPr>
        <p:blipFill>
          <a:blip r:embed="rId3"/>
          <a:srcRect l="69665" t="19749" r="13404" b="62383"/>
          <a:stretch>
            <a:fillRect/>
          </a:stretch>
        </p:blipFill>
        <p:spPr bwMode="auto">
          <a:xfrm>
            <a:off x="199697" y="924910"/>
            <a:ext cx="4540469" cy="4750676"/>
          </a:xfrm>
          <a:prstGeom prst="rect">
            <a:avLst/>
          </a:prstGeom>
          <a:noFill/>
          <a:ln w="9525">
            <a:noFill/>
            <a:miter lim="800000"/>
            <a:headEnd/>
            <a:tailEnd/>
          </a:ln>
        </p:spPr>
      </p:pic>
    </p:spTree>
    <p:extLst>
      <p:ext uri="{BB962C8B-B14F-4D97-AF65-F5344CB8AC3E}">
        <p14:creationId xmlns="" xmlns:p14="http://schemas.microsoft.com/office/powerpoint/2010/main" val="2918459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114098" y="451945"/>
            <a:ext cx="3520964" cy="584775"/>
          </a:xfrm>
          <a:prstGeom prst="rect">
            <a:avLst/>
          </a:prstGeom>
        </p:spPr>
        <p:txBody>
          <a:bodyPr wrap="square">
            <a:spAutoFit/>
          </a:bodyPr>
          <a:lstStyle/>
          <a:p>
            <a:r>
              <a:rPr lang="es-ES" sz="3200" b="1" dirty="0" smtClean="0">
                <a:solidFill>
                  <a:srgbClr val="0070C0"/>
                </a:solidFill>
              </a:rPr>
              <a:t>LO QUE NO HAGO </a:t>
            </a:r>
            <a:endParaRPr lang="es-ES" sz="3200" b="1" dirty="0">
              <a:solidFill>
                <a:srgbClr val="0070C0"/>
              </a:solidFill>
            </a:endParaRPr>
          </a:p>
        </p:txBody>
      </p:sp>
      <p:sp>
        <p:nvSpPr>
          <p:cNvPr id="3" name="2 Rectángulo"/>
          <p:cNvSpPr/>
          <p:nvPr/>
        </p:nvSpPr>
        <p:spPr>
          <a:xfrm>
            <a:off x="5213130" y="714703"/>
            <a:ext cx="6484883" cy="4524315"/>
          </a:xfrm>
          <a:prstGeom prst="rect">
            <a:avLst/>
          </a:prstGeom>
        </p:spPr>
        <p:txBody>
          <a:bodyPr wrap="square">
            <a:spAutoFit/>
          </a:bodyPr>
          <a:lstStyle/>
          <a:p>
            <a:pPr algn="just"/>
            <a:r>
              <a:rPr lang="es-ES" sz="2400" dirty="0" smtClean="0">
                <a:solidFill>
                  <a:srgbClr val="04BAEE"/>
                </a:solidFill>
              </a:rPr>
              <a:t>No promuevo ni ejecuto políticas, programas o medidas que afectan la igualdad y la libertad de personas. </a:t>
            </a:r>
          </a:p>
          <a:p>
            <a:pPr algn="just"/>
            <a:endParaRPr lang="es-ES" sz="2400" dirty="0" smtClean="0">
              <a:solidFill>
                <a:srgbClr val="04BAEE"/>
              </a:solidFill>
            </a:endParaRPr>
          </a:p>
          <a:p>
            <a:pPr algn="just"/>
            <a:r>
              <a:rPr lang="es-ES" sz="2400" dirty="0" smtClean="0">
                <a:solidFill>
                  <a:srgbClr val="04BAEE"/>
                </a:solidFill>
              </a:rPr>
              <a:t> No favorezco el punto de vista de un grupo de interés sin tener en cuenta a todos los actores involucrados en una situación. </a:t>
            </a:r>
          </a:p>
          <a:p>
            <a:pPr algn="just"/>
            <a:endParaRPr lang="es-ES" sz="2400" dirty="0" smtClean="0">
              <a:solidFill>
                <a:srgbClr val="04BAEE"/>
              </a:solidFill>
            </a:endParaRPr>
          </a:p>
          <a:p>
            <a:pPr algn="just"/>
            <a:r>
              <a:rPr lang="es-ES" sz="2400" dirty="0" smtClean="0">
                <a:solidFill>
                  <a:srgbClr val="04BAEE"/>
                </a:solidFill>
              </a:rPr>
              <a:t>Nunca permito que odios, simpatías, antipatías, caprichos, presiones o intereses de orden personal o grupal interfieran en mi criterio, toma de decisión y gestión pública. </a:t>
            </a:r>
            <a:endParaRPr lang="es-ES" sz="2400" dirty="0">
              <a:solidFill>
                <a:srgbClr val="04BAEE"/>
              </a:solidFill>
            </a:endParaRPr>
          </a:p>
        </p:txBody>
      </p:sp>
      <p:pic>
        <p:nvPicPr>
          <p:cNvPr id="4" name="3 Imagen"/>
          <p:cNvPicPr/>
          <p:nvPr/>
        </p:nvPicPr>
        <p:blipFill>
          <a:blip r:embed="rId3"/>
          <a:srcRect l="64021" t="18182" r="9700" b="58621"/>
          <a:stretch>
            <a:fillRect/>
          </a:stretch>
        </p:blipFill>
        <p:spPr bwMode="auto">
          <a:xfrm>
            <a:off x="315310" y="1103586"/>
            <a:ext cx="4813738" cy="4025462"/>
          </a:xfrm>
          <a:prstGeom prst="rect">
            <a:avLst/>
          </a:prstGeom>
          <a:noFill/>
          <a:ln w="9525">
            <a:noFill/>
            <a:miter lim="800000"/>
            <a:headEnd/>
            <a:tailEnd/>
          </a:ln>
        </p:spPr>
      </p:pic>
    </p:spTree>
    <p:extLst>
      <p:ext uri="{BB962C8B-B14F-4D97-AF65-F5344CB8AC3E}">
        <p14:creationId xmlns="" xmlns:p14="http://schemas.microsoft.com/office/powerpoint/2010/main" val="2918459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85889" y="255181"/>
            <a:ext cx="7579916" cy="954107"/>
          </a:xfrm>
          <a:prstGeom prst="rect">
            <a:avLst/>
          </a:prstGeom>
        </p:spPr>
        <p:txBody>
          <a:bodyPr wrap="square">
            <a:spAutoFit/>
          </a:bodyPr>
          <a:lstStyle/>
          <a:p>
            <a:pPr algn="ctr"/>
            <a:r>
              <a:rPr lang="es-ES" sz="2800" dirty="0" smtClean="0">
                <a:solidFill>
                  <a:schemeClr val="bg1"/>
                </a:solidFill>
                <a:latin typeface="Arial" pitchFamily="34" charset="0"/>
                <a:cs typeface="Arial" pitchFamily="34" charset="0"/>
              </a:rPr>
              <a:t>OFICINA DE CONTROL INTERNO INDUCCIÓN-REINDUCCIÓN-2023</a:t>
            </a:r>
            <a:endParaRPr lang="es-ES" sz="2800" dirty="0">
              <a:solidFill>
                <a:schemeClr val="bg1"/>
              </a:solidFill>
              <a:latin typeface="Arial" pitchFamily="34" charset="0"/>
              <a:cs typeface="Arial" pitchFamily="34" charset="0"/>
            </a:endParaRPr>
          </a:p>
        </p:txBody>
      </p:sp>
      <p:sp>
        <p:nvSpPr>
          <p:cNvPr id="3" name="Rectángulo 2"/>
          <p:cNvSpPr/>
          <p:nvPr/>
        </p:nvSpPr>
        <p:spPr>
          <a:xfrm>
            <a:off x="297712" y="1318437"/>
            <a:ext cx="7953153" cy="4985980"/>
          </a:xfrm>
          <a:prstGeom prst="rect">
            <a:avLst/>
          </a:prstGeom>
        </p:spPr>
        <p:txBody>
          <a:bodyPr wrap="square">
            <a:spAutoFit/>
          </a:bodyPr>
          <a:lstStyle/>
          <a:p>
            <a:pPr algn="just"/>
            <a:endParaRPr lang="es-MX" sz="3600" dirty="0" smtClean="0">
              <a:solidFill>
                <a:schemeClr val="bg1"/>
              </a:solidFill>
              <a:latin typeface="Arial" pitchFamily="34" charset="0"/>
              <a:cs typeface="Arial" pitchFamily="34" charset="0"/>
            </a:endParaRPr>
          </a:p>
          <a:p>
            <a:pPr algn="just"/>
            <a:endParaRPr lang="es-MX" sz="3600" dirty="0">
              <a:solidFill>
                <a:schemeClr val="bg1"/>
              </a:solidFill>
              <a:latin typeface="Arial" pitchFamily="34" charset="0"/>
              <a:cs typeface="Arial" pitchFamily="34" charset="0"/>
            </a:endParaRPr>
          </a:p>
          <a:p>
            <a:pPr algn="just"/>
            <a:r>
              <a:rPr lang="es-MX" sz="1600" dirty="0" smtClean="0">
                <a:solidFill>
                  <a:schemeClr val="bg1"/>
                </a:solidFill>
                <a:latin typeface="Arial" pitchFamily="34" charset="0"/>
                <a:cs typeface="Arial" pitchFamily="34" charset="0"/>
              </a:rPr>
              <a:t>ARLEY DE JESÚS RAMÍREZ PATIÑO</a:t>
            </a:r>
          </a:p>
          <a:p>
            <a:pPr algn="just"/>
            <a:r>
              <a:rPr lang="es-MX" sz="1600" dirty="0" smtClean="0">
                <a:solidFill>
                  <a:schemeClr val="bg1"/>
                </a:solidFill>
                <a:latin typeface="Arial" pitchFamily="34" charset="0"/>
                <a:cs typeface="Arial" pitchFamily="34" charset="0"/>
              </a:rPr>
              <a:t>Jefe Oficina de Control Interno</a:t>
            </a:r>
          </a:p>
          <a:p>
            <a:pPr algn="just"/>
            <a:r>
              <a:rPr lang="es-MX" sz="1600" dirty="0" smtClean="0">
                <a:solidFill>
                  <a:schemeClr val="bg1"/>
                </a:solidFill>
                <a:latin typeface="Arial" pitchFamily="34" charset="0"/>
                <a:cs typeface="Arial" pitchFamily="34" charset="0"/>
              </a:rPr>
              <a:t>Personería municipal Itagüí</a:t>
            </a:r>
            <a:endParaRPr lang="es-ES" sz="1600" dirty="0" smtClean="0">
              <a:solidFill>
                <a:schemeClr val="bg1"/>
              </a:solidFill>
            </a:endParaRPr>
          </a:p>
          <a:p>
            <a:pPr algn="just"/>
            <a:endParaRPr lang="es-MX" sz="6600" dirty="0" smtClean="0">
              <a:solidFill>
                <a:schemeClr val="bg1"/>
              </a:solidFill>
              <a:latin typeface="Arial" pitchFamily="34" charset="0"/>
              <a:cs typeface="Arial" pitchFamily="34" charset="0"/>
            </a:endParaRPr>
          </a:p>
          <a:p>
            <a:pPr algn="just"/>
            <a:r>
              <a:rPr lang="es-MX" sz="6600" dirty="0" smtClean="0">
                <a:solidFill>
                  <a:schemeClr val="bg1"/>
                </a:solidFill>
                <a:latin typeface="Arial" pitchFamily="34" charset="0"/>
                <a:cs typeface="Arial" pitchFamily="34" charset="0"/>
              </a:rPr>
              <a:t>Gracias</a:t>
            </a:r>
            <a:endParaRPr lang="es-MX" sz="6600" dirty="0">
              <a:solidFill>
                <a:schemeClr val="bg1"/>
              </a:solidFill>
              <a:latin typeface="Arial" pitchFamily="34" charset="0"/>
              <a:cs typeface="Arial" pitchFamily="34" charset="0"/>
            </a:endParaRPr>
          </a:p>
          <a:p>
            <a:pPr algn="just"/>
            <a:endParaRPr lang="es-ES" sz="6600" dirty="0">
              <a:latin typeface="Arial" pitchFamily="34" charset="0"/>
              <a:cs typeface="Arial" pitchFamily="34" charset="0"/>
            </a:endParaRPr>
          </a:p>
        </p:txBody>
      </p:sp>
    </p:spTree>
    <p:extLst>
      <p:ext uri="{BB962C8B-B14F-4D97-AF65-F5344CB8AC3E}">
        <p14:creationId xmlns="" xmlns:p14="http://schemas.microsoft.com/office/powerpoint/2010/main" val="1685949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894114" y="337457"/>
            <a:ext cx="7935686" cy="3046988"/>
          </a:xfrm>
          <a:prstGeom prst="rect">
            <a:avLst/>
          </a:prstGeom>
        </p:spPr>
        <p:txBody>
          <a:bodyPr wrap="square">
            <a:spAutoFit/>
          </a:bodyPr>
          <a:lstStyle/>
          <a:p>
            <a:pPr algn="ctr"/>
            <a:r>
              <a:rPr lang="es-CO" sz="2400" b="1" dirty="0" smtClean="0">
                <a:solidFill>
                  <a:srgbClr val="0070C0"/>
                </a:solidFill>
              </a:rPr>
              <a:t>EN LO PERSONAL</a:t>
            </a:r>
          </a:p>
          <a:p>
            <a:pPr algn="ctr"/>
            <a:r>
              <a:rPr lang="es-CO" sz="2400" b="1" dirty="0" smtClean="0">
                <a:solidFill>
                  <a:srgbClr val="0070C0"/>
                </a:solidFill>
              </a:rPr>
              <a:t>CONTROLA TUS EMOCIONES</a:t>
            </a:r>
          </a:p>
          <a:p>
            <a:pPr algn="ctr"/>
            <a:r>
              <a:rPr lang="es-ES" sz="2400" dirty="0" smtClean="0">
                <a:solidFill>
                  <a:srgbClr val="04BAEE"/>
                </a:solidFill>
              </a:rPr>
              <a:t>Poder controlar nuestras emociones, quizás es uno de los aspectos más difíciles del </a:t>
            </a:r>
            <a:r>
              <a:rPr lang="es-ES" sz="2400" b="1" dirty="0" smtClean="0">
                <a:solidFill>
                  <a:srgbClr val="04BAEE"/>
                </a:solidFill>
              </a:rPr>
              <a:t>Autocontrol,</a:t>
            </a:r>
            <a:r>
              <a:rPr lang="es-ES" sz="2400" dirty="0" smtClean="0">
                <a:solidFill>
                  <a:srgbClr val="04BAEE"/>
                </a:solidFill>
              </a:rPr>
              <a:t> debido a que los seres humanos somos naturalmente emocionales. Y nuestros sentimientos, en conjunto con nuestra predisposición en determinado instante, pueden hacer que reaccionemos negativamente ante los sucesos.</a:t>
            </a:r>
            <a:endParaRPr lang="es-CO" sz="2400" dirty="0">
              <a:solidFill>
                <a:srgbClr val="04BAEE"/>
              </a:solidFill>
            </a:endParaRPr>
          </a:p>
        </p:txBody>
      </p:sp>
      <p:pic>
        <p:nvPicPr>
          <p:cNvPr id="5" name="4 Imagen" descr="Imagen relacionada"/>
          <p:cNvPicPr/>
          <p:nvPr/>
        </p:nvPicPr>
        <p:blipFill>
          <a:blip r:embed="rId3"/>
          <a:srcRect/>
          <a:stretch>
            <a:fillRect/>
          </a:stretch>
        </p:blipFill>
        <p:spPr bwMode="auto">
          <a:xfrm>
            <a:off x="3701144" y="3378200"/>
            <a:ext cx="4256313" cy="2247900"/>
          </a:xfrm>
          <a:prstGeom prst="rect">
            <a:avLst/>
          </a:prstGeom>
          <a:noFill/>
          <a:ln w="9525">
            <a:noFill/>
            <a:miter lim="800000"/>
            <a:headEnd/>
            <a:tailEnd/>
          </a:ln>
        </p:spPr>
      </p:pic>
    </p:spTree>
    <p:extLst>
      <p:ext uri="{BB962C8B-B14F-4D97-AF65-F5344CB8AC3E}">
        <p14:creationId xmlns="" xmlns:p14="http://schemas.microsoft.com/office/powerpoint/2010/main" val="19301352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306286" y="337457"/>
            <a:ext cx="9372600" cy="3046988"/>
          </a:xfrm>
          <a:prstGeom prst="rect">
            <a:avLst/>
          </a:prstGeom>
        </p:spPr>
        <p:txBody>
          <a:bodyPr wrap="square">
            <a:spAutoFit/>
          </a:bodyPr>
          <a:lstStyle/>
          <a:p>
            <a:pPr algn="ctr"/>
            <a:r>
              <a:rPr lang="es-ES" sz="2400" b="1" dirty="0" smtClean="0">
                <a:solidFill>
                  <a:srgbClr val="0070C0"/>
                </a:solidFill>
              </a:rPr>
              <a:t>EL AUTOCONTROL</a:t>
            </a:r>
            <a:r>
              <a:rPr lang="es-ES" sz="2400" b="1" dirty="0" smtClean="0"/>
              <a:t>. </a:t>
            </a:r>
          </a:p>
          <a:p>
            <a:pPr algn="just"/>
            <a:r>
              <a:rPr lang="es-ES" sz="2400" dirty="0" smtClean="0">
                <a:solidFill>
                  <a:srgbClr val="04BAEE"/>
                </a:solidFill>
              </a:rPr>
              <a:t>Es una herramienta como uno de los fundamentos y principios del Modelo Estándar de Control Interno*, busca que los servidores públicos tengamos la capacidad de detectar las desviaciones y tomar los correctivos para lograr el cumplimiento de nuestras metas.</a:t>
            </a:r>
          </a:p>
          <a:p>
            <a:pPr algn="just"/>
            <a:r>
              <a:rPr lang="es-ES" sz="2400" dirty="0" smtClean="0">
                <a:solidFill>
                  <a:srgbClr val="04BAEE"/>
                </a:solidFill>
              </a:rPr>
              <a:t>Para ejercer el autocontrol, requerimos, el convencimiento personal de que al aplicar el autocontrol, estamos logrando mejorar nuestras labores y, por ende, estamos contribuyendo al cumplimiento de los objetivos. </a:t>
            </a:r>
          </a:p>
        </p:txBody>
      </p:sp>
      <p:pic>
        <p:nvPicPr>
          <p:cNvPr id="6" name="5 Imagen" descr="D:\63488295\Desktop\PERSONAL\stress.jpg"/>
          <p:cNvPicPr/>
          <p:nvPr/>
        </p:nvPicPr>
        <p:blipFill>
          <a:blip r:embed="rId3"/>
          <a:srcRect/>
          <a:stretch>
            <a:fillRect/>
          </a:stretch>
        </p:blipFill>
        <p:spPr bwMode="auto">
          <a:xfrm>
            <a:off x="4071256" y="3537856"/>
            <a:ext cx="3635829" cy="1513115"/>
          </a:xfrm>
          <a:prstGeom prst="rect">
            <a:avLst/>
          </a:prstGeom>
          <a:noFill/>
          <a:ln w="9525">
            <a:noFill/>
            <a:miter lim="800000"/>
            <a:headEnd/>
            <a:tailEnd/>
          </a:ln>
        </p:spPr>
      </p:pic>
    </p:spTree>
    <p:extLst>
      <p:ext uri="{BB962C8B-B14F-4D97-AF65-F5344CB8AC3E}">
        <p14:creationId xmlns="" xmlns:p14="http://schemas.microsoft.com/office/powerpoint/2010/main" val="19301352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11 Rectángulo"/>
          <p:cNvSpPr/>
          <p:nvPr/>
        </p:nvSpPr>
        <p:spPr>
          <a:xfrm>
            <a:off x="3048000" y="1275907"/>
            <a:ext cx="7239000" cy="461665"/>
          </a:xfrm>
          <a:prstGeom prst="rect">
            <a:avLst/>
          </a:prstGeom>
        </p:spPr>
        <p:txBody>
          <a:bodyPr wrap="square">
            <a:spAutoFit/>
          </a:bodyPr>
          <a:lstStyle/>
          <a:p>
            <a:pPr algn="ctr"/>
            <a:r>
              <a:rPr lang="es-ES" sz="2400" b="1" dirty="0" smtClean="0">
                <a:solidFill>
                  <a:srgbClr val="0070C0"/>
                </a:solidFill>
              </a:rPr>
              <a:t>PRINCIPALES HERRAMIENTAS DEL AUTOCONTROL</a:t>
            </a:r>
          </a:p>
        </p:txBody>
      </p:sp>
      <p:sp>
        <p:nvSpPr>
          <p:cNvPr id="3" name="2 Rectángulo"/>
          <p:cNvSpPr/>
          <p:nvPr/>
        </p:nvSpPr>
        <p:spPr>
          <a:xfrm>
            <a:off x="3048000" y="2070100"/>
            <a:ext cx="6096000" cy="2308324"/>
          </a:xfrm>
          <a:prstGeom prst="rect">
            <a:avLst/>
          </a:prstGeom>
        </p:spPr>
        <p:txBody>
          <a:bodyPr wrap="square">
            <a:spAutoFit/>
          </a:bodyPr>
          <a:lstStyle/>
          <a:p>
            <a:pPr>
              <a:buFont typeface="Arial" pitchFamily="34" charset="0"/>
              <a:buChar char="•"/>
            </a:pPr>
            <a:r>
              <a:rPr lang="es-ES" sz="2400" dirty="0" smtClean="0">
                <a:solidFill>
                  <a:srgbClr val="04BAEE"/>
                </a:solidFill>
              </a:rPr>
              <a:t>La planeación.</a:t>
            </a:r>
          </a:p>
          <a:p>
            <a:pPr>
              <a:buFont typeface="Arial" pitchFamily="34" charset="0"/>
              <a:buChar char="•"/>
            </a:pPr>
            <a:r>
              <a:rPr lang="es-ES" sz="2400" dirty="0" smtClean="0">
                <a:solidFill>
                  <a:srgbClr val="04BAEE"/>
                </a:solidFill>
              </a:rPr>
              <a:t>El adecuado manejo del tiempo.</a:t>
            </a:r>
          </a:p>
          <a:p>
            <a:pPr>
              <a:buFont typeface="Arial" pitchFamily="34" charset="0"/>
              <a:buChar char="•"/>
            </a:pPr>
            <a:r>
              <a:rPr lang="es-ES" sz="2400" dirty="0" smtClean="0">
                <a:solidFill>
                  <a:srgbClr val="04BAEE"/>
                </a:solidFill>
              </a:rPr>
              <a:t>La toma de conciencia.</a:t>
            </a:r>
          </a:p>
          <a:p>
            <a:pPr>
              <a:buFont typeface="Arial" pitchFamily="34" charset="0"/>
              <a:buChar char="•"/>
            </a:pPr>
            <a:r>
              <a:rPr lang="es-ES" sz="2400" dirty="0" smtClean="0">
                <a:solidFill>
                  <a:srgbClr val="04BAEE"/>
                </a:solidFill>
              </a:rPr>
              <a:t>La adecuada distribución de responsabilidades</a:t>
            </a:r>
          </a:p>
          <a:p>
            <a:pPr>
              <a:buFont typeface="Arial" pitchFamily="34" charset="0"/>
              <a:buChar char="•"/>
            </a:pPr>
            <a:r>
              <a:rPr lang="es-ES" sz="2400" dirty="0" smtClean="0">
                <a:solidFill>
                  <a:srgbClr val="04BAEE"/>
                </a:solidFill>
              </a:rPr>
              <a:t>El adecuado uso de los recursos a su disposición.</a:t>
            </a:r>
            <a:endParaRPr lang="es-ES" sz="2400" dirty="0" smtClean="0">
              <a:solidFill>
                <a:srgbClr val="04BAEE"/>
              </a:solidFill>
            </a:endParaRPr>
          </a:p>
        </p:txBody>
      </p:sp>
    </p:spTree>
    <p:extLst>
      <p:ext uri="{BB962C8B-B14F-4D97-AF65-F5344CB8AC3E}">
        <p14:creationId xmlns="" xmlns:p14="http://schemas.microsoft.com/office/powerpoint/2010/main" val="2961064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78804" y="855929"/>
            <a:ext cx="5438670" cy="4643534"/>
          </a:xfrm>
          <a:prstGeom prst="rect">
            <a:avLst/>
          </a:prstGeom>
        </p:spPr>
      </p:pic>
      <p:sp>
        <p:nvSpPr>
          <p:cNvPr id="3" name="Rectángulo 2"/>
          <p:cNvSpPr/>
          <p:nvPr/>
        </p:nvSpPr>
        <p:spPr>
          <a:xfrm>
            <a:off x="5917474" y="1219200"/>
            <a:ext cx="5538652" cy="1366528"/>
          </a:xfrm>
          <a:prstGeom prst="rect">
            <a:avLst/>
          </a:prstGeom>
        </p:spPr>
        <p:txBody>
          <a:bodyPr wrap="square">
            <a:spAutoFit/>
          </a:bodyPr>
          <a:lstStyle/>
          <a:p>
            <a:pPr algn="just">
              <a:lnSpc>
                <a:spcPct val="115000"/>
              </a:lnSpc>
              <a:spcAft>
                <a:spcPts val="1000"/>
              </a:spcAft>
            </a:pPr>
            <a:r>
              <a:rPr lang="es-ES" dirty="0">
                <a:solidFill>
                  <a:srgbClr val="04BAEE"/>
                </a:solidFill>
                <a:latin typeface="Calibri" panose="020F0502020204030204" pitchFamily="34" charset="0"/>
                <a:ea typeface="Calibri" panose="020F0502020204030204" pitchFamily="34" charset="0"/>
                <a:cs typeface="Times New Roman" panose="02020603050405020304" pitchFamily="18" charset="0"/>
              </a:rPr>
              <a:t>La nueva estructura del MECI busca una alineación a las buenas prácticas de control referenciadas desde el Modelo COSO, razón por la cual la estructura del MECI se fundamenta en cinco componentes.</a:t>
            </a:r>
            <a:endParaRPr lang="en-US" dirty="0">
              <a:solidFill>
                <a:srgbClr val="04BAE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3 Rectángulo"/>
          <p:cNvSpPr/>
          <p:nvPr/>
        </p:nvSpPr>
        <p:spPr>
          <a:xfrm>
            <a:off x="6731000" y="2946400"/>
            <a:ext cx="3860800" cy="1477328"/>
          </a:xfrm>
          <a:prstGeom prst="rect">
            <a:avLst/>
          </a:prstGeom>
        </p:spPr>
        <p:txBody>
          <a:bodyPr wrap="square">
            <a:spAutoFit/>
          </a:bodyPr>
          <a:lstStyle/>
          <a:p>
            <a:r>
              <a:rPr lang="es-CO" b="1" dirty="0" smtClean="0">
                <a:solidFill>
                  <a:srgbClr val="0070C0"/>
                </a:solidFill>
              </a:rPr>
              <a:t>1. AMBIENTE DE CONTROL </a:t>
            </a:r>
            <a:endParaRPr lang="es-ES" b="1" dirty="0" smtClean="0">
              <a:solidFill>
                <a:srgbClr val="0070C0"/>
              </a:solidFill>
            </a:endParaRPr>
          </a:p>
          <a:p>
            <a:r>
              <a:rPr lang="es-CO" b="1" dirty="0" smtClean="0">
                <a:solidFill>
                  <a:srgbClr val="0070C0"/>
                </a:solidFill>
              </a:rPr>
              <a:t>2. EVALUACIÓN DEL RIESGO </a:t>
            </a:r>
            <a:endParaRPr lang="es-ES" b="1" dirty="0" smtClean="0">
              <a:solidFill>
                <a:srgbClr val="0070C0"/>
              </a:solidFill>
            </a:endParaRPr>
          </a:p>
          <a:p>
            <a:r>
              <a:rPr lang="es-CO" b="1" dirty="0" smtClean="0">
                <a:solidFill>
                  <a:srgbClr val="0070C0"/>
                </a:solidFill>
              </a:rPr>
              <a:t>3. ACTIVIDAD DE CONTROL </a:t>
            </a:r>
            <a:endParaRPr lang="es-ES" b="1" dirty="0" smtClean="0">
              <a:solidFill>
                <a:srgbClr val="0070C0"/>
              </a:solidFill>
            </a:endParaRPr>
          </a:p>
          <a:p>
            <a:r>
              <a:rPr lang="es-CO" b="1" dirty="0" smtClean="0">
                <a:solidFill>
                  <a:srgbClr val="0070C0"/>
                </a:solidFill>
              </a:rPr>
              <a:t>4. INFORMACIÓN Y COMUNICACIÓN </a:t>
            </a:r>
            <a:endParaRPr lang="es-ES" b="1" dirty="0" smtClean="0">
              <a:solidFill>
                <a:srgbClr val="0070C0"/>
              </a:solidFill>
            </a:endParaRPr>
          </a:p>
          <a:p>
            <a:r>
              <a:rPr lang="es-CO" b="1" dirty="0" smtClean="0">
                <a:solidFill>
                  <a:srgbClr val="0070C0"/>
                </a:solidFill>
              </a:rPr>
              <a:t>5. MONITOREO Y SEGUIMIENTO </a:t>
            </a:r>
            <a:endParaRPr lang="es-ES" b="1" dirty="0">
              <a:solidFill>
                <a:srgbClr val="0070C0"/>
              </a:solidFill>
            </a:endParaRPr>
          </a:p>
        </p:txBody>
      </p:sp>
    </p:spTree>
    <p:extLst>
      <p:ext uri="{BB962C8B-B14F-4D97-AF65-F5344CB8AC3E}">
        <p14:creationId xmlns="" xmlns:p14="http://schemas.microsoft.com/office/powerpoint/2010/main" val="19301352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57495" y="876300"/>
            <a:ext cx="6543405" cy="3539430"/>
          </a:xfrm>
          <a:prstGeom prst="rect">
            <a:avLst/>
          </a:prstGeom>
        </p:spPr>
        <p:txBody>
          <a:bodyPr wrap="square">
            <a:spAutoFit/>
          </a:bodyPr>
          <a:lstStyle/>
          <a:p>
            <a:pPr algn="just"/>
            <a:r>
              <a:rPr lang="es-ES" sz="2800" dirty="0">
                <a:solidFill>
                  <a:srgbClr val="04BAEE"/>
                </a:solidFill>
              </a:rPr>
              <a:t>Como se puede observar el SCI es una herramienta de vital importancia para todas las entidades, pues está en todos los procesos y procedimientos propios de la entidad, por eso se le debe dar la verdadera importancia para que se apliquen controles en todos los </a:t>
            </a:r>
            <a:r>
              <a:rPr lang="es-ES" sz="2800" dirty="0" smtClean="0">
                <a:solidFill>
                  <a:srgbClr val="04BAEE"/>
                </a:solidFill>
              </a:rPr>
              <a:t>ámbitos, para </a:t>
            </a:r>
            <a:r>
              <a:rPr lang="es-ES" sz="2800" dirty="0">
                <a:solidFill>
                  <a:srgbClr val="04BAEE"/>
                </a:solidFill>
              </a:rPr>
              <a:t>ello es necesario el modelo de las líneas de </a:t>
            </a:r>
            <a:r>
              <a:rPr lang="es-ES" sz="2800" dirty="0" smtClean="0">
                <a:solidFill>
                  <a:srgbClr val="04BAEE"/>
                </a:solidFill>
              </a:rPr>
              <a:t>defensa</a:t>
            </a:r>
            <a:r>
              <a:rPr lang="es-ES" sz="2800" dirty="0">
                <a:solidFill>
                  <a:srgbClr val="04BAEE"/>
                </a:solidFill>
              </a:rPr>
              <a:t>.</a:t>
            </a:r>
            <a:endParaRPr lang="en-US" sz="2800" dirty="0">
              <a:solidFill>
                <a:srgbClr val="04BAEE"/>
              </a:solidFill>
            </a:endParaRPr>
          </a:p>
        </p:txBody>
      </p:sp>
      <p:pic>
        <p:nvPicPr>
          <p:cNvPr id="3" name="Imagen 2"/>
          <p:cNvPicPr>
            <a:picLocks noChangeAspect="1"/>
          </p:cNvPicPr>
          <p:nvPr/>
        </p:nvPicPr>
        <p:blipFill>
          <a:blip r:embed="rId3"/>
          <a:stretch>
            <a:fillRect/>
          </a:stretch>
        </p:blipFill>
        <p:spPr>
          <a:xfrm>
            <a:off x="7001690" y="1670052"/>
            <a:ext cx="4766487" cy="3147442"/>
          </a:xfrm>
          <a:prstGeom prst="rect">
            <a:avLst/>
          </a:prstGeom>
        </p:spPr>
      </p:pic>
    </p:spTree>
    <p:extLst>
      <p:ext uri="{BB962C8B-B14F-4D97-AF65-F5344CB8AC3E}">
        <p14:creationId xmlns="" xmlns:p14="http://schemas.microsoft.com/office/powerpoint/2010/main" val="34168098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 xmlns:p14="http://schemas.microsoft.com/office/powerpoint/2010/main" val="2061714452"/>
              </p:ext>
            </p:extLst>
          </p:nvPr>
        </p:nvGraphicFramePr>
        <p:xfrm>
          <a:off x="1444172" y="508000"/>
          <a:ext cx="9515928"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595217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081452" y="1104900"/>
            <a:ext cx="6139542" cy="3539430"/>
          </a:xfrm>
          <a:prstGeom prst="rect">
            <a:avLst/>
          </a:prstGeom>
        </p:spPr>
        <p:txBody>
          <a:bodyPr wrap="square">
            <a:spAutoFit/>
          </a:bodyPr>
          <a:lstStyle/>
          <a:p>
            <a:pPr algn="just"/>
            <a:r>
              <a:rPr lang="es-ES" sz="2800" dirty="0">
                <a:solidFill>
                  <a:srgbClr val="04BAEE"/>
                </a:solidFill>
                <a:latin typeface="Calibri" panose="020F0502020204030204" pitchFamily="34" charset="0"/>
                <a:ea typeface="Calibri" panose="020F0502020204030204" pitchFamily="34" charset="0"/>
                <a:cs typeface="Times New Roman" panose="02020603050405020304" pitchFamily="18" charset="0"/>
              </a:rPr>
              <a:t>De esta forma, la evaluación permanente al estado del SCI implica el seguimiento al conjunto de dimensiones del Modelo, de tal manera que la autoevaluación y la evaluación independiente se convierten en la base para emprender acciones para subsanar las deficiencias detectadas y encaminarse en la mejora continua</a:t>
            </a:r>
            <a:endParaRPr lang="en-US" sz="2800" dirty="0">
              <a:solidFill>
                <a:srgbClr val="04BAEE"/>
              </a:solidFill>
            </a:endParaRPr>
          </a:p>
        </p:txBody>
      </p:sp>
      <p:pic>
        <p:nvPicPr>
          <p:cNvPr id="3" name="Imagen 2"/>
          <p:cNvPicPr>
            <a:picLocks noChangeAspect="1"/>
          </p:cNvPicPr>
          <p:nvPr/>
        </p:nvPicPr>
        <p:blipFill>
          <a:blip r:embed="rId3"/>
          <a:stretch>
            <a:fillRect/>
          </a:stretch>
        </p:blipFill>
        <p:spPr>
          <a:xfrm>
            <a:off x="572495" y="1494088"/>
            <a:ext cx="3764374" cy="3900871"/>
          </a:xfrm>
          <a:prstGeom prst="rect">
            <a:avLst/>
          </a:prstGeom>
        </p:spPr>
      </p:pic>
    </p:spTree>
    <p:extLst>
      <p:ext uri="{BB962C8B-B14F-4D97-AF65-F5344CB8AC3E}">
        <p14:creationId xmlns="" xmlns:p14="http://schemas.microsoft.com/office/powerpoint/2010/main" val="7472874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1416</Words>
  <Application>Microsoft Office PowerPoint</Application>
  <PresentationFormat>Personalizado</PresentationFormat>
  <Paragraphs>107</Paragraphs>
  <Slides>26</Slides>
  <Notes>0</Notes>
  <HiddenSlides>0</HiddenSlides>
  <MMClips>0</MMClips>
  <ScaleCrop>false</ScaleCrop>
  <HeadingPairs>
    <vt:vector size="4" baseType="variant">
      <vt:variant>
        <vt:lpstr>Tema</vt:lpstr>
      </vt:variant>
      <vt:variant>
        <vt:i4>2</vt:i4>
      </vt:variant>
      <vt:variant>
        <vt:lpstr>Títulos de diapositiva</vt:lpstr>
      </vt:variant>
      <vt:variant>
        <vt:i4>26</vt:i4>
      </vt:variant>
    </vt:vector>
  </HeadingPairs>
  <TitlesOfParts>
    <vt:vector size="28" baseType="lpstr">
      <vt:lpstr>Tema de Office</vt:lpstr>
      <vt:lpstr>1_Tema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alberto gomez gonzales</dc:creator>
  <cp:lastModifiedBy>63502132</cp:lastModifiedBy>
  <cp:revision>108</cp:revision>
  <dcterms:created xsi:type="dcterms:W3CDTF">2020-04-16T16:54:31Z</dcterms:created>
  <dcterms:modified xsi:type="dcterms:W3CDTF">2023-12-19T21:30:09Z</dcterms:modified>
</cp:coreProperties>
</file>