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72" r:id="rId14"/>
    <p:sldId id="274" r:id="rId15"/>
    <p:sldId id="275" r:id="rId16"/>
    <p:sldId id="273" r:id="rId17"/>
    <p:sldId id="276" r:id="rId18"/>
    <p:sldId id="277" r:id="rId19"/>
    <p:sldId id="278" r:id="rId20"/>
    <p:sldId id="282" r:id="rId21"/>
    <p:sldId id="283" r:id="rId22"/>
    <p:sldId id="284" r:id="rId23"/>
    <p:sldId id="279" r:id="rId24"/>
    <p:sldId id="281" r:id="rId2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4BA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7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9C62BE-1660-4D34-8D8A-F8950A477B4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1A328CA8-90C4-42B8-BE09-FD03EBDE8B65}">
      <dgm:prSet phldrT="[Texto]"/>
      <dgm:spPr/>
      <dgm:t>
        <a:bodyPr/>
        <a:lstStyle/>
        <a:p>
          <a:r>
            <a:rPr lang="es-CO" dirty="0" smtClean="0">
              <a:latin typeface="Futura Std Medium" pitchFamily="34" charset="0"/>
            </a:rPr>
            <a:t>Constitución Política artículos 209 y 269</a:t>
          </a:r>
          <a:endParaRPr lang="es-CO" dirty="0">
            <a:latin typeface="Futura Std Medium" pitchFamily="34" charset="0"/>
          </a:endParaRPr>
        </a:p>
      </dgm:t>
    </dgm:pt>
    <dgm:pt modelId="{BE804EDD-0227-4EDA-A23A-BCD7AC9E85E8}" type="parTrans" cxnId="{A93F59B7-3D86-4E00-9479-92208DD8EBCD}">
      <dgm:prSet/>
      <dgm:spPr/>
      <dgm:t>
        <a:bodyPr/>
        <a:lstStyle/>
        <a:p>
          <a:endParaRPr lang="es-CO"/>
        </a:p>
      </dgm:t>
    </dgm:pt>
    <dgm:pt modelId="{B0E00E2D-09EF-4926-8C46-607EC78137A0}" type="sibTrans" cxnId="{A93F59B7-3D86-4E00-9479-92208DD8EBCD}">
      <dgm:prSet/>
      <dgm:spPr/>
      <dgm:t>
        <a:bodyPr/>
        <a:lstStyle/>
        <a:p>
          <a:endParaRPr lang="es-CO"/>
        </a:p>
      </dgm:t>
    </dgm:pt>
    <dgm:pt modelId="{00F70FDC-41A0-4382-A93F-A7102A5E734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rgbClr val="7030A0"/>
              </a:solidFill>
              <a:latin typeface="Futura Std Medium" pitchFamily="34" charset="0"/>
            </a:rPr>
            <a:t>Ley 87 de 1993</a:t>
          </a:r>
          <a:endParaRPr lang="es-CO" dirty="0">
            <a:solidFill>
              <a:srgbClr val="7030A0"/>
            </a:solidFill>
            <a:latin typeface="Futura Std Medium" pitchFamily="34" charset="0"/>
          </a:endParaRPr>
        </a:p>
      </dgm:t>
    </dgm:pt>
    <dgm:pt modelId="{3BD2B9FB-BC71-4666-ABC4-27C47B1D8742}" type="parTrans" cxnId="{81116A71-53C5-48E8-A4FD-C7909A30664E}">
      <dgm:prSet/>
      <dgm:spPr/>
      <dgm:t>
        <a:bodyPr/>
        <a:lstStyle/>
        <a:p>
          <a:endParaRPr lang="es-CO"/>
        </a:p>
      </dgm:t>
    </dgm:pt>
    <dgm:pt modelId="{0CF1BF57-9FA1-4E82-9CA3-F1A02B7D694C}" type="sibTrans" cxnId="{81116A71-53C5-48E8-A4FD-C7909A30664E}">
      <dgm:prSet/>
      <dgm:spPr/>
      <dgm:t>
        <a:bodyPr/>
        <a:lstStyle/>
        <a:p>
          <a:endParaRPr lang="es-CO"/>
        </a:p>
      </dgm:t>
    </dgm:pt>
    <dgm:pt modelId="{348CB809-3DA9-474E-A110-1AD0BF2D9E03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  <a:latin typeface="Futura Std Medium" pitchFamily="34" charset="0"/>
            </a:rPr>
            <a:t>Decreto 1826 de 1994</a:t>
          </a:r>
          <a:endParaRPr lang="es-CO" dirty="0">
            <a:solidFill>
              <a:schemeClr val="tx1"/>
            </a:solidFill>
            <a:latin typeface="Futura Std Medium" pitchFamily="34" charset="0"/>
          </a:endParaRPr>
        </a:p>
      </dgm:t>
    </dgm:pt>
    <dgm:pt modelId="{79AC73D9-2518-4F1F-9F0E-3FD64CD1F40D}" type="parTrans" cxnId="{67CF079B-179E-4278-8A32-DA19B44B150E}">
      <dgm:prSet/>
      <dgm:spPr/>
      <dgm:t>
        <a:bodyPr/>
        <a:lstStyle/>
        <a:p>
          <a:endParaRPr lang="es-CO"/>
        </a:p>
      </dgm:t>
    </dgm:pt>
    <dgm:pt modelId="{4F57EE3C-34B4-48DA-A447-D3537E9A8CB9}" type="sibTrans" cxnId="{67CF079B-179E-4278-8A32-DA19B44B150E}">
      <dgm:prSet/>
      <dgm:spPr/>
      <dgm:t>
        <a:bodyPr/>
        <a:lstStyle/>
        <a:p>
          <a:endParaRPr lang="es-CO"/>
        </a:p>
      </dgm:t>
    </dgm:pt>
    <dgm:pt modelId="{E1BA870B-D877-4DAE-B840-0EC74526EA2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  <a:latin typeface="Futura Std Medium" pitchFamily="34" charset="0"/>
            </a:rPr>
            <a:t>Decreto 1537 de 2000</a:t>
          </a:r>
          <a:endParaRPr lang="es-CO" dirty="0">
            <a:solidFill>
              <a:schemeClr val="tx1"/>
            </a:solidFill>
            <a:latin typeface="Futura Std Medium" pitchFamily="34" charset="0"/>
          </a:endParaRPr>
        </a:p>
      </dgm:t>
    </dgm:pt>
    <dgm:pt modelId="{79ED3CBB-351C-47FC-9A19-FDA12B5C3F45}" type="parTrans" cxnId="{5DE3B733-65B6-4E19-BE4E-206573F270ED}">
      <dgm:prSet/>
      <dgm:spPr/>
      <dgm:t>
        <a:bodyPr/>
        <a:lstStyle/>
        <a:p>
          <a:endParaRPr lang="es-CO"/>
        </a:p>
      </dgm:t>
    </dgm:pt>
    <dgm:pt modelId="{38CDF51C-180F-4277-8381-161A3E8A636E}" type="sibTrans" cxnId="{5DE3B733-65B6-4E19-BE4E-206573F270ED}">
      <dgm:prSet/>
      <dgm:spPr/>
      <dgm:t>
        <a:bodyPr/>
        <a:lstStyle/>
        <a:p>
          <a:endParaRPr lang="es-CO"/>
        </a:p>
      </dgm:t>
    </dgm:pt>
    <dgm:pt modelId="{549138FE-B1D3-4993-86FA-71B4DB4344CE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rgbClr val="6600FF"/>
              </a:solidFill>
              <a:latin typeface="Futura Std Medium" pitchFamily="34" charset="0"/>
            </a:rPr>
            <a:t>Ley 489 de 1998</a:t>
          </a:r>
          <a:endParaRPr lang="es-CO" dirty="0">
            <a:solidFill>
              <a:srgbClr val="6600FF"/>
            </a:solidFill>
            <a:latin typeface="Futura Std Medium" pitchFamily="34" charset="0"/>
          </a:endParaRPr>
        </a:p>
      </dgm:t>
    </dgm:pt>
    <dgm:pt modelId="{C30627B3-5126-431B-8FC7-04FF22494865}" type="parTrans" cxnId="{F8574877-E384-4479-B594-751E2EA34129}">
      <dgm:prSet/>
      <dgm:spPr/>
      <dgm:t>
        <a:bodyPr/>
        <a:lstStyle/>
        <a:p>
          <a:endParaRPr lang="es-CO"/>
        </a:p>
      </dgm:t>
    </dgm:pt>
    <dgm:pt modelId="{E479F8D5-39B2-42E7-BEFA-7F785E8054F3}" type="sibTrans" cxnId="{F8574877-E384-4479-B594-751E2EA34129}">
      <dgm:prSet/>
      <dgm:spPr/>
      <dgm:t>
        <a:bodyPr/>
        <a:lstStyle/>
        <a:p>
          <a:endParaRPr lang="es-CO"/>
        </a:p>
      </dgm:t>
    </dgm:pt>
    <dgm:pt modelId="{6CC53DF5-1E61-4C8A-AA59-94204768C3DB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b="0" dirty="0" smtClean="0">
              <a:solidFill>
                <a:schemeClr val="tx1"/>
              </a:solidFill>
              <a:latin typeface="Futura Std Medium" pitchFamily="34" charset="0"/>
            </a:rPr>
            <a:t>Decreto 2145 de 1999</a:t>
          </a:r>
          <a:endParaRPr lang="es-CO" b="0" dirty="0">
            <a:solidFill>
              <a:schemeClr val="tx1"/>
            </a:solidFill>
            <a:latin typeface="Futura Std Medium" pitchFamily="34" charset="0"/>
          </a:endParaRPr>
        </a:p>
      </dgm:t>
    </dgm:pt>
    <dgm:pt modelId="{0623CEE3-B921-4DCA-AAFE-97814BEB09A6}" type="parTrans" cxnId="{BEE3B518-4CC2-44EA-9031-71753398BD68}">
      <dgm:prSet/>
      <dgm:spPr/>
      <dgm:t>
        <a:bodyPr/>
        <a:lstStyle/>
        <a:p>
          <a:endParaRPr lang="es-CO"/>
        </a:p>
      </dgm:t>
    </dgm:pt>
    <dgm:pt modelId="{11D8E023-3E79-4A0A-988D-8132342181C2}" type="sibTrans" cxnId="{BEE3B518-4CC2-44EA-9031-71753398BD68}">
      <dgm:prSet/>
      <dgm:spPr/>
      <dgm:t>
        <a:bodyPr/>
        <a:lstStyle/>
        <a:p>
          <a:endParaRPr lang="es-CO"/>
        </a:p>
      </dgm:t>
    </dgm:pt>
    <dgm:pt modelId="{7172989F-15D3-460B-BD5D-950AD0EC8F3F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  <a:latin typeface="Futura Std Medium" pitchFamily="34" charset="0"/>
            </a:rPr>
            <a:t>Decreto 1599 de 2005</a:t>
          </a:r>
          <a:endParaRPr lang="es-CO" dirty="0">
            <a:solidFill>
              <a:schemeClr val="tx1"/>
            </a:solidFill>
            <a:latin typeface="Futura Std Medium" pitchFamily="34" charset="0"/>
          </a:endParaRPr>
        </a:p>
      </dgm:t>
    </dgm:pt>
    <dgm:pt modelId="{CAD52C97-4ACA-48FE-9AC0-6929ADF4C63A}" type="parTrans" cxnId="{F9F86124-DAEC-4792-BA60-45142CC84089}">
      <dgm:prSet/>
      <dgm:spPr/>
      <dgm:t>
        <a:bodyPr/>
        <a:lstStyle/>
        <a:p>
          <a:endParaRPr lang="es-CO"/>
        </a:p>
      </dgm:t>
    </dgm:pt>
    <dgm:pt modelId="{87D7A74C-73F7-4BEE-BFA7-714E6A151474}" type="sibTrans" cxnId="{F9F86124-DAEC-4792-BA60-45142CC84089}">
      <dgm:prSet/>
      <dgm:spPr/>
      <dgm:t>
        <a:bodyPr/>
        <a:lstStyle/>
        <a:p>
          <a:endParaRPr lang="es-CO"/>
        </a:p>
      </dgm:t>
    </dgm:pt>
    <dgm:pt modelId="{A9D21FF1-91E9-4C64-B6F4-8411AB8301A7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  <a:latin typeface="Futura Std Medium" pitchFamily="34" charset="0"/>
            </a:rPr>
            <a:t>Decreto 943 de 2014</a:t>
          </a:r>
          <a:endParaRPr lang="es-CO" dirty="0">
            <a:solidFill>
              <a:schemeClr val="tx1"/>
            </a:solidFill>
            <a:latin typeface="Futura Std Medium" pitchFamily="34" charset="0"/>
          </a:endParaRPr>
        </a:p>
      </dgm:t>
    </dgm:pt>
    <dgm:pt modelId="{480E1392-405C-484F-97E1-5FA6589EE3A9}" type="parTrans" cxnId="{64C6204F-EA8F-482D-BC6C-41386067F8DF}">
      <dgm:prSet/>
      <dgm:spPr/>
      <dgm:t>
        <a:bodyPr/>
        <a:lstStyle/>
        <a:p>
          <a:endParaRPr lang="es-CO"/>
        </a:p>
      </dgm:t>
    </dgm:pt>
    <dgm:pt modelId="{4BE6CCEA-5C90-495D-995D-CEFC0E4139BD}" type="sibTrans" cxnId="{64C6204F-EA8F-482D-BC6C-41386067F8DF}">
      <dgm:prSet/>
      <dgm:spPr/>
      <dgm:t>
        <a:bodyPr/>
        <a:lstStyle/>
        <a:p>
          <a:endParaRPr lang="es-CO"/>
        </a:p>
      </dgm:t>
    </dgm:pt>
    <dgm:pt modelId="{88FEE2E5-94F3-46CA-80A7-0518746D7D6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  <a:latin typeface="Futura Std Medium" pitchFamily="34" charset="0"/>
            </a:rPr>
            <a:t>Decreto 2539 de 2000 </a:t>
          </a:r>
          <a:endParaRPr lang="es-CO" dirty="0">
            <a:solidFill>
              <a:schemeClr val="tx1"/>
            </a:solidFill>
            <a:latin typeface="Futura Std Medium" pitchFamily="34" charset="0"/>
          </a:endParaRPr>
        </a:p>
      </dgm:t>
    </dgm:pt>
    <dgm:pt modelId="{307D14FE-088A-498B-A2D6-BBA231EBA5D0}" type="parTrans" cxnId="{FCF09FAF-1013-4199-86E7-764044DECA65}">
      <dgm:prSet/>
      <dgm:spPr/>
      <dgm:t>
        <a:bodyPr/>
        <a:lstStyle/>
        <a:p>
          <a:endParaRPr lang="es-CO"/>
        </a:p>
      </dgm:t>
    </dgm:pt>
    <dgm:pt modelId="{BCE67890-DB47-4E72-A838-15FB65901383}" type="sibTrans" cxnId="{FCF09FAF-1013-4199-86E7-764044DECA65}">
      <dgm:prSet/>
      <dgm:spPr/>
      <dgm:t>
        <a:bodyPr/>
        <a:lstStyle/>
        <a:p>
          <a:endParaRPr lang="es-CO"/>
        </a:p>
      </dgm:t>
    </dgm:pt>
    <dgm:pt modelId="{EC98B173-1A8D-4B72-889E-880C7C0B7941}" type="pres">
      <dgm:prSet presAssocID="{D19C62BE-1660-4D34-8D8A-F8950A477B4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4B9C1707-6057-4ADA-BC55-5784150413A5}" type="pres">
      <dgm:prSet presAssocID="{1A328CA8-90C4-42B8-BE09-FD03EBDE8B65}" presName="root1" presStyleCnt="0"/>
      <dgm:spPr/>
    </dgm:pt>
    <dgm:pt modelId="{54BCB98C-C557-4849-A898-37345E69C151}" type="pres">
      <dgm:prSet presAssocID="{1A328CA8-90C4-42B8-BE09-FD03EBDE8B65}" presName="LevelOneTextNode" presStyleLbl="node0" presStyleIdx="0" presStyleCnt="1" custScaleX="107574" custLinFactNeighborX="-54314" custLinFactNeighborY="-8046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BA91824-8694-47E6-A506-A7AC96086462}" type="pres">
      <dgm:prSet presAssocID="{1A328CA8-90C4-42B8-BE09-FD03EBDE8B65}" presName="level2hierChild" presStyleCnt="0"/>
      <dgm:spPr/>
    </dgm:pt>
    <dgm:pt modelId="{3BA692DB-E1AE-4EA2-9B44-22068DF76769}" type="pres">
      <dgm:prSet presAssocID="{3BD2B9FB-BC71-4666-ABC4-27C47B1D8742}" presName="conn2-1" presStyleLbl="parChTrans1D2" presStyleIdx="0" presStyleCnt="2"/>
      <dgm:spPr/>
      <dgm:t>
        <a:bodyPr/>
        <a:lstStyle/>
        <a:p>
          <a:endParaRPr lang="es-CO"/>
        </a:p>
      </dgm:t>
    </dgm:pt>
    <dgm:pt modelId="{4A1EEB89-0521-4FD7-AC66-8EC570833A6F}" type="pres">
      <dgm:prSet presAssocID="{3BD2B9FB-BC71-4666-ABC4-27C47B1D8742}" presName="connTx" presStyleLbl="parChTrans1D2" presStyleIdx="0" presStyleCnt="2"/>
      <dgm:spPr/>
      <dgm:t>
        <a:bodyPr/>
        <a:lstStyle/>
        <a:p>
          <a:endParaRPr lang="es-CO"/>
        </a:p>
      </dgm:t>
    </dgm:pt>
    <dgm:pt modelId="{49A08BCC-6146-43A4-BA7B-851CEC1337BD}" type="pres">
      <dgm:prSet presAssocID="{00F70FDC-41A0-4382-A93F-A7102A5E734C}" presName="root2" presStyleCnt="0"/>
      <dgm:spPr/>
    </dgm:pt>
    <dgm:pt modelId="{07143FF9-F08D-4263-9B39-2A55ADB4E1DC}" type="pres">
      <dgm:prSet presAssocID="{00F70FDC-41A0-4382-A93F-A7102A5E734C}" presName="LevelTwoTextNode" presStyleLbl="node2" presStyleIdx="0" presStyleCnt="2" custLinFactY="100000" custLinFactNeighborX="-47608" custLinFactNeighborY="18699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AA3E0B3-D1B8-423E-A23E-FA4DC264B5AF}" type="pres">
      <dgm:prSet presAssocID="{00F70FDC-41A0-4382-A93F-A7102A5E734C}" presName="level3hierChild" presStyleCnt="0"/>
      <dgm:spPr/>
    </dgm:pt>
    <dgm:pt modelId="{39909A02-3538-4236-8116-B2970A05BA6B}" type="pres">
      <dgm:prSet presAssocID="{79AC73D9-2518-4F1F-9F0E-3FD64CD1F40D}" presName="conn2-1" presStyleLbl="parChTrans1D3" presStyleIdx="0" presStyleCnt="6"/>
      <dgm:spPr/>
      <dgm:t>
        <a:bodyPr/>
        <a:lstStyle/>
        <a:p>
          <a:endParaRPr lang="es-CO"/>
        </a:p>
      </dgm:t>
    </dgm:pt>
    <dgm:pt modelId="{75104F20-CDBA-4BAB-AC27-75C82D4C02CB}" type="pres">
      <dgm:prSet presAssocID="{79AC73D9-2518-4F1F-9F0E-3FD64CD1F40D}" presName="connTx" presStyleLbl="parChTrans1D3" presStyleIdx="0" presStyleCnt="6"/>
      <dgm:spPr/>
      <dgm:t>
        <a:bodyPr/>
        <a:lstStyle/>
        <a:p>
          <a:endParaRPr lang="es-CO"/>
        </a:p>
      </dgm:t>
    </dgm:pt>
    <dgm:pt modelId="{AAD4D1EE-2E42-4E61-ABC6-23B1EF550699}" type="pres">
      <dgm:prSet presAssocID="{348CB809-3DA9-474E-A110-1AD0BF2D9E03}" presName="root2" presStyleCnt="0"/>
      <dgm:spPr/>
    </dgm:pt>
    <dgm:pt modelId="{44C9AB53-EB8A-40CC-A7E3-4EAD9A4B9D53}" type="pres">
      <dgm:prSet presAssocID="{348CB809-3DA9-474E-A110-1AD0BF2D9E03}" presName="LevelTwoTextNode" presStyleLbl="node3" presStyleIdx="0" presStyleCnt="6" custLinFactY="100000" custLinFactNeighborX="44592" custLinFactNeighborY="16553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898519C-01E9-49B0-94A7-FC252DCF680A}" type="pres">
      <dgm:prSet presAssocID="{348CB809-3DA9-474E-A110-1AD0BF2D9E03}" presName="level3hierChild" presStyleCnt="0"/>
      <dgm:spPr/>
    </dgm:pt>
    <dgm:pt modelId="{E038E99D-C0CA-4DCE-8B34-4E5A897041CD}" type="pres">
      <dgm:prSet presAssocID="{79ED3CBB-351C-47FC-9A19-FDA12B5C3F45}" presName="conn2-1" presStyleLbl="parChTrans1D3" presStyleIdx="1" presStyleCnt="6"/>
      <dgm:spPr/>
      <dgm:t>
        <a:bodyPr/>
        <a:lstStyle/>
        <a:p>
          <a:endParaRPr lang="es-CO"/>
        </a:p>
      </dgm:t>
    </dgm:pt>
    <dgm:pt modelId="{6E268DC1-ACD6-47B9-B630-3AB596F609A9}" type="pres">
      <dgm:prSet presAssocID="{79ED3CBB-351C-47FC-9A19-FDA12B5C3F45}" presName="connTx" presStyleLbl="parChTrans1D3" presStyleIdx="1" presStyleCnt="6"/>
      <dgm:spPr/>
      <dgm:t>
        <a:bodyPr/>
        <a:lstStyle/>
        <a:p>
          <a:endParaRPr lang="es-CO"/>
        </a:p>
      </dgm:t>
    </dgm:pt>
    <dgm:pt modelId="{9B21FAF8-A9AC-428B-B97B-2A15323CD859}" type="pres">
      <dgm:prSet presAssocID="{E1BA870B-D877-4DAE-B840-0EC74526EA2C}" presName="root2" presStyleCnt="0"/>
      <dgm:spPr/>
    </dgm:pt>
    <dgm:pt modelId="{DEA75BFB-2518-4A99-A076-6EEA0B7523D3}" type="pres">
      <dgm:prSet presAssocID="{E1BA870B-D877-4DAE-B840-0EC74526EA2C}" presName="LevelTwoTextNode" presStyleLbl="node3" presStyleIdx="1" presStyleCnt="6" custLinFactY="100000" custLinFactNeighborX="46603" custLinFactNeighborY="15748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2AEB5BC-5C71-4172-BDA4-A9DBCFF87F12}" type="pres">
      <dgm:prSet presAssocID="{E1BA870B-D877-4DAE-B840-0EC74526EA2C}" presName="level3hierChild" presStyleCnt="0"/>
      <dgm:spPr/>
    </dgm:pt>
    <dgm:pt modelId="{90092337-BDD3-4884-B61F-397DF32F9CEB}" type="pres">
      <dgm:prSet presAssocID="{CAD52C97-4ACA-48FE-9AC0-6929ADF4C63A}" presName="conn2-1" presStyleLbl="parChTrans1D3" presStyleIdx="2" presStyleCnt="6"/>
      <dgm:spPr/>
      <dgm:t>
        <a:bodyPr/>
        <a:lstStyle/>
        <a:p>
          <a:endParaRPr lang="es-CO"/>
        </a:p>
      </dgm:t>
    </dgm:pt>
    <dgm:pt modelId="{33D2AA66-51EA-4D57-82A1-2F50FEFA5F23}" type="pres">
      <dgm:prSet presAssocID="{CAD52C97-4ACA-48FE-9AC0-6929ADF4C63A}" presName="connTx" presStyleLbl="parChTrans1D3" presStyleIdx="2" presStyleCnt="6"/>
      <dgm:spPr/>
      <dgm:t>
        <a:bodyPr/>
        <a:lstStyle/>
        <a:p>
          <a:endParaRPr lang="es-CO"/>
        </a:p>
      </dgm:t>
    </dgm:pt>
    <dgm:pt modelId="{8CB56714-E01D-42CD-BD28-509F7239BD25}" type="pres">
      <dgm:prSet presAssocID="{7172989F-15D3-460B-BD5D-950AD0EC8F3F}" presName="root2" presStyleCnt="0"/>
      <dgm:spPr/>
    </dgm:pt>
    <dgm:pt modelId="{DACEAA23-C445-4BCC-8DA6-9D730BE37D67}" type="pres">
      <dgm:prSet presAssocID="{7172989F-15D3-460B-BD5D-950AD0EC8F3F}" presName="LevelTwoTextNode" presStyleLbl="node3" presStyleIdx="2" presStyleCnt="6" custLinFactY="100000" custLinFactNeighborX="45262" custLinFactNeighborY="14810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EF749FE-3F7F-4A32-9BAA-21C650C8ABB3}" type="pres">
      <dgm:prSet presAssocID="{7172989F-15D3-460B-BD5D-950AD0EC8F3F}" presName="level3hierChild" presStyleCnt="0"/>
      <dgm:spPr/>
    </dgm:pt>
    <dgm:pt modelId="{877B12EC-1860-4A3B-9B80-555AC14B3A2D}" type="pres">
      <dgm:prSet presAssocID="{480E1392-405C-484F-97E1-5FA6589EE3A9}" presName="conn2-1" presStyleLbl="parChTrans1D3" presStyleIdx="3" presStyleCnt="6"/>
      <dgm:spPr/>
      <dgm:t>
        <a:bodyPr/>
        <a:lstStyle/>
        <a:p>
          <a:endParaRPr lang="es-CO"/>
        </a:p>
      </dgm:t>
    </dgm:pt>
    <dgm:pt modelId="{2FA1C7E7-0B78-4B62-8062-CBD4FBEE5AAD}" type="pres">
      <dgm:prSet presAssocID="{480E1392-405C-484F-97E1-5FA6589EE3A9}" presName="connTx" presStyleLbl="parChTrans1D3" presStyleIdx="3" presStyleCnt="6"/>
      <dgm:spPr/>
      <dgm:t>
        <a:bodyPr/>
        <a:lstStyle/>
        <a:p>
          <a:endParaRPr lang="es-CO"/>
        </a:p>
      </dgm:t>
    </dgm:pt>
    <dgm:pt modelId="{0CBEB301-F40A-471D-87AC-357C11EFCB1A}" type="pres">
      <dgm:prSet presAssocID="{A9D21FF1-91E9-4C64-B6F4-8411AB8301A7}" presName="root2" presStyleCnt="0"/>
      <dgm:spPr/>
    </dgm:pt>
    <dgm:pt modelId="{572E6915-6431-485C-AD6B-550D63D0E622}" type="pres">
      <dgm:prSet presAssocID="{A9D21FF1-91E9-4C64-B6F4-8411AB8301A7}" presName="LevelTwoTextNode" presStyleLbl="node3" presStyleIdx="3" presStyleCnt="6" custLinFactY="100000" custLinFactNeighborX="45932" custLinFactNeighborY="14252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6DBD4DA-6DB5-47E5-A7C5-CDB76C1D4DB8}" type="pres">
      <dgm:prSet presAssocID="{A9D21FF1-91E9-4C64-B6F4-8411AB8301A7}" presName="level3hierChild" presStyleCnt="0"/>
      <dgm:spPr/>
    </dgm:pt>
    <dgm:pt modelId="{6FED2BBD-7D90-4CC9-B03A-A99AAF4BA207}" type="pres">
      <dgm:prSet presAssocID="{C30627B3-5126-431B-8FC7-04FF22494865}" presName="conn2-1" presStyleLbl="parChTrans1D2" presStyleIdx="1" presStyleCnt="2"/>
      <dgm:spPr/>
      <dgm:t>
        <a:bodyPr/>
        <a:lstStyle/>
        <a:p>
          <a:endParaRPr lang="es-CO"/>
        </a:p>
      </dgm:t>
    </dgm:pt>
    <dgm:pt modelId="{7DDF26C2-C2A7-47DB-A018-1B3AF9B796CC}" type="pres">
      <dgm:prSet presAssocID="{C30627B3-5126-431B-8FC7-04FF22494865}" presName="connTx" presStyleLbl="parChTrans1D2" presStyleIdx="1" presStyleCnt="2"/>
      <dgm:spPr/>
      <dgm:t>
        <a:bodyPr/>
        <a:lstStyle/>
        <a:p>
          <a:endParaRPr lang="es-CO"/>
        </a:p>
      </dgm:t>
    </dgm:pt>
    <dgm:pt modelId="{ECA32F97-8ED3-41C5-9960-AC266CB8DB1C}" type="pres">
      <dgm:prSet presAssocID="{549138FE-B1D3-4993-86FA-71B4DB4344CE}" presName="root2" presStyleCnt="0"/>
      <dgm:spPr/>
    </dgm:pt>
    <dgm:pt modelId="{5C724653-6214-4834-B255-D45A3B6F3B9A}" type="pres">
      <dgm:prSet presAssocID="{549138FE-B1D3-4993-86FA-71B4DB4344CE}" presName="LevelTwoTextNode" presStyleLbl="node2" presStyleIdx="1" presStyleCnt="2" custLinFactY="-200000" custLinFactNeighborX="-46937" custLinFactNeighborY="-29083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3602C6B-63E3-4E21-9FC0-4F8E0277BE1C}" type="pres">
      <dgm:prSet presAssocID="{549138FE-B1D3-4993-86FA-71B4DB4344CE}" presName="level3hierChild" presStyleCnt="0"/>
      <dgm:spPr/>
    </dgm:pt>
    <dgm:pt modelId="{FC5E6E87-0BFA-4D2D-968A-9519F6B09077}" type="pres">
      <dgm:prSet presAssocID="{0623CEE3-B921-4DCA-AAFE-97814BEB09A6}" presName="conn2-1" presStyleLbl="parChTrans1D3" presStyleIdx="4" presStyleCnt="6"/>
      <dgm:spPr/>
      <dgm:t>
        <a:bodyPr/>
        <a:lstStyle/>
        <a:p>
          <a:endParaRPr lang="es-CO"/>
        </a:p>
      </dgm:t>
    </dgm:pt>
    <dgm:pt modelId="{AC8E4AAA-FAFD-4D52-877E-D934B3021C3C}" type="pres">
      <dgm:prSet presAssocID="{0623CEE3-B921-4DCA-AAFE-97814BEB09A6}" presName="connTx" presStyleLbl="parChTrans1D3" presStyleIdx="4" presStyleCnt="6"/>
      <dgm:spPr/>
      <dgm:t>
        <a:bodyPr/>
        <a:lstStyle/>
        <a:p>
          <a:endParaRPr lang="es-CO"/>
        </a:p>
      </dgm:t>
    </dgm:pt>
    <dgm:pt modelId="{D093D80D-D85B-4050-8553-3BDB2D686789}" type="pres">
      <dgm:prSet presAssocID="{6CC53DF5-1E61-4C8A-AA59-94204768C3DB}" presName="root2" presStyleCnt="0"/>
      <dgm:spPr/>
    </dgm:pt>
    <dgm:pt modelId="{3C9FFA66-97B2-4A75-8595-B785CDEE3E43}" type="pres">
      <dgm:prSet presAssocID="{6CC53DF5-1E61-4C8A-AA59-94204768C3DB}" presName="LevelTwoTextNode" presStyleLbl="node3" presStyleIdx="4" presStyleCnt="6" custLinFactY="-200000" custLinFactNeighborX="42959" custLinFactNeighborY="-26045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6AC2633-B603-4EB9-9778-3B1F0A99CF4F}" type="pres">
      <dgm:prSet presAssocID="{6CC53DF5-1E61-4C8A-AA59-94204768C3DB}" presName="level3hierChild" presStyleCnt="0"/>
      <dgm:spPr/>
    </dgm:pt>
    <dgm:pt modelId="{8E151538-1F69-4699-B98F-EA5CB1DEADE1}" type="pres">
      <dgm:prSet presAssocID="{307D14FE-088A-498B-A2D6-BBA231EBA5D0}" presName="conn2-1" presStyleLbl="parChTrans1D3" presStyleIdx="5" presStyleCnt="6"/>
      <dgm:spPr/>
      <dgm:t>
        <a:bodyPr/>
        <a:lstStyle/>
        <a:p>
          <a:endParaRPr lang="es-CO"/>
        </a:p>
      </dgm:t>
    </dgm:pt>
    <dgm:pt modelId="{67039BD5-3082-4C36-808C-9120F3FB477D}" type="pres">
      <dgm:prSet presAssocID="{307D14FE-088A-498B-A2D6-BBA231EBA5D0}" presName="connTx" presStyleLbl="parChTrans1D3" presStyleIdx="5" presStyleCnt="6"/>
      <dgm:spPr/>
      <dgm:t>
        <a:bodyPr/>
        <a:lstStyle/>
        <a:p>
          <a:endParaRPr lang="es-CO"/>
        </a:p>
      </dgm:t>
    </dgm:pt>
    <dgm:pt modelId="{EFC8E75D-6F12-4CC7-86CA-12DD672D293A}" type="pres">
      <dgm:prSet presAssocID="{88FEE2E5-94F3-46CA-80A7-0518746D7D6C}" presName="root2" presStyleCnt="0"/>
      <dgm:spPr/>
    </dgm:pt>
    <dgm:pt modelId="{857763F7-5C2A-43A3-A8AE-A1F5709BC9AE}" type="pres">
      <dgm:prSet presAssocID="{88FEE2E5-94F3-46CA-80A7-0518746D7D6C}" presName="LevelTwoTextNode" presStyleLbl="node3" presStyleIdx="5" presStyleCnt="6" custLinFactY="-200000" custLinFactNeighborX="45642" custLinFactNeighborY="-25149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862DB39-D268-42B0-BD26-DF1A0B482D9A}" type="pres">
      <dgm:prSet presAssocID="{88FEE2E5-94F3-46CA-80A7-0518746D7D6C}" presName="level3hierChild" presStyleCnt="0"/>
      <dgm:spPr/>
    </dgm:pt>
  </dgm:ptLst>
  <dgm:cxnLst>
    <dgm:cxn modelId="{AB6931D9-C7F1-456B-A4AF-52EFF45DD91C}" type="presOf" srcId="{1A328CA8-90C4-42B8-BE09-FD03EBDE8B65}" destId="{54BCB98C-C557-4849-A898-37345E69C151}" srcOrd="0" destOrd="0" presId="urn:microsoft.com/office/officeart/2005/8/layout/hierarchy2"/>
    <dgm:cxn modelId="{7D809AB6-2E52-4250-922F-19BCE84AD8AC}" type="presOf" srcId="{7172989F-15D3-460B-BD5D-950AD0EC8F3F}" destId="{DACEAA23-C445-4BCC-8DA6-9D730BE37D67}" srcOrd="0" destOrd="0" presId="urn:microsoft.com/office/officeart/2005/8/layout/hierarchy2"/>
    <dgm:cxn modelId="{A612BD92-081F-4C10-946F-9EE8A7DFF40E}" type="presOf" srcId="{549138FE-B1D3-4993-86FA-71B4DB4344CE}" destId="{5C724653-6214-4834-B255-D45A3B6F3B9A}" srcOrd="0" destOrd="0" presId="urn:microsoft.com/office/officeart/2005/8/layout/hierarchy2"/>
    <dgm:cxn modelId="{C544B2CE-14EB-4FD9-BAE9-07ADF953F8FD}" type="presOf" srcId="{0623CEE3-B921-4DCA-AAFE-97814BEB09A6}" destId="{AC8E4AAA-FAFD-4D52-877E-D934B3021C3C}" srcOrd="1" destOrd="0" presId="urn:microsoft.com/office/officeart/2005/8/layout/hierarchy2"/>
    <dgm:cxn modelId="{45350E49-38C5-4484-86E5-02C06BDEA34A}" type="presOf" srcId="{79AC73D9-2518-4F1F-9F0E-3FD64CD1F40D}" destId="{75104F20-CDBA-4BAB-AC27-75C82D4C02CB}" srcOrd="1" destOrd="0" presId="urn:microsoft.com/office/officeart/2005/8/layout/hierarchy2"/>
    <dgm:cxn modelId="{6784124F-9E21-4498-A00F-660461D8264D}" type="presOf" srcId="{307D14FE-088A-498B-A2D6-BBA231EBA5D0}" destId="{67039BD5-3082-4C36-808C-9120F3FB477D}" srcOrd="1" destOrd="0" presId="urn:microsoft.com/office/officeart/2005/8/layout/hierarchy2"/>
    <dgm:cxn modelId="{67CF079B-179E-4278-8A32-DA19B44B150E}" srcId="{00F70FDC-41A0-4382-A93F-A7102A5E734C}" destId="{348CB809-3DA9-474E-A110-1AD0BF2D9E03}" srcOrd="0" destOrd="0" parTransId="{79AC73D9-2518-4F1F-9F0E-3FD64CD1F40D}" sibTransId="{4F57EE3C-34B4-48DA-A447-D3537E9A8CB9}"/>
    <dgm:cxn modelId="{AA8BF834-670D-4898-9CA2-FDE7E7B85A4A}" type="presOf" srcId="{CAD52C97-4ACA-48FE-9AC0-6929ADF4C63A}" destId="{33D2AA66-51EA-4D57-82A1-2F50FEFA5F23}" srcOrd="1" destOrd="0" presId="urn:microsoft.com/office/officeart/2005/8/layout/hierarchy2"/>
    <dgm:cxn modelId="{865A33CE-CA38-4889-9F85-F16F6001A9D5}" type="presOf" srcId="{307D14FE-088A-498B-A2D6-BBA231EBA5D0}" destId="{8E151538-1F69-4699-B98F-EA5CB1DEADE1}" srcOrd="0" destOrd="0" presId="urn:microsoft.com/office/officeart/2005/8/layout/hierarchy2"/>
    <dgm:cxn modelId="{102CE81D-BCB2-488A-87D3-8FF0655A1498}" type="presOf" srcId="{6CC53DF5-1E61-4C8A-AA59-94204768C3DB}" destId="{3C9FFA66-97B2-4A75-8595-B785CDEE3E43}" srcOrd="0" destOrd="0" presId="urn:microsoft.com/office/officeart/2005/8/layout/hierarchy2"/>
    <dgm:cxn modelId="{048E9347-516D-453B-8163-0912EEB33F77}" type="presOf" srcId="{79ED3CBB-351C-47FC-9A19-FDA12B5C3F45}" destId="{6E268DC1-ACD6-47B9-B630-3AB596F609A9}" srcOrd="1" destOrd="0" presId="urn:microsoft.com/office/officeart/2005/8/layout/hierarchy2"/>
    <dgm:cxn modelId="{F8574877-E384-4479-B594-751E2EA34129}" srcId="{1A328CA8-90C4-42B8-BE09-FD03EBDE8B65}" destId="{549138FE-B1D3-4993-86FA-71B4DB4344CE}" srcOrd="1" destOrd="0" parTransId="{C30627B3-5126-431B-8FC7-04FF22494865}" sibTransId="{E479F8D5-39B2-42E7-BEFA-7F785E8054F3}"/>
    <dgm:cxn modelId="{BEE3B518-4CC2-44EA-9031-71753398BD68}" srcId="{549138FE-B1D3-4993-86FA-71B4DB4344CE}" destId="{6CC53DF5-1E61-4C8A-AA59-94204768C3DB}" srcOrd="0" destOrd="0" parTransId="{0623CEE3-B921-4DCA-AAFE-97814BEB09A6}" sibTransId="{11D8E023-3E79-4A0A-988D-8132342181C2}"/>
    <dgm:cxn modelId="{5DE3B733-65B6-4E19-BE4E-206573F270ED}" srcId="{00F70FDC-41A0-4382-A93F-A7102A5E734C}" destId="{E1BA870B-D877-4DAE-B840-0EC74526EA2C}" srcOrd="1" destOrd="0" parTransId="{79ED3CBB-351C-47FC-9A19-FDA12B5C3F45}" sibTransId="{38CDF51C-180F-4277-8381-161A3E8A636E}"/>
    <dgm:cxn modelId="{25298D3E-BE65-424E-A437-AC4A61FA747F}" type="presOf" srcId="{348CB809-3DA9-474E-A110-1AD0BF2D9E03}" destId="{44C9AB53-EB8A-40CC-A7E3-4EAD9A4B9D53}" srcOrd="0" destOrd="0" presId="urn:microsoft.com/office/officeart/2005/8/layout/hierarchy2"/>
    <dgm:cxn modelId="{FCF09FAF-1013-4199-86E7-764044DECA65}" srcId="{549138FE-B1D3-4993-86FA-71B4DB4344CE}" destId="{88FEE2E5-94F3-46CA-80A7-0518746D7D6C}" srcOrd="1" destOrd="0" parTransId="{307D14FE-088A-498B-A2D6-BBA231EBA5D0}" sibTransId="{BCE67890-DB47-4E72-A838-15FB65901383}"/>
    <dgm:cxn modelId="{D2BBFB93-937A-4016-8226-B9A26A8C9F72}" type="presOf" srcId="{C30627B3-5126-431B-8FC7-04FF22494865}" destId="{6FED2BBD-7D90-4CC9-B03A-A99AAF4BA207}" srcOrd="0" destOrd="0" presId="urn:microsoft.com/office/officeart/2005/8/layout/hierarchy2"/>
    <dgm:cxn modelId="{C85B77C8-7BED-4698-A7EC-3884C7DD5641}" type="presOf" srcId="{CAD52C97-4ACA-48FE-9AC0-6929ADF4C63A}" destId="{90092337-BDD3-4884-B61F-397DF32F9CEB}" srcOrd="0" destOrd="0" presId="urn:microsoft.com/office/officeart/2005/8/layout/hierarchy2"/>
    <dgm:cxn modelId="{4E1E9AB2-3531-4E53-9941-C7B4820FDE0C}" type="presOf" srcId="{A9D21FF1-91E9-4C64-B6F4-8411AB8301A7}" destId="{572E6915-6431-485C-AD6B-550D63D0E622}" srcOrd="0" destOrd="0" presId="urn:microsoft.com/office/officeart/2005/8/layout/hierarchy2"/>
    <dgm:cxn modelId="{FFFEF246-F58F-485B-9E45-E6E42C837517}" type="presOf" srcId="{480E1392-405C-484F-97E1-5FA6589EE3A9}" destId="{877B12EC-1860-4A3B-9B80-555AC14B3A2D}" srcOrd="0" destOrd="0" presId="urn:microsoft.com/office/officeart/2005/8/layout/hierarchy2"/>
    <dgm:cxn modelId="{58C5F14F-FB24-4604-8FD9-8F3E4FBB9B2A}" type="presOf" srcId="{88FEE2E5-94F3-46CA-80A7-0518746D7D6C}" destId="{857763F7-5C2A-43A3-A8AE-A1F5709BC9AE}" srcOrd="0" destOrd="0" presId="urn:microsoft.com/office/officeart/2005/8/layout/hierarchy2"/>
    <dgm:cxn modelId="{960F9DE5-5FF1-434F-B828-03830F39A08E}" type="presOf" srcId="{3BD2B9FB-BC71-4666-ABC4-27C47B1D8742}" destId="{4A1EEB89-0521-4FD7-AC66-8EC570833A6F}" srcOrd="1" destOrd="0" presId="urn:microsoft.com/office/officeart/2005/8/layout/hierarchy2"/>
    <dgm:cxn modelId="{A93F59B7-3D86-4E00-9479-92208DD8EBCD}" srcId="{D19C62BE-1660-4D34-8D8A-F8950A477B46}" destId="{1A328CA8-90C4-42B8-BE09-FD03EBDE8B65}" srcOrd="0" destOrd="0" parTransId="{BE804EDD-0227-4EDA-A23A-BCD7AC9E85E8}" sibTransId="{B0E00E2D-09EF-4926-8C46-607EC78137A0}"/>
    <dgm:cxn modelId="{55C64F9A-5B49-46B4-AA1B-D4FF1E3E6F60}" type="presOf" srcId="{E1BA870B-D877-4DAE-B840-0EC74526EA2C}" destId="{DEA75BFB-2518-4A99-A076-6EEA0B7523D3}" srcOrd="0" destOrd="0" presId="urn:microsoft.com/office/officeart/2005/8/layout/hierarchy2"/>
    <dgm:cxn modelId="{CDEC1176-BDD2-4B15-A728-D70CF36D19F2}" type="presOf" srcId="{79AC73D9-2518-4F1F-9F0E-3FD64CD1F40D}" destId="{39909A02-3538-4236-8116-B2970A05BA6B}" srcOrd="0" destOrd="0" presId="urn:microsoft.com/office/officeart/2005/8/layout/hierarchy2"/>
    <dgm:cxn modelId="{F3536FE0-5C75-493B-AD33-21EF58904BCE}" type="presOf" srcId="{00F70FDC-41A0-4382-A93F-A7102A5E734C}" destId="{07143FF9-F08D-4263-9B39-2A55ADB4E1DC}" srcOrd="0" destOrd="0" presId="urn:microsoft.com/office/officeart/2005/8/layout/hierarchy2"/>
    <dgm:cxn modelId="{81116A71-53C5-48E8-A4FD-C7909A30664E}" srcId="{1A328CA8-90C4-42B8-BE09-FD03EBDE8B65}" destId="{00F70FDC-41A0-4382-A93F-A7102A5E734C}" srcOrd="0" destOrd="0" parTransId="{3BD2B9FB-BC71-4666-ABC4-27C47B1D8742}" sibTransId="{0CF1BF57-9FA1-4E82-9CA3-F1A02B7D694C}"/>
    <dgm:cxn modelId="{64C6204F-EA8F-482D-BC6C-41386067F8DF}" srcId="{00F70FDC-41A0-4382-A93F-A7102A5E734C}" destId="{A9D21FF1-91E9-4C64-B6F4-8411AB8301A7}" srcOrd="3" destOrd="0" parTransId="{480E1392-405C-484F-97E1-5FA6589EE3A9}" sibTransId="{4BE6CCEA-5C90-495D-995D-CEFC0E4139BD}"/>
    <dgm:cxn modelId="{B7592091-978C-4267-85D4-2A5E10BEB492}" type="presOf" srcId="{3BD2B9FB-BC71-4666-ABC4-27C47B1D8742}" destId="{3BA692DB-E1AE-4EA2-9B44-22068DF76769}" srcOrd="0" destOrd="0" presId="urn:microsoft.com/office/officeart/2005/8/layout/hierarchy2"/>
    <dgm:cxn modelId="{54705436-1197-4688-A4DF-8BB15468C738}" type="presOf" srcId="{D19C62BE-1660-4D34-8D8A-F8950A477B46}" destId="{EC98B173-1A8D-4B72-889E-880C7C0B7941}" srcOrd="0" destOrd="0" presId="urn:microsoft.com/office/officeart/2005/8/layout/hierarchy2"/>
    <dgm:cxn modelId="{49B4A2B6-6254-43F0-BA90-2243C8333C51}" type="presOf" srcId="{C30627B3-5126-431B-8FC7-04FF22494865}" destId="{7DDF26C2-C2A7-47DB-A018-1B3AF9B796CC}" srcOrd="1" destOrd="0" presId="urn:microsoft.com/office/officeart/2005/8/layout/hierarchy2"/>
    <dgm:cxn modelId="{1CD5358E-7322-4D63-8DE8-D7A5EA0F6209}" type="presOf" srcId="{480E1392-405C-484F-97E1-5FA6589EE3A9}" destId="{2FA1C7E7-0B78-4B62-8062-CBD4FBEE5AAD}" srcOrd="1" destOrd="0" presId="urn:microsoft.com/office/officeart/2005/8/layout/hierarchy2"/>
    <dgm:cxn modelId="{170FC2DC-A80E-487A-99F1-050F34798C67}" type="presOf" srcId="{0623CEE3-B921-4DCA-AAFE-97814BEB09A6}" destId="{FC5E6E87-0BFA-4D2D-968A-9519F6B09077}" srcOrd="0" destOrd="0" presId="urn:microsoft.com/office/officeart/2005/8/layout/hierarchy2"/>
    <dgm:cxn modelId="{F9F86124-DAEC-4792-BA60-45142CC84089}" srcId="{00F70FDC-41A0-4382-A93F-A7102A5E734C}" destId="{7172989F-15D3-460B-BD5D-950AD0EC8F3F}" srcOrd="2" destOrd="0" parTransId="{CAD52C97-4ACA-48FE-9AC0-6929ADF4C63A}" sibTransId="{87D7A74C-73F7-4BEE-BFA7-714E6A151474}"/>
    <dgm:cxn modelId="{46D0EC0C-03E5-4218-AB06-AAC0F9DD2FCF}" type="presOf" srcId="{79ED3CBB-351C-47FC-9A19-FDA12B5C3F45}" destId="{E038E99D-C0CA-4DCE-8B34-4E5A897041CD}" srcOrd="0" destOrd="0" presId="urn:microsoft.com/office/officeart/2005/8/layout/hierarchy2"/>
    <dgm:cxn modelId="{2B2AB50A-8FAA-404E-B432-FCA58CDDFB1F}" type="presParOf" srcId="{EC98B173-1A8D-4B72-889E-880C7C0B7941}" destId="{4B9C1707-6057-4ADA-BC55-5784150413A5}" srcOrd="0" destOrd="0" presId="urn:microsoft.com/office/officeart/2005/8/layout/hierarchy2"/>
    <dgm:cxn modelId="{BDAF80C4-2C11-483F-8630-5445E0998F44}" type="presParOf" srcId="{4B9C1707-6057-4ADA-BC55-5784150413A5}" destId="{54BCB98C-C557-4849-A898-37345E69C151}" srcOrd="0" destOrd="0" presId="urn:microsoft.com/office/officeart/2005/8/layout/hierarchy2"/>
    <dgm:cxn modelId="{D79DB356-4C4F-4191-AF90-014EE86AB931}" type="presParOf" srcId="{4B9C1707-6057-4ADA-BC55-5784150413A5}" destId="{DBA91824-8694-47E6-A506-A7AC96086462}" srcOrd="1" destOrd="0" presId="urn:microsoft.com/office/officeart/2005/8/layout/hierarchy2"/>
    <dgm:cxn modelId="{BB40A5D5-BA1D-4353-877E-3BA26B31CCD7}" type="presParOf" srcId="{DBA91824-8694-47E6-A506-A7AC96086462}" destId="{3BA692DB-E1AE-4EA2-9B44-22068DF76769}" srcOrd="0" destOrd="0" presId="urn:microsoft.com/office/officeart/2005/8/layout/hierarchy2"/>
    <dgm:cxn modelId="{E5F108BF-0AA8-4642-B48E-7198A2476221}" type="presParOf" srcId="{3BA692DB-E1AE-4EA2-9B44-22068DF76769}" destId="{4A1EEB89-0521-4FD7-AC66-8EC570833A6F}" srcOrd="0" destOrd="0" presId="urn:microsoft.com/office/officeart/2005/8/layout/hierarchy2"/>
    <dgm:cxn modelId="{D5C6FFF1-C826-4C06-AD37-C2F0E47AA52F}" type="presParOf" srcId="{DBA91824-8694-47E6-A506-A7AC96086462}" destId="{49A08BCC-6146-43A4-BA7B-851CEC1337BD}" srcOrd="1" destOrd="0" presId="urn:microsoft.com/office/officeart/2005/8/layout/hierarchy2"/>
    <dgm:cxn modelId="{0CBC7F73-C646-45D2-89A9-0645DD2045EC}" type="presParOf" srcId="{49A08BCC-6146-43A4-BA7B-851CEC1337BD}" destId="{07143FF9-F08D-4263-9B39-2A55ADB4E1DC}" srcOrd="0" destOrd="0" presId="urn:microsoft.com/office/officeart/2005/8/layout/hierarchy2"/>
    <dgm:cxn modelId="{EDAF7B45-1DE1-47CA-A256-8496625710D3}" type="presParOf" srcId="{49A08BCC-6146-43A4-BA7B-851CEC1337BD}" destId="{8AA3E0B3-D1B8-423E-A23E-FA4DC264B5AF}" srcOrd="1" destOrd="0" presId="urn:microsoft.com/office/officeart/2005/8/layout/hierarchy2"/>
    <dgm:cxn modelId="{DB636220-302E-4476-B5E8-A106FD420F28}" type="presParOf" srcId="{8AA3E0B3-D1B8-423E-A23E-FA4DC264B5AF}" destId="{39909A02-3538-4236-8116-B2970A05BA6B}" srcOrd="0" destOrd="0" presId="urn:microsoft.com/office/officeart/2005/8/layout/hierarchy2"/>
    <dgm:cxn modelId="{B813E095-9657-484D-AD0F-9862723ED261}" type="presParOf" srcId="{39909A02-3538-4236-8116-B2970A05BA6B}" destId="{75104F20-CDBA-4BAB-AC27-75C82D4C02CB}" srcOrd="0" destOrd="0" presId="urn:microsoft.com/office/officeart/2005/8/layout/hierarchy2"/>
    <dgm:cxn modelId="{6EFB73DF-6797-4031-AB81-9D49BAE34919}" type="presParOf" srcId="{8AA3E0B3-D1B8-423E-A23E-FA4DC264B5AF}" destId="{AAD4D1EE-2E42-4E61-ABC6-23B1EF550699}" srcOrd="1" destOrd="0" presId="urn:microsoft.com/office/officeart/2005/8/layout/hierarchy2"/>
    <dgm:cxn modelId="{860CB43F-4B79-416C-8F0E-6AFA2CB5F453}" type="presParOf" srcId="{AAD4D1EE-2E42-4E61-ABC6-23B1EF550699}" destId="{44C9AB53-EB8A-40CC-A7E3-4EAD9A4B9D53}" srcOrd="0" destOrd="0" presId="urn:microsoft.com/office/officeart/2005/8/layout/hierarchy2"/>
    <dgm:cxn modelId="{7A846648-1956-4D1D-87E0-E98CEDFB6E62}" type="presParOf" srcId="{AAD4D1EE-2E42-4E61-ABC6-23B1EF550699}" destId="{7898519C-01E9-49B0-94A7-FC252DCF680A}" srcOrd="1" destOrd="0" presId="urn:microsoft.com/office/officeart/2005/8/layout/hierarchy2"/>
    <dgm:cxn modelId="{B842DC05-0590-4709-84B2-8A1FDB44122E}" type="presParOf" srcId="{8AA3E0B3-D1B8-423E-A23E-FA4DC264B5AF}" destId="{E038E99D-C0CA-4DCE-8B34-4E5A897041CD}" srcOrd="2" destOrd="0" presId="urn:microsoft.com/office/officeart/2005/8/layout/hierarchy2"/>
    <dgm:cxn modelId="{DF25F5DC-4E5C-447C-87C6-354685DCDF0F}" type="presParOf" srcId="{E038E99D-C0CA-4DCE-8B34-4E5A897041CD}" destId="{6E268DC1-ACD6-47B9-B630-3AB596F609A9}" srcOrd="0" destOrd="0" presId="urn:microsoft.com/office/officeart/2005/8/layout/hierarchy2"/>
    <dgm:cxn modelId="{618C0C84-EE23-400E-9289-3BF307026A6B}" type="presParOf" srcId="{8AA3E0B3-D1B8-423E-A23E-FA4DC264B5AF}" destId="{9B21FAF8-A9AC-428B-B97B-2A15323CD859}" srcOrd="3" destOrd="0" presId="urn:microsoft.com/office/officeart/2005/8/layout/hierarchy2"/>
    <dgm:cxn modelId="{C344EA1F-A60F-46B1-A971-9957A9447F9A}" type="presParOf" srcId="{9B21FAF8-A9AC-428B-B97B-2A15323CD859}" destId="{DEA75BFB-2518-4A99-A076-6EEA0B7523D3}" srcOrd="0" destOrd="0" presId="urn:microsoft.com/office/officeart/2005/8/layout/hierarchy2"/>
    <dgm:cxn modelId="{7C8CA951-C165-4ECB-B0B0-56632EA8BE9A}" type="presParOf" srcId="{9B21FAF8-A9AC-428B-B97B-2A15323CD859}" destId="{52AEB5BC-5C71-4172-BDA4-A9DBCFF87F12}" srcOrd="1" destOrd="0" presId="urn:microsoft.com/office/officeart/2005/8/layout/hierarchy2"/>
    <dgm:cxn modelId="{E327FDD7-8519-4ECE-B016-10A279A2E9AC}" type="presParOf" srcId="{8AA3E0B3-D1B8-423E-A23E-FA4DC264B5AF}" destId="{90092337-BDD3-4884-B61F-397DF32F9CEB}" srcOrd="4" destOrd="0" presId="urn:microsoft.com/office/officeart/2005/8/layout/hierarchy2"/>
    <dgm:cxn modelId="{6D04BF4A-F66A-4822-9258-ECCB3E9C45AC}" type="presParOf" srcId="{90092337-BDD3-4884-B61F-397DF32F9CEB}" destId="{33D2AA66-51EA-4D57-82A1-2F50FEFA5F23}" srcOrd="0" destOrd="0" presId="urn:microsoft.com/office/officeart/2005/8/layout/hierarchy2"/>
    <dgm:cxn modelId="{FE52A5DC-4661-45F6-A2BE-B307D6CABA2B}" type="presParOf" srcId="{8AA3E0B3-D1B8-423E-A23E-FA4DC264B5AF}" destId="{8CB56714-E01D-42CD-BD28-509F7239BD25}" srcOrd="5" destOrd="0" presId="urn:microsoft.com/office/officeart/2005/8/layout/hierarchy2"/>
    <dgm:cxn modelId="{7BA789E9-8220-4464-AFE2-8C45E7ECECAA}" type="presParOf" srcId="{8CB56714-E01D-42CD-BD28-509F7239BD25}" destId="{DACEAA23-C445-4BCC-8DA6-9D730BE37D67}" srcOrd="0" destOrd="0" presId="urn:microsoft.com/office/officeart/2005/8/layout/hierarchy2"/>
    <dgm:cxn modelId="{5FA3E684-0C96-455D-AFEB-B17467E0FAE7}" type="presParOf" srcId="{8CB56714-E01D-42CD-BD28-509F7239BD25}" destId="{9EF749FE-3F7F-4A32-9BAA-21C650C8ABB3}" srcOrd="1" destOrd="0" presId="urn:microsoft.com/office/officeart/2005/8/layout/hierarchy2"/>
    <dgm:cxn modelId="{1874BBF0-6D93-4649-A0C4-C82EAB5DFAD2}" type="presParOf" srcId="{8AA3E0B3-D1B8-423E-A23E-FA4DC264B5AF}" destId="{877B12EC-1860-4A3B-9B80-555AC14B3A2D}" srcOrd="6" destOrd="0" presId="urn:microsoft.com/office/officeart/2005/8/layout/hierarchy2"/>
    <dgm:cxn modelId="{1C9DCA32-AE63-4E25-BBF2-70EF2FDD53E5}" type="presParOf" srcId="{877B12EC-1860-4A3B-9B80-555AC14B3A2D}" destId="{2FA1C7E7-0B78-4B62-8062-CBD4FBEE5AAD}" srcOrd="0" destOrd="0" presId="urn:microsoft.com/office/officeart/2005/8/layout/hierarchy2"/>
    <dgm:cxn modelId="{8DA1F820-4DC4-4E8C-9F52-2852FB2D2C73}" type="presParOf" srcId="{8AA3E0B3-D1B8-423E-A23E-FA4DC264B5AF}" destId="{0CBEB301-F40A-471D-87AC-357C11EFCB1A}" srcOrd="7" destOrd="0" presId="urn:microsoft.com/office/officeart/2005/8/layout/hierarchy2"/>
    <dgm:cxn modelId="{C8B31FBE-9943-44B6-A379-EA10B29E2ECA}" type="presParOf" srcId="{0CBEB301-F40A-471D-87AC-357C11EFCB1A}" destId="{572E6915-6431-485C-AD6B-550D63D0E622}" srcOrd="0" destOrd="0" presId="urn:microsoft.com/office/officeart/2005/8/layout/hierarchy2"/>
    <dgm:cxn modelId="{5C39C980-B941-44D9-9C44-874CB3F6F235}" type="presParOf" srcId="{0CBEB301-F40A-471D-87AC-357C11EFCB1A}" destId="{06DBD4DA-6DB5-47E5-A7C5-CDB76C1D4DB8}" srcOrd="1" destOrd="0" presId="urn:microsoft.com/office/officeart/2005/8/layout/hierarchy2"/>
    <dgm:cxn modelId="{AFABEC77-534C-417E-953D-391575213354}" type="presParOf" srcId="{DBA91824-8694-47E6-A506-A7AC96086462}" destId="{6FED2BBD-7D90-4CC9-B03A-A99AAF4BA207}" srcOrd="2" destOrd="0" presId="urn:microsoft.com/office/officeart/2005/8/layout/hierarchy2"/>
    <dgm:cxn modelId="{72B00DED-385E-4AB9-8755-CB1E2AAC4853}" type="presParOf" srcId="{6FED2BBD-7D90-4CC9-B03A-A99AAF4BA207}" destId="{7DDF26C2-C2A7-47DB-A018-1B3AF9B796CC}" srcOrd="0" destOrd="0" presId="urn:microsoft.com/office/officeart/2005/8/layout/hierarchy2"/>
    <dgm:cxn modelId="{817E505B-D52C-4316-A5BC-543C385CBF77}" type="presParOf" srcId="{DBA91824-8694-47E6-A506-A7AC96086462}" destId="{ECA32F97-8ED3-41C5-9960-AC266CB8DB1C}" srcOrd="3" destOrd="0" presId="urn:microsoft.com/office/officeart/2005/8/layout/hierarchy2"/>
    <dgm:cxn modelId="{42803273-5AB4-4E70-9926-6FA2E0A6EBF8}" type="presParOf" srcId="{ECA32F97-8ED3-41C5-9960-AC266CB8DB1C}" destId="{5C724653-6214-4834-B255-D45A3B6F3B9A}" srcOrd="0" destOrd="0" presId="urn:microsoft.com/office/officeart/2005/8/layout/hierarchy2"/>
    <dgm:cxn modelId="{47905584-830D-4981-BB8F-F93985FD5E9F}" type="presParOf" srcId="{ECA32F97-8ED3-41C5-9960-AC266CB8DB1C}" destId="{93602C6B-63E3-4E21-9FC0-4F8E0277BE1C}" srcOrd="1" destOrd="0" presId="urn:microsoft.com/office/officeart/2005/8/layout/hierarchy2"/>
    <dgm:cxn modelId="{C3295B77-1E4C-489C-A80E-72C5DC2E879E}" type="presParOf" srcId="{93602C6B-63E3-4E21-9FC0-4F8E0277BE1C}" destId="{FC5E6E87-0BFA-4D2D-968A-9519F6B09077}" srcOrd="0" destOrd="0" presId="urn:microsoft.com/office/officeart/2005/8/layout/hierarchy2"/>
    <dgm:cxn modelId="{C2A66FBA-AE70-48DC-AFF2-4200A9331D74}" type="presParOf" srcId="{FC5E6E87-0BFA-4D2D-968A-9519F6B09077}" destId="{AC8E4AAA-FAFD-4D52-877E-D934B3021C3C}" srcOrd="0" destOrd="0" presId="urn:microsoft.com/office/officeart/2005/8/layout/hierarchy2"/>
    <dgm:cxn modelId="{76F6327A-5298-42A9-88D7-898118588FA7}" type="presParOf" srcId="{93602C6B-63E3-4E21-9FC0-4F8E0277BE1C}" destId="{D093D80D-D85B-4050-8553-3BDB2D686789}" srcOrd="1" destOrd="0" presId="urn:microsoft.com/office/officeart/2005/8/layout/hierarchy2"/>
    <dgm:cxn modelId="{3BA7F6CC-28F9-4AF8-81F4-A59BCE3C347E}" type="presParOf" srcId="{D093D80D-D85B-4050-8553-3BDB2D686789}" destId="{3C9FFA66-97B2-4A75-8595-B785CDEE3E43}" srcOrd="0" destOrd="0" presId="urn:microsoft.com/office/officeart/2005/8/layout/hierarchy2"/>
    <dgm:cxn modelId="{AD52AFA8-800B-40E3-816F-098069995B83}" type="presParOf" srcId="{D093D80D-D85B-4050-8553-3BDB2D686789}" destId="{96AC2633-B603-4EB9-9778-3B1F0A99CF4F}" srcOrd="1" destOrd="0" presId="urn:microsoft.com/office/officeart/2005/8/layout/hierarchy2"/>
    <dgm:cxn modelId="{41412B86-C495-4EA8-889F-6DFA23AF98C6}" type="presParOf" srcId="{93602C6B-63E3-4E21-9FC0-4F8E0277BE1C}" destId="{8E151538-1F69-4699-B98F-EA5CB1DEADE1}" srcOrd="2" destOrd="0" presId="urn:microsoft.com/office/officeart/2005/8/layout/hierarchy2"/>
    <dgm:cxn modelId="{46A139CC-EF6E-46EA-A0B4-2AFA3D6A4D53}" type="presParOf" srcId="{8E151538-1F69-4699-B98F-EA5CB1DEADE1}" destId="{67039BD5-3082-4C36-808C-9120F3FB477D}" srcOrd="0" destOrd="0" presId="urn:microsoft.com/office/officeart/2005/8/layout/hierarchy2"/>
    <dgm:cxn modelId="{74116F1D-7B71-4DAF-B210-37D4A2D33D90}" type="presParOf" srcId="{93602C6B-63E3-4E21-9FC0-4F8E0277BE1C}" destId="{EFC8E75D-6F12-4CC7-86CA-12DD672D293A}" srcOrd="3" destOrd="0" presId="urn:microsoft.com/office/officeart/2005/8/layout/hierarchy2"/>
    <dgm:cxn modelId="{98DFA8EB-5CE2-46C4-AD24-89292C26A72F}" type="presParOf" srcId="{EFC8E75D-6F12-4CC7-86CA-12DD672D293A}" destId="{857763F7-5C2A-43A3-A8AE-A1F5709BC9AE}" srcOrd="0" destOrd="0" presId="urn:microsoft.com/office/officeart/2005/8/layout/hierarchy2"/>
    <dgm:cxn modelId="{69569BDE-CB3D-4EC6-8339-7B973B49357F}" type="presParOf" srcId="{EFC8E75D-6F12-4CC7-86CA-12DD672D293A}" destId="{8862DB39-D268-42B0-BD26-DF1A0B482D9A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CB98C-C557-4849-A898-37345E69C151}">
      <dsp:nvSpPr>
        <dsp:cNvPr id="0" name=""/>
        <dsp:cNvSpPr/>
      </dsp:nvSpPr>
      <dsp:spPr>
        <a:xfrm>
          <a:off x="1358773" y="1784110"/>
          <a:ext cx="1448543" cy="6732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latin typeface="Futura Std Medium" pitchFamily="34" charset="0"/>
            </a:rPr>
            <a:t>Constitución Política artículos 209 y 269</a:t>
          </a:r>
          <a:endParaRPr lang="es-CO" sz="1300" kern="1200" dirty="0">
            <a:latin typeface="Futura Std Medium" pitchFamily="34" charset="0"/>
          </a:endParaRPr>
        </a:p>
      </dsp:txBody>
      <dsp:txXfrm>
        <a:off x="1378493" y="1803830"/>
        <a:ext cx="1409103" cy="633837"/>
      </dsp:txXfrm>
    </dsp:sp>
    <dsp:sp modelId="{3BA692DB-E1AE-4EA2-9B44-22068DF76769}">
      <dsp:nvSpPr>
        <dsp:cNvPr id="0" name=""/>
        <dsp:cNvSpPr/>
      </dsp:nvSpPr>
      <dsp:spPr>
        <a:xfrm rot="3863939">
          <a:off x="2394030" y="2763734"/>
          <a:ext cx="145549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55495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3085390" y="2740662"/>
        <a:ext cx="72774" cy="72774"/>
      </dsp:txXfrm>
    </dsp:sp>
    <dsp:sp modelId="{07143FF9-F08D-4263-9B39-2A55ADB4E1DC}">
      <dsp:nvSpPr>
        <dsp:cNvPr id="0" name=""/>
        <dsp:cNvSpPr/>
      </dsp:nvSpPr>
      <dsp:spPr>
        <a:xfrm>
          <a:off x="3436239" y="3096711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rgbClr val="7030A0"/>
              </a:solidFill>
              <a:latin typeface="Futura Std Medium" pitchFamily="34" charset="0"/>
            </a:rPr>
            <a:t>Ley 87 de 1993</a:t>
          </a:r>
          <a:endParaRPr lang="es-CO" sz="1300" kern="1200" dirty="0">
            <a:solidFill>
              <a:srgbClr val="7030A0"/>
            </a:solidFill>
            <a:latin typeface="Futura Std Medium" pitchFamily="34" charset="0"/>
          </a:endParaRPr>
        </a:p>
      </dsp:txBody>
      <dsp:txXfrm>
        <a:off x="3455959" y="3116431"/>
        <a:ext cx="1307115" cy="633837"/>
      </dsp:txXfrm>
    </dsp:sp>
    <dsp:sp modelId="{39909A02-3538-4236-8116-B2970A05BA6B}">
      <dsp:nvSpPr>
        <dsp:cNvPr id="0" name=""/>
        <dsp:cNvSpPr/>
      </dsp:nvSpPr>
      <dsp:spPr>
        <a:xfrm rot="19424231">
          <a:off x="4568986" y="2767100"/>
          <a:ext cx="220776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207761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700" kern="1200"/>
        </a:p>
      </dsp:txBody>
      <dsp:txXfrm>
        <a:off x="5617672" y="2725221"/>
        <a:ext cx="110388" cy="110388"/>
      </dsp:txXfrm>
    </dsp:sp>
    <dsp:sp modelId="{44C9AB53-EB8A-40CC-A7E3-4EAD9A4B9D53}">
      <dsp:nvSpPr>
        <dsp:cNvPr id="0" name=""/>
        <dsp:cNvSpPr/>
      </dsp:nvSpPr>
      <dsp:spPr>
        <a:xfrm>
          <a:off x="6562939" y="1790842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chemeClr val="tx1"/>
              </a:solidFill>
              <a:latin typeface="Futura Std Medium" pitchFamily="34" charset="0"/>
            </a:rPr>
            <a:t>Decreto 1826 de 1994</a:t>
          </a:r>
          <a:endParaRPr lang="es-CO" sz="130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582659" y="1810562"/>
        <a:ext cx="1307115" cy="633837"/>
      </dsp:txXfrm>
    </dsp:sp>
    <dsp:sp modelId="{E038E99D-C0CA-4DCE-8B34-4E5A897041CD}">
      <dsp:nvSpPr>
        <dsp:cNvPr id="0" name=""/>
        <dsp:cNvSpPr/>
      </dsp:nvSpPr>
      <dsp:spPr>
        <a:xfrm rot="20522452">
          <a:off x="4736512" y="3127145"/>
          <a:ext cx="189978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899789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5638911" y="3092966"/>
        <a:ext cx="94989" cy="94989"/>
      </dsp:txXfrm>
    </dsp:sp>
    <dsp:sp modelId="{DEA75BFB-2518-4A99-A076-6EEA0B7523D3}">
      <dsp:nvSpPr>
        <dsp:cNvPr id="0" name=""/>
        <dsp:cNvSpPr/>
      </dsp:nvSpPr>
      <dsp:spPr>
        <a:xfrm>
          <a:off x="6590019" y="2510933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chemeClr val="tx1"/>
              </a:solidFill>
              <a:latin typeface="Futura Std Medium" pitchFamily="34" charset="0"/>
            </a:rPr>
            <a:t>Decreto 1537 de 2000</a:t>
          </a:r>
          <a:endParaRPr lang="es-CO" sz="130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609739" y="2530653"/>
        <a:ext cx="1307115" cy="633837"/>
      </dsp:txXfrm>
    </dsp:sp>
    <dsp:sp modelId="{90092337-BDD3-4884-B61F-397DF32F9CEB}">
      <dsp:nvSpPr>
        <dsp:cNvPr id="0" name=""/>
        <dsp:cNvSpPr/>
      </dsp:nvSpPr>
      <dsp:spPr>
        <a:xfrm rot="240356">
          <a:off x="4780603" y="3482683"/>
          <a:ext cx="179354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3549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5632539" y="3451160"/>
        <a:ext cx="89677" cy="89677"/>
      </dsp:txXfrm>
    </dsp:sp>
    <dsp:sp modelId="{DACEAA23-C445-4BCC-8DA6-9D730BE37D67}">
      <dsp:nvSpPr>
        <dsp:cNvPr id="0" name=""/>
        <dsp:cNvSpPr/>
      </dsp:nvSpPr>
      <dsp:spPr>
        <a:xfrm>
          <a:off x="6571961" y="3222008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chemeClr val="tx1"/>
              </a:solidFill>
              <a:latin typeface="Futura Std Medium" pitchFamily="34" charset="0"/>
            </a:rPr>
            <a:t>Decreto 1599 de 2005</a:t>
          </a:r>
          <a:endParaRPr lang="es-CO" sz="130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591681" y="3241728"/>
        <a:ext cx="1307115" cy="633837"/>
      </dsp:txXfrm>
    </dsp:sp>
    <dsp:sp modelId="{877B12EC-1860-4A3B-9B80-555AC14B3A2D}">
      <dsp:nvSpPr>
        <dsp:cNvPr id="0" name=""/>
        <dsp:cNvSpPr/>
      </dsp:nvSpPr>
      <dsp:spPr>
        <a:xfrm rot="1408182">
          <a:off x="4701704" y="3810407"/>
          <a:ext cx="196036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60369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700" kern="1200"/>
        </a:p>
      </dsp:txBody>
      <dsp:txXfrm>
        <a:off x="5632879" y="3774713"/>
        <a:ext cx="98018" cy="98018"/>
      </dsp:txXfrm>
    </dsp:sp>
    <dsp:sp modelId="{572E6915-6431-485C-AD6B-550D63D0E622}">
      <dsp:nvSpPr>
        <dsp:cNvPr id="0" name=""/>
        <dsp:cNvSpPr/>
      </dsp:nvSpPr>
      <dsp:spPr>
        <a:xfrm>
          <a:off x="6580983" y="3877456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chemeClr val="tx1"/>
              </a:solidFill>
              <a:latin typeface="Futura Std Medium" pitchFamily="34" charset="0"/>
            </a:rPr>
            <a:t>Decreto 943 de 2014</a:t>
          </a:r>
          <a:endParaRPr lang="es-CO" sz="130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600703" y="3897176"/>
        <a:ext cx="1307115" cy="633837"/>
      </dsp:txXfrm>
    </dsp:sp>
    <dsp:sp modelId="{6FED2BBD-7D90-4CC9-B03A-A99AAF4BA207}">
      <dsp:nvSpPr>
        <dsp:cNvPr id="0" name=""/>
        <dsp:cNvSpPr/>
      </dsp:nvSpPr>
      <dsp:spPr>
        <a:xfrm rot="17503163">
          <a:off x="2264333" y="1306664"/>
          <a:ext cx="17239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23924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3083197" y="1276881"/>
        <a:ext cx="86196" cy="86196"/>
      </dsp:txXfrm>
    </dsp:sp>
    <dsp:sp modelId="{5C724653-6214-4834-B255-D45A3B6F3B9A}">
      <dsp:nvSpPr>
        <dsp:cNvPr id="0" name=""/>
        <dsp:cNvSpPr/>
      </dsp:nvSpPr>
      <dsp:spPr>
        <a:xfrm>
          <a:off x="3445274" y="182571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rgbClr val="6600FF"/>
              </a:solidFill>
              <a:latin typeface="Futura Std Medium" pitchFamily="34" charset="0"/>
            </a:rPr>
            <a:t>Ley 489 de 1998</a:t>
          </a:r>
          <a:endParaRPr lang="es-CO" sz="1300" kern="1200" dirty="0">
            <a:solidFill>
              <a:srgbClr val="6600FF"/>
            </a:solidFill>
            <a:latin typeface="Futura Std Medium" pitchFamily="34" charset="0"/>
          </a:endParaRPr>
        </a:p>
      </dsp:txBody>
      <dsp:txXfrm>
        <a:off x="3464994" y="202291"/>
        <a:ext cx="1307115" cy="633837"/>
      </dsp:txXfrm>
    </dsp:sp>
    <dsp:sp modelId="{FC5E6E87-0BFA-4D2D-968A-9519F6B09077}">
      <dsp:nvSpPr>
        <dsp:cNvPr id="0" name=""/>
        <dsp:cNvSpPr/>
      </dsp:nvSpPr>
      <dsp:spPr>
        <a:xfrm rot="21242467">
          <a:off x="4787078" y="414608"/>
          <a:ext cx="175862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58623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5622424" y="383958"/>
        <a:ext cx="87931" cy="87931"/>
      </dsp:txXfrm>
    </dsp:sp>
    <dsp:sp modelId="{3C9FFA66-97B2-4A75-8595-B785CDEE3E43}">
      <dsp:nvSpPr>
        <dsp:cNvPr id="0" name=""/>
        <dsp:cNvSpPr/>
      </dsp:nvSpPr>
      <dsp:spPr>
        <a:xfrm>
          <a:off x="6540950" y="0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kern="1200" dirty="0" smtClean="0">
              <a:solidFill>
                <a:schemeClr val="tx1"/>
              </a:solidFill>
              <a:latin typeface="Futura Std Medium" pitchFamily="34" charset="0"/>
            </a:rPr>
            <a:t>Decreto 2145 de 1999</a:t>
          </a:r>
          <a:endParaRPr lang="es-CO" sz="1300" b="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560670" y="19720"/>
        <a:ext cx="1307115" cy="633837"/>
      </dsp:txXfrm>
    </dsp:sp>
    <dsp:sp modelId="{8E151538-1F69-4699-B98F-EA5CB1DEADE1}">
      <dsp:nvSpPr>
        <dsp:cNvPr id="0" name=""/>
        <dsp:cNvSpPr/>
      </dsp:nvSpPr>
      <dsp:spPr>
        <a:xfrm rot="1203838">
          <a:off x="4734156" y="831912"/>
          <a:ext cx="190059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00596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5636939" y="797712"/>
        <a:ext cx="95029" cy="95029"/>
      </dsp:txXfrm>
    </dsp:sp>
    <dsp:sp modelId="{857763F7-5C2A-43A3-A8AE-A1F5709BC9AE}">
      <dsp:nvSpPr>
        <dsp:cNvPr id="0" name=""/>
        <dsp:cNvSpPr/>
      </dsp:nvSpPr>
      <dsp:spPr>
        <a:xfrm>
          <a:off x="6577078" y="834606"/>
          <a:ext cx="1346555" cy="67327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>
              <a:solidFill>
                <a:schemeClr val="tx1"/>
              </a:solidFill>
              <a:latin typeface="Futura Std Medium" pitchFamily="34" charset="0"/>
            </a:rPr>
            <a:t>Decreto 2539 de 2000 </a:t>
          </a:r>
          <a:endParaRPr lang="es-CO" sz="1300" kern="1200" dirty="0">
            <a:solidFill>
              <a:schemeClr val="tx1"/>
            </a:solidFill>
            <a:latin typeface="Futura Std Medium" pitchFamily="34" charset="0"/>
          </a:endParaRPr>
        </a:p>
      </dsp:txBody>
      <dsp:txXfrm>
        <a:off x="6596798" y="854326"/>
        <a:ext cx="1307115" cy="633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4325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7298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8679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90277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05565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13200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20547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57854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413894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6495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99291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9605-EBF4-4462-BD54-D44C91992158}" type="datetimeFigureOut">
              <a:rPr lang="es-CO" smtClean="0"/>
              <a:pPr/>
              <a:t>20/12/2023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10048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560" y="2492982"/>
            <a:ext cx="4506627" cy="17509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9560" y="5514473"/>
            <a:ext cx="4506627" cy="4743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99346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95472"/>
            <a:ext cx="10696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i="1" dirty="0" smtClean="0">
                <a:solidFill>
                  <a:schemeClr val="accent1">
                    <a:lumMod val="75000"/>
                  </a:schemeClr>
                </a:solidFill>
              </a:rPr>
              <a:t>Campo de aplicación</a:t>
            </a:r>
            <a:endParaRPr lang="es-CO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89098" y="1658679"/>
            <a:ext cx="10972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s-ES" sz="2800" dirty="0" smtClean="0"/>
              <a:t> La Presente ley se aplicará a todos los organismos y entidades de las Ramas del Poder Público en sus diferentes órdenes y niveles así como en la organización electoral, </a:t>
            </a:r>
            <a:r>
              <a:rPr lang="es-ES" sz="2800" b="1" dirty="0" smtClean="0"/>
              <a:t>en los organismos de control,</a:t>
            </a:r>
            <a:r>
              <a:rPr lang="es-ES" sz="2800" dirty="0" smtClean="0"/>
              <a:t> en los establecimientos públicos, en las empresas industriales y comerciales del Estado en las sociedades de economía mixta en las cuales el Estado posea el 90% o más de capital social, en el Banco de la República y en los fondos de origen presupuestal”, Articulo 5 La presente Ley 87 de 1993</a:t>
            </a:r>
          </a:p>
          <a:p>
            <a:pPr algn="just"/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82772"/>
            <a:ext cx="10696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i="1" dirty="0" smtClean="0">
                <a:solidFill>
                  <a:schemeClr val="accent1">
                    <a:lumMod val="75000"/>
                  </a:schemeClr>
                </a:solidFill>
              </a:rPr>
              <a:t>Responsabilidad del control interno</a:t>
            </a:r>
            <a:endParaRPr lang="es-CO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89098" y="1658679"/>
            <a:ext cx="10972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El establecimiento y desarrollo del Sistema de Control Interno en los organismos y entidades públicas, </a:t>
            </a:r>
            <a:r>
              <a:rPr lang="es-ES" sz="2800" b="1" dirty="0" smtClean="0"/>
              <a:t>será responsabilidad del representante legal o máximo directivo correspondiente</a:t>
            </a:r>
            <a:r>
              <a:rPr lang="es-ES" sz="2800" dirty="0" smtClean="0"/>
              <a:t>. </a:t>
            </a:r>
            <a:r>
              <a:rPr lang="es-ES" sz="2800" u="sng" dirty="0" smtClean="0"/>
              <a:t>No obstante, la aplicación de los métodos y procedimientos al igual que la calidad, eficiencia y eficacia del control interno, también será de responsabilidad de los jefes de cada una de las distintas dependencias de las entidades y organismos.</a:t>
            </a:r>
            <a:endParaRPr lang="es-ES" sz="2800" dirty="0" smtClean="0"/>
          </a:p>
          <a:p>
            <a:pPr algn="just"/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Articulo 5 Ley 87 de 1993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82772"/>
            <a:ext cx="10696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MARCO LEGAL DEL SISTEMA DE CONTROL INTERNO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254642" y="1169582"/>
          <a:ext cx="9399181" cy="4550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82772"/>
            <a:ext cx="10696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MARCO LEGAL DEL SISTEMA DE CONTROL INTERNO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032000" y="1190847"/>
          <a:ext cx="7749953" cy="4954772"/>
        </p:xfrm>
        <a:graphic>
          <a:graphicData uri="http://schemas.openxmlformats.org/drawingml/2006/table">
            <a:tbl>
              <a:tblPr/>
              <a:tblGrid>
                <a:gridCol w="26473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210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15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5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2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Sistema de Control Interno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2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-MECI:2005-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2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Sistema de Gestión de la Calidad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2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-NTCGP1000:2009-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2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Sistema de </a:t>
                      </a:r>
                      <a:r>
                        <a:rPr lang="es-CO" sz="1000" b="1" kern="12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Desarrollo Administrativo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kern="12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-Modelo Integrado de Planeación y Gestión)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9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C.P. Art. 209</a:t>
                      </a: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 La función administrativa está al servicio de los intereses generales.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C.P. Art. 269</a:t>
                      </a: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 En las entidades públicas, las autoridades  correspondientes están obligadas a diseñar y aplicar, según la naturaleza de sus funciones, métodos y procedimientos de control interno.</a:t>
                      </a:r>
                      <a:r>
                        <a:rPr lang="es-CO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LEY 872 DE 2003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la cual se crea el sistema de gestión de la calidad en la Rama Ejecutiva  del Poder Público y en otras entidades prestadoras de servicios.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LEY 489 DE 1998 (Cap. IV)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la cual se dictan normas sobre la organización y funcionamiento de las entidades del orden nacional, se expiden las disposiciones, principios y reglas generales para el ejercicio de las atribuciones previstas en los numerales 15 y 16 del artículo 189 de la Constitución Política y se dictan otras disposiciones.</a:t>
                      </a:r>
                      <a:r>
                        <a:rPr lang="es-CO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17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LEY 87 DE 1993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la cual se establecen normas para el ejercicio del control interno en las entidades y organismos del Estado y se dictan otras disposiciones.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DECRETO 1599 DE 2005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el cual se adopta el Modelo Estándar de Control Interno para el Estado Colombiano MECI 1000:2005.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DECRETO 4110 DE 2004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el cual se reglamenta la Ley 872 de 2003 y se adopta la Norma Técnica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 Calidad en la Gestión Pública NTCGP 1000:2004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DECRETO 4485 DE 2009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medio la de la cual se adopta la actualización de la Norma Técnica de  Calidad en la Gestión Pública </a:t>
                      </a:r>
                      <a:r>
                        <a:rPr lang="es-ES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NTCGP 1000:2009</a:t>
                      </a:r>
                      <a:r>
                        <a:rPr lang="es-CO" sz="1000" i="1" kern="120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s-CO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i="1" kern="1200" dirty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DECRETO 2482 DE 2012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i="1" kern="1200" dirty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 el cual se establecen los lineamientos generales para la integración de la planeación y la gestión”.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0"/>
            <a:ext cx="10696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MARCO LEGAL DEL SISTEMA DE CONTROL INTERNO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69841432"/>
              </p:ext>
            </p:extLst>
          </p:nvPr>
        </p:nvGraphicFramePr>
        <p:xfrm>
          <a:off x="2101088" y="849312"/>
          <a:ext cx="7574540" cy="5317572"/>
        </p:xfrm>
        <a:graphic>
          <a:graphicData uri="http://schemas.openxmlformats.org/drawingml/2006/table">
            <a:tbl>
              <a:tblPr/>
              <a:tblGrid>
                <a:gridCol w="18436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920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1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936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9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000" b="1" dirty="0">
                          <a:latin typeface="Arial"/>
                          <a:ea typeface="Calibri"/>
                          <a:cs typeface="Times New Roman"/>
                        </a:rPr>
                        <a:t>Sistema de Seguridad y Salud Ocupacional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>
                          <a:latin typeface="Arial"/>
                          <a:ea typeface="Calibri"/>
                          <a:cs typeface="Times New Roman"/>
                        </a:rPr>
                        <a:t>Sistema de Gestión de Seguridad de la Información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dirty="0">
                          <a:latin typeface="Arial"/>
                          <a:ea typeface="Calibri"/>
                          <a:cs typeface="Times New Roman"/>
                        </a:rPr>
                        <a:t>Sistema de Gestión Documental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>
                          <a:latin typeface="Arial"/>
                          <a:ea typeface="Calibri"/>
                          <a:cs typeface="Times New Roman"/>
                        </a:rPr>
                        <a:t>Sistema de Gestión Ambiental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8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>
                          <a:latin typeface="Arial"/>
                          <a:ea typeface="Calibri"/>
                          <a:cs typeface="Times New Roman"/>
                        </a:rPr>
                        <a:t>Ley 1562 de 2012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_tradnl" sz="1000" i="1">
                          <a:latin typeface="Arial"/>
                          <a:ea typeface="Calibri"/>
                          <a:cs typeface="Times New Roman"/>
                        </a:rPr>
                        <a:t>Por la cual se modifica el Sistema de Riesgos Laborales y se dictan otras disposiciones en materia de Salud Ocupacional.</a:t>
                      </a:r>
                      <a:r>
                        <a:rPr lang="es-ES_tradnl" sz="1000" b="1" i="1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>
                          <a:latin typeface="Arial"/>
                          <a:ea typeface="Calibri"/>
                          <a:cs typeface="Times New Roman"/>
                        </a:rPr>
                        <a:t>Ley 1581 de 2012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i="1">
                          <a:latin typeface="Arial"/>
                          <a:ea typeface="Calibri"/>
                          <a:cs typeface="Times New Roman"/>
                        </a:rPr>
                        <a:t>Por la cual se dictan disposiciones generales para la protección de datos personales.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 dirty="0">
                          <a:latin typeface="Arial"/>
                          <a:ea typeface="Calibri"/>
                          <a:cs typeface="Times New Roman"/>
                        </a:rPr>
                        <a:t>Ley 594 de 2000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Por medio de la cual se dicta la Ley General de Archivos y se dictan otras disposiciones.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 dirty="0" smtClean="0">
                          <a:latin typeface="Arial"/>
                          <a:ea typeface="Calibri"/>
                          <a:cs typeface="Times New Roman"/>
                        </a:rPr>
                        <a:t>Constitución política de Colombia C.P</a:t>
                      </a:r>
                      <a:r>
                        <a:rPr lang="es-CO" sz="1000" b="1" i="1" dirty="0">
                          <a:latin typeface="Arial"/>
                          <a:ea typeface="Calibri"/>
                          <a:cs typeface="Times New Roman"/>
                        </a:rPr>
                        <a:t>. Art. 8</a:t>
                      </a: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: Es obligación del Estado y de las personas proteger las riquezas culturales y naturales de la Nación.</a:t>
                      </a:r>
                      <a:r>
                        <a:rPr lang="es-CO" sz="10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1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10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>
                          <a:latin typeface="Arial"/>
                          <a:ea typeface="Calibri"/>
                          <a:cs typeface="Times New Roman"/>
                        </a:rPr>
                        <a:t>Decreto 1377 de 2013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i="1">
                          <a:latin typeface="Arial"/>
                          <a:ea typeface="Calibri"/>
                          <a:cs typeface="Times New Roman"/>
                        </a:rPr>
                        <a:t>Reglamenta aspectos relacionados con la autorización del Titular de información para el Tratamiento de sus datos personales, las políticas de Tratamiento de los Responsables y Encargados, el ejercicio de los derechos de los Titulares de información, las transferencias de datos personales y la responsabilidad demostrada frente al Tratamiento de datos personales, este último tema referido a la rendición de cuentas. 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 dirty="0">
                          <a:latin typeface="Arial"/>
                          <a:ea typeface="Calibri"/>
                          <a:cs typeface="Times New Roman"/>
                        </a:rPr>
                        <a:t>Decreto 2578 de 2012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Por el cual se reglamenta el Sistema Nacional de Archivos, se establece la Red Nacional de Archivos, se deroga el Decreto número 4124 de 2004 y se dictan otras disposiciones relativas a la administración de los archivos del Estado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000" b="1" i="1" dirty="0">
                          <a:latin typeface="Arial"/>
                          <a:ea typeface="Calibri"/>
                          <a:cs typeface="Times New Roman"/>
                        </a:rPr>
                        <a:t>Desarrollo de una gestión ambiental que involucre: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El uso racional del papel, bajo el concepto de “oficinas cero papel u oficina sin papel”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El uso eficiente de materiales, insumos, agua y energía.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1000" i="1" dirty="0">
                          <a:latin typeface="Arial"/>
                          <a:ea typeface="Calibri"/>
                          <a:cs typeface="Times New Roman"/>
                        </a:rPr>
                        <a:t>Reducción de residuos y emisiones.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40241"/>
            <a:ext cx="10696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accent1">
                    <a:lumMod val="75000"/>
                  </a:schemeClr>
                </a:solidFill>
              </a:rPr>
              <a:t>Cómo opera MIPG  </a:t>
            </a:r>
            <a:r>
              <a:rPr lang="es-ES_tradnl" sz="2800" b="1" dirty="0" smtClean="0">
                <a:solidFill>
                  <a:schemeClr val="accent1">
                    <a:lumMod val="75000"/>
                  </a:schemeClr>
                </a:solidFill>
              </a:rPr>
              <a:t>El Decreto 1499 de 2017 </a:t>
            </a:r>
            <a:r>
              <a:rPr lang="es-C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s-CO" sz="2800" b="1" dirty="0" smtClean="0">
                <a:solidFill>
                  <a:schemeClr val="accent1">
                    <a:lumMod val="75000"/>
                  </a:schemeClr>
                </a:solidFill>
              </a:rPr>
              <a:t>A través de (7) Dimensiones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4375" algn="l"/>
              </a:tabLst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15918254"/>
              </p:ext>
            </p:extLst>
          </p:nvPr>
        </p:nvGraphicFramePr>
        <p:xfrm>
          <a:off x="3314700" y="1435098"/>
          <a:ext cx="4895850" cy="4594069"/>
        </p:xfrm>
        <a:graphic>
          <a:graphicData uri="http://schemas.openxmlformats.org/drawingml/2006/table">
            <a:tbl>
              <a:tblPr/>
              <a:tblGrid>
                <a:gridCol w="4895850">
                  <a:extLst>
                    <a:ext uri="{9D8B030D-6E8A-4147-A177-3AD203B41FA5}">
                      <a16:colId xmlns="" xmlns:a16="http://schemas.microsoft.com/office/drawing/2014/main" val="15593268"/>
                    </a:ext>
                  </a:extLst>
                </a:gridCol>
              </a:tblGrid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Talento Humano.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6869169"/>
                  </a:ext>
                </a:extLst>
              </a:tr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Direccionamiento Estratégico.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52849"/>
                  </a:ext>
                </a:extLst>
              </a:tr>
              <a:tr h="83077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Gestión con valores para resultados.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2510536"/>
                  </a:ext>
                </a:extLst>
              </a:tr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Evaluación de Resultados.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4830038"/>
                  </a:ext>
                </a:extLst>
              </a:tr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Información y comunicación.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0514276"/>
                  </a:ext>
                </a:extLst>
              </a:tr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Gestión del conocimiento.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90816146"/>
                  </a:ext>
                </a:extLst>
              </a:tr>
              <a:tr h="62721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Control Interno. MECI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9698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2"/>
            <a:ext cx="12191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PLANES INSTITUCIONES</a:t>
            </a:r>
          </a:p>
          <a:p>
            <a:pPr algn="ctr"/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 Incorporan en el Plan de Acción 17 Planes Unificando sus Fechas de Presentación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31946700"/>
              </p:ext>
            </p:extLst>
          </p:nvPr>
        </p:nvGraphicFramePr>
        <p:xfrm>
          <a:off x="838200" y="1346193"/>
          <a:ext cx="10515600" cy="4459250"/>
        </p:xfrm>
        <a:graphic>
          <a:graphicData uri="http://schemas.openxmlformats.org/drawingml/2006/table">
            <a:tbl>
              <a:tblPr/>
              <a:tblGrid>
                <a:gridCol w="6858000">
                  <a:extLst>
                    <a:ext uri="{9D8B030D-6E8A-4147-A177-3AD203B41FA5}">
                      <a16:colId xmlns="" xmlns:a16="http://schemas.microsoft.com/office/drawing/2014/main" val="2419419136"/>
                    </a:ext>
                  </a:extLst>
                </a:gridCol>
                <a:gridCol w="3657600">
                  <a:extLst>
                    <a:ext uri="{9D8B030D-6E8A-4147-A177-3AD203B41FA5}">
                      <a16:colId xmlns="" xmlns:a16="http://schemas.microsoft.com/office/drawing/2014/main" val="1314295211"/>
                    </a:ext>
                  </a:extLst>
                </a:gridCol>
              </a:tblGrid>
              <a:tr h="249279">
                <a:tc>
                  <a:txBody>
                    <a:bodyPr/>
                    <a:lstStyle/>
                    <a:p>
                      <a:pPr algn="ctr"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</a:t>
                      </a:r>
                      <a:r>
                        <a:rPr lang="es-CO" sz="12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Entidad líder</a:t>
                      </a:r>
                      <a:r>
                        <a:rPr lang="es-CO" sz="12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6819319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Plan Institucional de Archivos –PINAR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</a:t>
                      </a: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–Archivo General</a:t>
                      </a:r>
                      <a:r>
                        <a:rPr lang="es-CO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la Nación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0947100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Plan de Conservación Documental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878431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Plan de Preservación Digital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7849421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Plan Anual de Adquisiciones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CCE</a:t>
                      </a: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–Colombia Compra Eficiente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0251603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Plan de Austeridad y Gestión Ambiental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MinHacienda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1617606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Plan Estratégico Tecnologías de la Información y las Comunicaciones - PETIC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MinTIC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6432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Plan de Tratamiento de Riesgos de Seguridad y Privacidad de la Información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MinTIC</a:t>
                      </a: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025993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Plan de Seguridad y Privacidad de la Información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MinTIC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86688506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Plan de Mantenimiento de Servicios Tecnológicos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MinTIC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471158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Plan Anticorrupción y de Atención al Ciudadano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Sec. Transparencia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6734180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 Planes de Bienestar e Incentivos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1279336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Plan de Previsión de Recursos Humanos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778739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 Plan Institucional de Capacitación – PIC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63427186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 Plan Estratégico de Talento Humano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866560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 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Anual de Vacantes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942788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 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de Trabajo Anual en Seguridad y Salud en el Trabajo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9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095509"/>
                  </a:ext>
                </a:extLst>
              </a:tr>
              <a:tr h="258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 </a:t>
                      </a:r>
                      <a:r>
                        <a:rPr lang="es-CO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de Participación Ciudadana en la Gestión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Función Pública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1045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Objetivos Comunes Con Sistema de Control Interno y  </a:t>
            </a:r>
          </a:p>
          <a:p>
            <a:pPr algn="ctr"/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Control Interno Contable</a:t>
            </a:r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5450735"/>
              </p:ext>
            </p:extLst>
          </p:nvPr>
        </p:nvGraphicFramePr>
        <p:xfrm>
          <a:off x="1409700" y="1752600"/>
          <a:ext cx="7772400" cy="2503176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="" xmlns:a16="http://schemas.microsoft.com/office/drawing/2014/main" val="3017148657"/>
                    </a:ext>
                  </a:extLst>
                </a:gridCol>
              </a:tblGrid>
              <a:tr h="51258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  <a:tab pos="714375" algn="l"/>
                        </a:tabLst>
                      </a:pPr>
                      <a:r>
                        <a:rPr lang="es-CO" sz="2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Obtener información correcta segura y oportuna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991080"/>
                  </a:ext>
                </a:extLst>
              </a:tr>
              <a:tr h="42887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  <a:tab pos="714375" algn="l"/>
                        </a:tabLst>
                      </a:pPr>
                      <a:r>
                        <a:rPr lang="es-CO" sz="2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Proteger recursos de la entidad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21504086"/>
                  </a:ext>
                </a:extLst>
              </a:tr>
              <a:tr h="47198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  <a:tab pos="714375" algn="l"/>
                        </a:tabLst>
                      </a:pPr>
                      <a:r>
                        <a:rPr lang="es-CO" sz="2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 eficiencia en las operaciones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4969397"/>
                  </a:ext>
                </a:extLst>
              </a:tr>
              <a:tr h="10884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  <a:tab pos="714375" algn="l"/>
                        </a:tabLst>
                      </a:pPr>
                      <a:r>
                        <a:rPr lang="es-CO" sz="2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Prevenir errores, irregularidades o el descubrimiento oportuno de aquellos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11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ROLES Y RESPONSABILIDADES POR LÍNEA DE DEFENSA </a:t>
            </a:r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07825277"/>
              </p:ext>
            </p:extLst>
          </p:nvPr>
        </p:nvGraphicFramePr>
        <p:xfrm>
          <a:off x="673101" y="1041401"/>
          <a:ext cx="10617200" cy="4805897"/>
        </p:xfrm>
        <a:graphic>
          <a:graphicData uri="http://schemas.openxmlformats.org/drawingml/2006/table">
            <a:tbl>
              <a:tblPr/>
              <a:tblGrid>
                <a:gridCol w="2611832">
                  <a:extLst>
                    <a:ext uri="{9D8B030D-6E8A-4147-A177-3AD203B41FA5}">
                      <a16:colId xmlns="" xmlns:a16="http://schemas.microsoft.com/office/drawing/2014/main" val="1064987742"/>
                    </a:ext>
                  </a:extLst>
                </a:gridCol>
                <a:gridCol w="8005368">
                  <a:extLst>
                    <a:ext uri="{9D8B030D-6E8A-4147-A177-3AD203B41FA5}">
                      <a16:colId xmlns="" xmlns:a16="http://schemas.microsoft.com/office/drawing/2014/main" val="2863245051"/>
                    </a:ext>
                  </a:extLst>
                </a:gridCol>
              </a:tblGrid>
              <a:tr h="305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RESPONSABLE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FUNCIÓN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3801237"/>
                  </a:ext>
                </a:extLst>
              </a:tr>
              <a:tr h="702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ALTA DIRECCIÓN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Línea Estratégica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Establecer la Política de Riesgo</a:t>
                      </a:r>
                      <a:b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Realizar seguimiento y análisis periódicos a los riesgos (Actividades de Monitoreo) 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0653473"/>
                  </a:ext>
                </a:extLst>
              </a:tr>
              <a:tr h="899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LÍDERES DE LOS PROCESOS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1ra Línea de defensa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Identificar</a:t>
                      </a:r>
                      <a: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riesgos y controles de cada proceso por vigencia.</a:t>
                      </a:r>
                      <a:b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Realizar</a:t>
                      </a:r>
                      <a: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seguimiento y análisis a los controles según periodicidad establecida.</a:t>
                      </a:r>
                      <a:b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Actualizar</a:t>
                      </a:r>
                      <a:r>
                        <a:rPr lang="es-CO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el mapa de riesgos cada que se requiera. 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0650893"/>
                  </a:ext>
                </a:extLst>
              </a:tr>
              <a:tr h="1053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OFICINA DE CONTROL INTERNO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3ra Línea de defensa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Asesorar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 identificación de riesgos institucionales</a:t>
                      </a:r>
                      <a:b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Analiza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 el diseño e idoneidad en los controles establecidos en los procesos.</a:t>
                      </a:r>
                      <a:b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Realiza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 seguimiento a los riesgos del mapa de riesgos.</a:t>
                      </a:r>
                      <a:b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Reportar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seguimiento a los riesgos de corrupción.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6801486"/>
                  </a:ext>
                </a:extLst>
              </a:tr>
              <a:tr h="1573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OFICINA ASESORA DE </a:t>
                      </a:r>
                      <a:r>
                        <a:rPr lang="es-CO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PLANEACIÓN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CIG</a:t>
                      </a:r>
                      <a:r>
                        <a:rPr lang="es-CO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D</a:t>
                      </a:r>
                      <a:endParaRPr lang="es-CO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2da 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Línea de defensa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Acompañar y orientar 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la Metodología, para la identificación, análisis, calificación y valoración del riesgo.</a:t>
                      </a:r>
                      <a:b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Consolidar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el mapa de riesgos institucional.</a:t>
                      </a:r>
                      <a:b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Monitorea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 cambios de entorno y nuevas amenazas, </a:t>
                      </a:r>
                      <a:r>
                        <a:rPr lang="es-CO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Liderar </a:t>
                      </a:r>
                      <a:r>
                        <a:rPr lang="es-CO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 elaboración y consolidación; la construcción debe ser llevada a cabo por cada responsable de proceso, junto con su equipo de trabajo.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529" marR="39529" marT="84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7686618"/>
                  </a:ext>
                </a:extLst>
              </a:tr>
            </a:tbl>
          </a:graphicData>
        </a:graphic>
      </p:graphicFrame>
      <p:sp>
        <p:nvSpPr>
          <p:cNvPr id="8" name="Flecha derecha 7"/>
          <p:cNvSpPr/>
          <p:nvPr/>
        </p:nvSpPr>
        <p:spPr>
          <a:xfrm>
            <a:off x="2463800" y="1549400"/>
            <a:ext cx="864108" cy="330200"/>
          </a:xfrm>
          <a:prstGeom prst="rightArrow">
            <a:avLst>
              <a:gd name="adj1" fmla="val 50000"/>
              <a:gd name="adj2" fmla="val 528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echa derecha 8"/>
          <p:cNvSpPr/>
          <p:nvPr/>
        </p:nvSpPr>
        <p:spPr>
          <a:xfrm>
            <a:off x="2533650" y="3343003"/>
            <a:ext cx="724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echa derecha 9"/>
          <p:cNvSpPr/>
          <p:nvPr/>
        </p:nvSpPr>
        <p:spPr>
          <a:xfrm>
            <a:off x="2717800" y="2307841"/>
            <a:ext cx="540258" cy="397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echa derecha 10"/>
          <p:cNvSpPr/>
          <p:nvPr/>
        </p:nvSpPr>
        <p:spPr>
          <a:xfrm>
            <a:off x="2463800" y="4927600"/>
            <a:ext cx="794258" cy="363438"/>
          </a:xfrm>
          <a:prstGeom prst="rightArrow">
            <a:avLst>
              <a:gd name="adj1" fmla="val 50000"/>
              <a:gd name="adj2" fmla="val 1190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Formulación del Programa Anual de Auditoría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90568200"/>
              </p:ext>
            </p:extLst>
          </p:nvPr>
        </p:nvGraphicFramePr>
        <p:xfrm>
          <a:off x="1476887" y="1104901"/>
          <a:ext cx="8772013" cy="4648199"/>
        </p:xfrm>
        <a:graphic>
          <a:graphicData uri="http://schemas.openxmlformats.org/drawingml/2006/table">
            <a:tbl>
              <a:tblPr/>
              <a:tblGrid>
                <a:gridCol w="8772013">
                  <a:extLst>
                    <a:ext uri="{9D8B030D-6E8A-4147-A177-3AD203B41FA5}">
                      <a16:colId xmlns="" xmlns:a16="http://schemas.microsoft.com/office/drawing/2014/main" val="3559074910"/>
                    </a:ext>
                  </a:extLst>
                </a:gridCol>
              </a:tblGrid>
              <a:tr h="67041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Auditorías internas a los procesos (De acuerdo a priorización).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0390184"/>
                  </a:ext>
                </a:extLst>
              </a:tr>
              <a:tr h="10202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Auditorías especiales o eventuales sobre procesos o áreas responsables específicas y ante eventualidades presentadas que obliguen a ello.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46103083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 de asesoría y acompañamiento.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99635897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Elaboración de informes determinados por ley.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4973957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Capacitación para los funcionarios de la oficina.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64666141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Atención a entes de control.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003547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Seguimiento a planes de acción.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5823336"/>
                  </a:ext>
                </a:extLst>
              </a:tr>
              <a:tr h="845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CO" sz="2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Situaciones imprevistas que afecten el tiempo del programa de auditoría, entre otros.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49" marR="60249" marT="836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97989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85889" y="255181"/>
            <a:ext cx="7579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OFICINA DE CONTROL INTERNO INDUCCIÓN-REINDUCCIÓN-2023</a:t>
            </a:r>
            <a:endParaRPr lang="es-E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97712" y="1318437"/>
            <a:ext cx="79531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acuerdo con el mandato constitucional artículo 209 C.P.C, el Control Interno se ejercerá sobre la administración  pública en todos sus órdenes, en los términos que señale la Ley.</a:t>
            </a:r>
            <a:endParaRPr lang="es-E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CO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función administrativa está al servicio de los intereses generales bajo los siguientes principios:</a:t>
            </a:r>
            <a:endParaRPr lang="es-E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CO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Igualdad, Moralidad, Eficacia, Economía, Celeridad, Imparcialidad, Publicidad)</a:t>
            </a:r>
          </a:p>
          <a:p>
            <a:pPr algn="just"/>
            <a:endParaRPr lang="es-CO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solidFill>
                  <a:schemeClr val="bg1"/>
                </a:solidFill>
              </a:rPr>
              <a:t>Ley 489 de 1998. Los </a:t>
            </a:r>
            <a:r>
              <a:rPr lang="es-ES" sz="2000" dirty="0" smtClean="0">
                <a:solidFill>
                  <a:schemeClr val="bg1"/>
                </a:solidFill>
              </a:rPr>
              <a:t>Principios de la función administrativa. Se desarrollara conforme a los principios constitucionales, en particular los atinentes </a:t>
            </a:r>
            <a:r>
              <a:rPr lang="es-ES" sz="2000" b="1" dirty="0" smtClean="0">
                <a:solidFill>
                  <a:schemeClr val="bg1"/>
                </a:solidFill>
              </a:rPr>
              <a:t>a la buena fe, igualdad, moralidad, celeridad, economía, imparcialidad, eficacia, eficiencia, participación, publicidad, responsabilidad y transparencia</a:t>
            </a:r>
            <a:r>
              <a:rPr lang="es-ES" sz="2000" dirty="0" smtClean="0">
                <a:solidFill>
                  <a:schemeClr val="bg1"/>
                </a:solidFill>
              </a:rPr>
              <a:t>. Los principios anteriores se aplicarán, igualmente, en la prestación de servicios públicos, en cuánto fueren compatibles con su naturaleza y régimen.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468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Etapa </a:t>
            </a:r>
            <a:r>
              <a:rPr lang="pt-BR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Processo Auditor de </a:t>
            </a:r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Planeación</a:t>
            </a:r>
            <a:endParaRPr lang="es-CO" sz="28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35755607"/>
              </p:ext>
            </p:extLst>
          </p:nvPr>
        </p:nvGraphicFramePr>
        <p:xfrm>
          <a:off x="1688123" y="1130303"/>
          <a:ext cx="7948246" cy="4357115"/>
        </p:xfrm>
        <a:graphic>
          <a:graphicData uri="http://schemas.openxmlformats.org/drawingml/2006/table">
            <a:tbl>
              <a:tblPr firstRow="1" firstCol="1" bandRow="1"/>
              <a:tblGrid>
                <a:gridCol w="7948246">
                  <a:extLst>
                    <a:ext uri="{9D8B030D-6E8A-4147-A177-3AD203B41FA5}">
                      <a16:colId xmlns="" xmlns:a16="http://schemas.microsoft.com/office/drawing/2014/main" val="3587361780"/>
                    </a:ext>
                  </a:extLst>
                </a:gridCol>
              </a:tblGrid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Elaborar Programa Anual de Auditorías internas (FEM-07)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715525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Identificar el alcance y objetivo de las auditorías (FEM-07)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58654815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Identificar disponibilidad de auditores internos (FEM-07)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16486596"/>
                  </a:ext>
                </a:extLst>
              </a:tr>
              <a:tr h="66732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Seleccionar el equipo de auditores internos para el programa de auditorías (FEM-01)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6875468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5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Socializar el programa de auditoría (FEM-07)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04295793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Elaborar el plan de auditoría por proceso (FEM-08)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26720965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7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 el plan de auditoría al auditado ((FEM-08)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20862142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Elaborar las listas de verificación (FEM-08)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1603930"/>
                  </a:ext>
                </a:extLst>
              </a:tr>
              <a:tr h="4612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9"/>
                        <a:tabLst>
                          <a:tab pos="457200" algn="l"/>
                        </a:tabLs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Realizar reunión de apertura (FG 03Acta y FG-01 Listado de asistencia)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2492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80475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Etapa </a:t>
            </a:r>
            <a:r>
              <a:rPr lang="pt-BR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Processo Auditor de </a:t>
            </a:r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Etapa de Ejecución</a:t>
            </a:r>
            <a:endParaRPr lang="es-CO" sz="28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13480512"/>
              </p:ext>
            </p:extLst>
          </p:nvPr>
        </p:nvGraphicFramePr>
        <p:xfrm>
          <a:off x="961292" y="1266091"/>
          <a:ext cx="9355016" cy="3997075"/>
        </p:xfrm>
        <a:graphic>
          <a:graphicData uri="http://schemas.openxmlformats.org/drawingml/2006/table">
            <a:tbl>
              <a:tblPr firstRow="1" firstCol="1" bandRow="1"/>
              <a:tblGrid>
                <a:gridCol w="9355016">
                  <a:extLst>
                    <a:ext uri="{9D8B030D-6E8A-4147-A177-3AD203B41FA5}">
                      <a16:colId xmlns="" xmlns:a16="http://schemas.microsoft.com/office/drawing/2014/main" val="1512630498"/>
                    </a:ext>
                  </a:extLst>
                </a:gridCol>
              </a:tblGrid>
              <a:tr h="3330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Ejecutar auditorías (FEM-02 Lista de verificación)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053526"/>
                  </a:ext>
                </a:extLst>
              </a:tr>
              <a:tr h="3330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Realizar reunión de Cierre con los auditados (FG-03 Acta)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3966632"/>
                  </a:ext>
                </a:extLst>
              </a:tr>
              <a:tr h="66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Elaborar el informe de auditoría por proceso (FEM-09 Informe de Auditoría interna </a:t>
                      </a: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Informe Preliminar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79059391"/>
                  </a:ext>
                </a:extLst>
              </a:tr>
              <a:tr h="66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 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Presentar y concertar el informe con los auditados (FG 04 Formato Acta FEM-09 Informe de Auditoría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1089989"/>
                  </a:ext>
                </a:extLst>
              </a:tr>
              <a:tr h="13323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Enviar Informe (Preliminar) (FEM -09 Informe de auditorías internas) Este dispone de 5 días hábiles para controvertir los hallazgos y presentar las evidencias necesarias. Si pasado este tiempo no se controvierten los hallazgos se entienden por aceptados.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5839920"/>
                  </a:ext>
                </a:extLst>
              </a:tr>
              <a:tr h="66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Una vez analizadas las controversias y subsanadas, de presentarse, el auditor líder genera el informe final y lo envía al auditado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54485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58381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Etapa </a:t>
            </a:r>
            <a:r>
              <a:rPr lang="pt-BR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Processo Auditor de </a:t>
            </a:r>
            <a:r>
              <a:rPr lang="pt-BR" sz="2800" dirty="0">
                <a:solidFill>
                  <a:srgbClr val="04BAEE"/>
                </a:solidFill>
                <a:latin typeface="Arial Black" panose="020B0A04020102020204" pitchFamily="34" charset="0"/>
              </a:rPr>
              <a:t>Etapa de Informe Final</a:t>
            </a:r>
            <a:endParaRPr lang="es-CO" sz="28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11373373"/>
              </p:ext>
            </p:extLst>
          </p:nvPr>
        </p:nvGraphicFramePr>
        <p:xfrm>
          <a:off x="679937" y="1524000"/>
          <a:ext cx="9870831" cy="3528854"/>
        </p:xfrm>
        <a:graphic>
          <a:graphicData uri="http://schemas.openxmlformats.org/drawingml/2006/table">
            <a:tbl>
              <a:tblPr firstRow="1" firstCol="1" bandRow="1"/>
              <a:tblGrid>
                <a:gridCol w="9870831">
                  <a:extLst>
                    <a:ext uri="{9D8B030D-6E8A-4147-A177-3AD203B41FA5}">
                      <a16:colId xmlns="" xmlns:a16="http://schemas.microsoft.com/office/drawing/2014/main" val="266565432"/>
                    </a:ext>
                  </a:extLst>
                </a:gridCol>
              </a:tblGrid>
              <a:tr h="17644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.Consolidar Informe Definitivo Definir y Documentar las acciones de mejoramiento correspondientes “Una vez el informe final queda en firme, los líderes de procesos disponen de 5 días hábiles para tomar las acciones correctivas (con análisis de causas) adecuadas sin demora injustificada (FEM-04 Plan de mejoramiento) Resolución 017 de 2021 dispuso de 10 días hábiles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401264"/>
                  </a:ext>
                </a:extLst>
              </a:tr>
              <a:tr h="17644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es-CO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Realizar evaluación de los auditores internos (FEM-03 Evaluación de auditores internos) con base en los resultados obtenidos, establece los ítems a fortalecer en el desempeño del auditor y define un Plan de mejoramiento que contenga las actividades específicas que garanticen el mejoramiento del desempeño de los auditores en las próximas auditorías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85719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54468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82773"/>
            <a:ext cx="110365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Ejemplos Elementos observaciones </a:t>
            </a:r>
            <a:r>
              <a:rPr lang="es-MX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y Hallazgos de Auditorias Internas C.I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70556397"/>
              </p:ext>
            </p:extLst>
          </p:nvPr>
        </p:nvGraphicFramePr>
        <p:xfrm>
          <a:off x="6692900" y="1879599"/>
          <a:ext cx="3848100" cy="3175003"/>
        </p:xfrm>
        <a:graphic>
          <a:graphicData uri="http://schemas.openxmlformats.org/drawingml/2006/table">
            <a:tbl>
              <a:tblPr firstRow="1" firstCol="1" bandRow="1"/>
              <a:tblGrid>
                <a:gridCol w="3848100">
                  <a:extLst>
                    <a:ext uri="{9D8B030D-6E8A-4147-A177-3AD203B41FA5}">
                      <a16:colId xmlns="" xmlns:a16="http://schemas.microsoft.com/office/drawing/2014/main" val="1046690459"/>
                    </a:ext>
                  </a:extLst>
                </a:gridCol>
              </a:tblGrid>
              <a:tr h="5193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Efecto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0754430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  Pérdida de recursos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006202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 Incremento de costos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2851220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 Pérdida de credibilidad institucional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1321962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 Pérdidas de ingresos potenciales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7633576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 Gastos </a:t>
                      </a:r>
                      <a:r>
                        <a:rPr lang="es-MX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indebidos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0268905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 Demandas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1791464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 Desmotivación del personal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6533468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 Sanciones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0510582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 Inefectividad en el trabajo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2734624"/>
                  </a:ext>
                </a:extLst>
              </a:tr>
              <a:tr h="265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Incumplimiento de la planeación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7344085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55533018"/>
              </p:ext>
            </p:extLst>
          </p:nvPr>
        </p:nvGraphicFramePr>
        <p:xfrm>
          <a:off x="622300" y="1587502"/>
          <a:ext cx="5600700" cy="4572001"/>
        </p:xfrm>
        <a:graphic>
          <a:graphicData uri="http://schemas.openxmlformats.org/drawingml/2006/table">
            <a:tbl>
              <a:tblPr firstRow="1" firstCol="1" bandRow="1"/>
              <a:tblGrid>
                <a:gridCol w="5600700">
                  <a:extLst>
                    <a:ext uri="{9D8B030D-6E8A-4147-A177-3AD203B41FA5}">
                      <a16:colId xmlns="" xmlns:a16="http://schemas.microsoft.com/office/drawing/2014/main" val="3406516624"/>
                    </a:ext>
                  </a:extLst>
                </a:gridCol>
              </a:tblGrid>
              <a:tr h="368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Causas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3640359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1..  Desconocimiento de normas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9875486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 Deficiente supervisión y seguimiento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0625263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 Inadvertencia del problema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0175197"/>
                  </a:ext>
                </a:extLst>
              </a:tr>
              <a:tr h="3575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Falta de capacitación o desconocimiento de requisitos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9393527"/>
                  </a:ext>
                </a:extLst>
              </a:tr>
              <a:tr h="308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Falta de recursos (humanos, físicos, financieros …)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9893679"/>
                  </a:ext>
                </a:extLst>
              </a:tr>
              <a:tr h="3492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Control interno deficiente (controles, procedimientos, manuales …)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2237325"/>
                  </a:ext>
                </a:extLst>
              </a:tr>
              <a:tr h="3371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Falta de coordinación y comunicación entre áreas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14157782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 Falta de información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8577300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 Demoras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62485825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 Negligencia o descuido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4839985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 Uso ineficiente de los recursos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28613766"/>
                  </a:ext>
                </a:extLst>
              </a:tr>
              <a:tr h="286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Falta de honestidad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3260282"/>
                  </a:ext>
                </a:extLst>
              </a:tr>
              <a:tr h="561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 Omisión involuntaria del detalle de la información a revelar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0340532"/>
                  </a:ext>
                </a:extLst>
              </a:tr>
            </a:tbl>
          </a:graphicData>
        </a:graphic>
      </p:graphicFrame>
      <p:sp>
        <p:nvSpPr>
          <p:cNvPr id="11" name="Flecha abajo 10"/>
          <p:cNvSpPr/>
          <p:nvPr/>
        </p:nvSpPr>
        <p:spPr>
          <a:xfrm>
            <a:off x="3784600" y="1587502"/>
            <a:ext cx="762000" cy="7365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echa abajo 11"/>
          <p:cNvSpPr/>
          <p:nvPr/>
        </p:nvSpPr>
        <p:spPr>
          <a:xfrm>
            <a:off x="8775700" y="1879599"/>
            <a:ext cx="725932" cy="7620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2008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85889" y="255181"/>
            <a:ext cx="7579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OFICINA DE CONTROL INTERNO INDUCCIÓN-REINDUCCIÓN-2023</a:t>
            </a:r>
            <a:endParaRPr lang="es-E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97712" y="1318437"/>
            <a:ext cx="795315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Arley de Jesús Ramírez Patiño</a:t>
            </a:r>
          </a:p>
          <a:p>
            <a:pPr algn="just"/>
            <a:r>
              <a:rPr lang="es-MX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Jefe Oficina de Control Interno</a:t>
            </a:r>
          </a:p>
          <a:p>
            <a:pPr algn="just"/>
            <a:r>
              <a:rPr lang="es-MX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Personería municipal Itagüí</a:t>
            </a:r>
            <a:endParaRPr lang="es-ES" sz="3600" dirty="0" smtClean="0">
              <a:solidFill>
                <a:schemeClr val="bg1"/>
              </a:solidFill>
            </a:endParaRPr>
          </a:p>
          <a:p>
            <a:pPr algn="just"/>
            <a:r>
              <a:rPr lang="es-MX" sz="6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Gracias</a:t>
            </a:r>
          </a:p>
          <a:p>
            <a:pPr algn="just"/>
            <a:endParaRPr lang="es-ES" sz="6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594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510363"/>
            <a:ext cx="104904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Finalidades de la función administrativa Ley 489 de 1998</a:t>
            </a:r>
          </a:p>
          <a:p>
            <a:pPr algn="ctr"/>
            <a:endParaRPr lang="es-ES" sz="4800" dirty="0"/>
          </a:p>
        </p:txBody>
      </p:sp>
      <p:sp>
        <p:nvSpPr>
          <p:cNvPr id="3" name="Rectángulo 2"/>
          <p:cNvSpPr/>
          <p:nvPr/>
        </p:nvSpPr>
        <p:spPr>
          <a:xfrm>
            <a:off x="692893" y="2211572"/>
            <a:ext cx="1013105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La función administrativa del Estado busca la satisfacción de las necesidades generales de todos los habitantes, de conformidad con los principios, finalidades y cometidos consagrados en la Constitución Política.</a:t>
            </a:r>
          </a:p>
          <a:p>
            <a:pPr algn="just"/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El ejercicio de funciones administrativas deben ejercerlas consultando el interés general.</a:t>
            </a:r>
          </a:p>
          <a:p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6" y="404037"/>
            <a:ext cx="102921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MODALIDADES DE LA ACCIÓN ADMINISTRATIVA consagradas en la Ley 489 de 1998 Artículos del 5 al 14</a:t>
            </a:r>
            <a:endParaRPr lang="es-CO" sz="2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92893" y="1679944"/>
            <a:ext cx="105988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5.- Competencia Administrativa.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6.- Principio de coordinación.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7.- Descentralización administrativa.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8.- Desconcentración administrativa.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9.- Delegación.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10.- Requisitos de la delegación.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11.- Funciones que no se pueden delegar.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12.- Régimen de los actos del delegatario.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13.-Delegación del ejercicio de funciones presidenciales.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ARTÍCULO 14.- Delegación entre entidades públicas.</a:t>
            </a:r>
            <a:endParaRPr lang="es-CO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6" y="340243"/>
            <a:ext cx="105685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LEY 87 DE 1993 </a:t>
            </a:r>
            <a:r>
              <a:rPr lang="es-ES" sz="28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EJERCICIO DEL CONTROL INTERNO EN LAS ENTIDADES Y ORGANISMOS DEL ESTADO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s-ES" sz="2800" b="1" i="1" dirty="0" smtClean="0">
                <a:solidFill>
                  <a:schemeClr val="accent1">
                    <a:lumMod val="75000"/>
                  </a:schemeClr>
                </a:solidFill>
              </a:rPr>
              <a:t>Definición del control interno Articulo 1.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89098" y="2105247"/>
            <a:ext cx="11057859" cy="354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“Se entiende por control interno el sistema integrado por el esquema de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organización y el conjunto de los planes, métodos, principios, normas, procedimientos y mecanismos de verificación y evaluación adoptados por una entidad” </a:t>
            </a:r>
          </a:p>
          <a:p>
            <a:pPr algn="just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con el fin de procurar que todas las actividades, operaciones y actuaciones, así como la administración de la información y los recursos, se realicen de acuerdo con las normas constitucionales y legales vigentes dentro de las políticas trazadas por la dirección y en atención a las metas u objetivos previstos”.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6" y="467833"/>
            <a:ext cx="1093007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EJERCICIO DE CONTROL INTERNO LEY 87 DE 1993 </a:t>
            </a:r>
            <a:endParaRPr lang="es-CO" sz="4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92892" y="2275367"/>
            <a:ext cx="106201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Debe consultar los principios de igualdad, moralidad, eficiencia, economía, celeridad, imparcialidad, publicidad y valoración de costos ambientales.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En consecuencia, deberá concebirse y organizarse de tal manera que su ejercicio sea intrínseco al desarrollo de las funciones de todos los cargos existentes en la entidad, y en particular de las asignadas a aquellos que tengan responsabilidad del mando”.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82772"/>
            <a:ext cx="106961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i="1" dirty="0" smtClean="0">
                <a:solidFill>
                  <a:schemeClr val="accent1">
                    <a:lumMod val="75000"/>
                  </a:schemeClr>
                </a:solidFill>
              </a:rPr>
              <a:t>EJERCICIO DEL CONTROL INTERNO</a:t>
            </a:r>
            <a:r>
              <a:rPr lang="es-ES" sz="4000" b="1" dirty="0" smtClean="0"/>
              <a:t> </a:t>
            </a:r>
          </a:p>
          <a:p>
            <a:pPr algn="ctr"/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LEY 87 DE 1993 </a:t>
            </a:r>
            <a:endParaRPr lang="es-CO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89098" y="2083981"/>
            <a:ext cx="10972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“El control interno se expresará a través de las políticas aprobadas por los niveles de dirección y administración de las respectivas entidades y se cumplirá en toda la escala de estructura administrativa,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mediante la elaboración y aplicación de técnicas de dirección, verificación y evaluación de regulaciones administrativas, de manuales de funciones y procedimientos, de sistemas de información y de programas de selección, inducción y capacitación de personal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”.</a:t>
            </a:r>
            <a:endParaRPr lang="es-CO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82772"/>
            <a:ext cx="10696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dirty="0" smtClean="0">
                <a:solidFill>
                  <a:schemeClr val="accent1">
                    <a:lumMod val="75000"/>
                  </a:schemeClr>
                </a:solidFill>
              </a:rPr>
              <a:t>Objetivos del sistema de Control Interno</a:t>
            </a:r>
            <a:endParaRPr lang="es-CO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871869" y="1230085"/>
          <a:ext cx="10079159" cy="4484332"/>
        </p:xfrm>
        <a:graphic>
          <a:graphicData uri="http://schemas.openxmlformats.org/drawingml/2006/table">
            <a:tbl>
              <a:tblPr/>
              <a:tblGrid>
                <a:gridCol w="100791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3731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a. Proteger los recursos de la organización</a:t>
                      </a:r>
                      <a:r>
                        <a:rPr lang="es-ES" sz="12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buscando su adecuada administración ante posibles riesgos que lo afecten;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131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b. Garantizar la eficacia, la eficiencia y economía en todas las operaciones promoviendo y facilitando la correcta ejecución de las funciones y actividades definidas para el logro de la misión institucional;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122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c. Velar porque todas las actividades y recursos de la organización estén dirigidos al cumplimiento de los objetivos de la entidad;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122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d. Garantizar la correcta evaluación y seguimiento de la gestión organizacional;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016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e. Asegurar la oportunidad y confiabilidad de la información y de sus registros;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131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f. Definir y aplicar medidas para prevenir los riesgos, </a:t>
                      </a:r>
                      <a:endParaRPr lang="es-ES" sz="1200" dirty="0" smtClean="0">
                        <a:solidFill>
                          <a:srgbClr val="333333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detectar </a:t>
                      </a: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 corregir las desviaciones que se presenten en la organización y que puedan afectar el logro de sus objetivos;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9122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g. Garantizar que el Sistema de Control Interno disponga de sus propios mecanismos de verificación y evaluación;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02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h. Velar porque la entidad disponga de procesos de planeación y mecanismos adecuados para el diseño y desarrollo organizacional, de acuerdo con su naturaleza y características.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09057" y="382772"/>
            <a:ext cx="9078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i="1" dirty="0" smtClean="0">
                <a:solidFill>
                  <a:schemeClr val="accent1">
                    <a:lumMod val="75000"/>
                  </a:schemeClr>
                </a:solidFill>
              </a:rPr>
              <a:t>Características del Control Interno</a:t>
            </a:r>
            <a:endParaRPr lang="es-CO" sz="4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16149" y="1338942"/>
          <a:ext cx="9207795" cy="3828480"/>
        </p:xfrm>
        <a:graphic>
          <a:graphicData uri="http://schemas.openxmlformats.org/drawingml/2006/table">
            <a:tbl>
              <a:tblPr/>
              <a:tblGrid>
                <a:gridCol w="92077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9545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a. El Sistema de Control Interno forma parte integrante de los sistemas contables, financieros, de planeación, de información y operacionales de la respectiva entidad;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825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b. Corresponde a la máxima autoridad del organismo o entidad, la responsabilidad de establecer, mantener y perfeccionar el Sistema de Control Interno, el cual debe ser adecuado a la naturaleza, estructura y misión de la organización;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825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c. En cada área de la organización, el funcionario encargado de dirigirla es responsable por control interno ante su jefe inmediato de acuerdo con los niveles de autoridad establecidos en cada entidad;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825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d. La Unidad de Control Interno o quien haga sus veces es la encargada de evaluar en forma independiente el Sistema de Control Interno de la entidad y proponer al representante legal del respectivo organismo las recomendaciones para mejorarlo;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825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"/>
                      </a:pPr>
                      <a:r>
                        <a:rPr lang="es-ES" sz="12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e. Todas las transacciones de las entidades deberán registrarse en forma exacta, veraz y oportuna de forma tal que permita preparar informes operativos, administrativos y financieros.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2691</Words>
  <Application>Microsoft Office PowerPoint</Application>
  <PresentationFormat>Personalizado</PresentationFormat>
  <Paragraphs>240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alberto gomez gonzales</dc:creator>
  <cp:lastModifiedBy>63502132</cp:lastModifiedBy>
  <cp:revision>77</cp:revision>
  <dcterms:created xsi:type="dcterms:W3CDTF">2020-04-16T16:54:31Z</dcterms:created>
  <dcterms:modified xsi:type="dcterms:W3CDTF">2023-12-20T17:29:07Z</dcterms:modified>
</cp:coreProperties>
</file>