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Default Extension="vml" ContentType="application/vnd.openxmlformats-officedocument.vmlDrawing"/>
  <Override PartName="/ppt/diagrams/layout1.xml" ContentType="application/vnd.openxmlformats-officedocument.drawingml.diagram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omments/comment3.xml" ContentType="application/vnd.openxmlformats-officedocument.presentationml.comment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8"/>
  </p:notesMasterIdLst>
  <p:sldIdLst>
    <p:sldId id="275" r:id="rId2"/>
    <p:sldId id="314" r:id="rId3"/>
    <p:sldId id="332" r:id="rId4"/>
    <p:sldId id="333" r:id="rId5"/>
    <p:sldId id="337" r:id="rId6"/>
    <p:sldId id="335" r:id="rId7"/>
    <p:sldId id="336" r:id="rId8"/>
    <p:sldId id="338" r:id="rId9"/>
    <p:sldId id="317" r:id="rId10"/>
    <p:sldId id="339" r:id="rId11"/>
    <p:sldId id="309" r:id="rId12"/>
    <p:sldId id="310" r:id="rId13"/>
    <p:sldId id="331" r:id="rId14"/>
    <p:sldId id="316" r:id="rId15"/>
    <p:sldId id="304" r:id="rId16"/>
    <p:sldId id="318" r:id="rId17"/>
    <p:sldId id="319" r:id="rId18"/>
    <p:sldId id="305" r:id="rId19"/>
    <p:sldId id="320" r:id="rId20"/>
    <p:sldId id="321" r:id="rId21"/>
    <p:sldId id="341" r:id="rId22"/>
    <p:sldId id="342" r:id="rId23"/>
    <p:sldId id="343" r:id="rId24"/>
    <p:sldId id="340" r:id="rId25"/>
    <p:sldId id="344" r:id="rId26"/>
    <p:sldId id="330" r:id="rId27"/>
    <p:sldId id="307" r:id="rId28"/>
    <p:sldId id="322" r:id="rId29"/>
    <p:sldId id="324" r:id="rId30"/>
    <p:sldId id="325" r:id="rId31"/>
    <p:sldId id="326" r:id="rId32"/>
    <p:sldId id="327" r:id="rId33"/>
    <p:sldId id="328" r:id="rId34"/>
    <p:sldId id="329" r:id="rId35"/>
    <p:sldId id="308" r:id="rId36"/>
    <p:sldId id="292" r:id="rId37"/>
  </p:sldIdLst>
  <p:sldSz cx="9144000" cy="6858000" type="screen4x3"/>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TRICIA CARVAJAL VARGAS" initials="PCV" lastIdx="1" clrIdx="0">
    <p:extLst>
      <p:ext uri="{19B8F6BF-5375-455C-9EA6-DF929625EA0E}">
        <p15:presenceInfo xmlns:p15="http://schemas.microsoft.com/office/powerpoint/2012/main" xmlns="" userId="S-1-5-21-1233004326-1099395059-587939204-1973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3294" autoAdjust="0"/>
    <p:restoredTop sz="94364" autoAdjust="0"/>
  </p:normalViewPr>
  <p:slideViewPr>
    <p:cSldViewPr snapToGrid="0" snapToObjects="1">
      <p:cViewPr varScale="1">
        <p:scale>
          <a:sx n="82" d="100"/>
          <a:sy n="82" d="100"/>
        </p:scale>
        <p:origin x="-1644" y="36"/>
      </p:cViewPr>
      <p:guideLst>
        <p:guide orient="horz" pos="2160"/>
        <p:guide pos="2880"/>
      </p:guideLst>
    </p:cSldViewPr>
  </p:slideViewPr>
  <p:outlineViewPr>
    <p:cViewPr>
      <p:scale>
        <a:sx n="33" d="100"/>
        <a:sy n="33" d="100"/>
      </p:scale>
      <p:origin x="0" y="2604"/>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7-27T13:42:18.164" idx="1">
    <p:pos x="5760" y="0"/>
    <p:text/>
    <p:extLst>
      <p:ext uri="{C676402C-5697-4E1C-873F-D02D1690AC5C}">
        <p15:threadingInfo xmlns:p15="http://schemas.microsoft.com/office/powerpoint/2012/main" xmlns=""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0-07-27T13:42:18.164" idx="1">
    <p:pos x="5760" y="0"/>
    <p:text/>
    <p:extLst>
      <p:ext uri="{C676402C-5697-4E1C-873F-D02D1690AC5C}">
        <p15:threadingInfo xmlns:p15="http://schemas.microsoft.com/office/powerpoint/2012/main" xmlns=""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0-07-27T13:42:18.164" idx="1">
    <p:pos x="5760" y="0"/>
    <p:text/>
    <p:extLst>
      <p:ext uri="{C676402C-5697-4E1C-873F-D02D1690AC5C}">
        <p15:threadingInfo xmlns:p15="http://schemas.microsoft.com/office/powerpoint/2012/main" xmlns="" timeZoneBias="300"/>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727EA3-0A7A-46C0-96DC-7F698DBE9011}" type="doc">
      <dgm:prSet loTypeId="urn:microsoft.com/office/officeart/2005/8/layout/hierarchy3" loCatId="hierarchy" qsTypeId="urn:microsoft.com/office/officeart/2005/8/quickstyle/simple1" qsCatId="simple" csTypeId="urn:microsoft.com/office/officeart/2005/8/colors/accent1_2" csCatId="accent1" phldr="1"/>
      <dgm:spPr/>
      <dgm:t>
        <a:bodyPr/>
        <a:lstStyle/>
        <a:p>
          <a:endParaRPr lang="es-ES"/>
        </a:p>
      </dgm:t>
    </dgm:pt>
    <dgm:pt modelId="{62D2A5DF-C0BC-44FC-AC54-A7A76FAAEC68}">
      <dgm:prSet phldrT="[Texto]" custT="1"/>
      <dgm:spPr>
        <a:solidFill>
          <a:srgbClr val="92D050"/>
        </a:solidFill>
      </dgm:spPr>
      <dgm:t>
        <a:bodyPr/>
        <a:lstStyle/>
        <a:p>
          <a:r>
            <a:rPr lang="es-ES" sz="2000" dirty="0" smtClean="0">
              <a:latin typeface="Constantia" panose="02030602050306030303" pitchFamily="18" charset="0"/>
              <a:cs typeface="Arial" panose="020B0604020202020204" pitchFamily="34" charset="0"/>
            </a:rPr>
            <a:t>Debe tener definido el responsable de realizar la actividad de control</a:t>
          </a:r>
          <a:endParaRPr lang="es-ES" sz="2000" dirty="0">
            <a:latin typeface="Constantia" panose="02030602050306030303" pitchFamily="18" charset="0"/>
            <a:cs typeface="Arial" panose="020B0604020202020204" pitchFamily="34" charset="0"/>
          </a:endParaRPr>
        </a:p>
      </dgm:t>
    </dgm:pt>
    <dgm:pt modelId="{1C518002-155F-4213-BF1E-E42C97F9BB10}" type="parTrans" cxnId="{3187F9AB-A64C-4182-8A67-CE336940D0A3}">
      <dgm:prSet/>
      <dgm:spPr/>
      <dgm:t>
        <a:bodyPr/>
        <a:lstStyle/>
        <a:p>
          <a:endParaRPr lang="es-ES"/>
        </a:p>
      </dgm:t>
    </dgm:pt>
    <dgm:pt modelId="{DC1DA6D8-2870-47CD-8556-73414CE2D736}" type="sibTrans" cxnId="{3187F9AB-A64C-4182-8A67-CE336940D0A3}">
      <dgm:prSet/>
      <dgm:spPr/>
      <dgm:t>
        <a:bodyPr/>
        <a:lstStyle/>
        <a:p>
          <a:endParaRPr lang="es-ES"/>
        </a:p>
      </dgm:t>
    </dgm:pt>
    <dgm:pt modelId="{2630FAE7-C81C-408A-933F-F8B604DD1CFD}">
      <dgm:prSet phldrT="[Texto]"/>
      <dgm:spPr>
        <a:ln>
          <a:solidFill>
            <a:schemeClr val="accent3"/>
          </a:solidFill>
        </a:ln>
      </dgm:spPr>
      <dgm:t>
        <a:bodyPr/>
        <a:lstStyle/>
        <a:p>
          <a:r>
            <a:rPr lang="es-ES" dirty="0" smtClean="0">
              <a:latin typeface="Constantia" panose="02030602050306030303" pitchFamily="18" charset="0"/>
              <a:cs typeface="Arial" panose="020B0604020202020204" pitchFamily="34" charset="0"/>
            </a:rPr>
            <a:t>Debe indicar cuál es el propósito del control</a:t>
          </a:r>
          <a:endParaRPr lang="es-ES" dirty="0">
            <a:latin typeface="Constantia" panose="02030602050306030303" pitchFamily="18" charset="0"/>
            <a:cs typeface="Arial" panose="020B0604020202020204" pitchFamily="34" charset="0"/>
          </a:endParaRPr>
        </a:p>
      </dgm:t>
    </dgm:pt>
    <dgm:pt modelId="{0C506CF8-660E-475D-B793-1E587C7325FB}" type="parTrans" cxnId="{A3D7E381-3006-4F77-868D-ECF8D686C0B9}">
      <dgm:prSet/>
      <dgm:spPr>
        <a:ln>
          <a:solidFill>
            <a:srgbClr val="92D050"/>
          </a:solidFill>
        </a:ln>
      </dgm:spPr>
      <dgm:t>
        <a:bodyPr/>
        <a:lstStyle/>
        <a:p>
          <a:endParaRPr lang="es-ES"/>
        </a:p>
      </dgm:t>
    </dgm:pt>
    <dgm:pt modelId="{261AB5A6-16AF-457D-B8C3-5D335BA0D7ED}" type="sibTrans" cxnId="{A3D7E381-3006-4F77-868D-ECF8D686C0B9}">
      <dgm:prSet/>
      <dgm:spPr/>
      <dgm:t>
        <a:bodyPr/>
        <a:lstStyle/>
        <a:p>
          <a:endParaRPr lang="es-ES"/>
        </a:p>
      </dgm:t>
    </dgm:pt>
    <dgm:pt modelId="{24F3E851-8FC1-460B-BEBA-3E3B68A9608B}">
      <dgm:prSet phldrT="[Texto]"/>
      <dgm:spPr>
        <a:ln>
          <a:solidFill>
            <a:srgbClr val="92D050"/>
          </a:solidFill>
        </a:ln>
      </dgm:spPr>
      <dgm:t>
        <a:bodyPr/>
        <a:lstStyle/>
        <a:p>
          <a:r>
            <a:rPr lang="es-ES" dirty="0" smtClean="0">
              <a:latin typeface="Constantia" panose="02030602050306030303" pitchFamily="18" charset="0"/>
              <a:cs typeface="Arial" panose="020B0604020202020204" pitchFamily="34" charset="0"/>
            </a:rPr>
            <a:t>Debe indicar que pasa con las desviaciones resultantes del ejecutar el control</a:t>
          </a:r>
          <a:endParaRPr lang="es-ES" dirty="0">
            <a:latin typeface="Constantia" panose="02030602050306030303" pitchFamily="18" charset="0"/>
            <a:cs typeface="Arial" panose="020B0604020202020204" pitchFamily="34" charset="0"/>
          </a:endParaRPr>
        </a:p>
      </dgm:t>
    </dgm:pt>
    <dgm:pt modelId="{5055672F-5919-42D2-AF73-2062A8361DDB}" type="parTrans" cxnId="{D44FB975-71B1-4D7C-AB5C-15B1450E4E5B}">
      <dgm:prSet/>
      <dgm:spPr>
        <a:ln>
          <a:solidFill>
            <a:srgbClr val="92D050"/>
          </a:solidFill>
        </a:ln>
      </dgm:spPr>
      <dgm:t>
        <a:bodyPr/>
        <a:lstStyle/>
        <a:p>
          <a:endParaRPr lang="es-ES"/>
        </a:p>
      </dgm:t>
    </dgm:pt>
    <dgm:pt modelId="{D3C3187C-1EBC-453C-8F1E-DF49CBF9B82B}" type="sibTrans" cxnId="{D44FB975-71B1-4D7C-AB5C-15B1450E4E5B}">
      <dgm:prSet/>
      <dgm:spPr/>
      <dgm:t>
        <a:bodyPr/>
        <a:lstStyle/>
        <a:p>
          <a:endParaRPr lang="es-ES"/>
        </a:p>
      </dgm:t>
    </dgm:pt>
    <dgm:pt modelId="{C91A39E1-A68B-4730-B74D-895A48B88C38}">
      <dgm:prSet phldrT="[Texto]"/>
      <dgm:spPr>
        <a:solidFill>
          <a:srgbClr val="92D050"/>
        </a:solidFill>
      </dgm:spPr>
      <dgm:t>
        <a:bodyPr/>
        <a:lstStyle/>
        <a:p>
          <a:r>
            <a:rPr lang="es-ES" dirty="0" smtClean="0">
              <a:latin typeface="Constantia" panose="02030602050306030303" pitchFamily="18" charset="0"/>
              <a:cs typeface="Arial" panose="020B0604020202020204" pitchFamily="34" charset="0"/>
            </a:rPr>
            <a:t>Debe tener una periodicidad definida para su ejecución</a:t>
          </a:r>
          <a:endParaRPr lang="es-ES" dirty="0">
            <a:latin typeface="Constantia" panose="02030602050306030303" pitchFamily="18" charset="0"/>
            <a:cs typeface="Arial" panose="020B0604020202020204" pitchFamily="34" charset="0"/>
          </a:endParaRPr>
        </a:p>
      </dgm:t>
    </dgm:pt>
    <dgm:pt modelId="{7C63E85F-D51D-48E3-BF04-39F4F32C22A5}" type="parTrans" cxnId="{3F3CC6FF-4B98-4E85-B1E7-207BEE81E1C0}">
      <dgm:prSet/>
      <dgm:spPr/>
      <dgm:t>
        <a:bodyPr/>
        <a:lstStyle/>
        <a:p>
          <a:endParaRPr lang="es-ES"/>
        </a:p>
      </dgm:t>
    </dgm:pt>
    <dgm:pt modelId="{204D9C3D-0A1A-4A25-A2AC-BA8D562C7ED9}" type="sibTrans" cxnId="{3F3CC6FF-4B98-4E85-B1E7-207BEE81E1C0}">
      <dgm:prSet/>
      <dgm:spPr/>
      <dgm:t>
        <a:bodyPr/>
        <a:lstStyle/>
        <a:p>
          <a:endParaRPr lang="es-ES"/>
        </a:p>
      </dgm:t>
    </dgm:pt>
    <dgm:pt modelId="{585610C1-55F3-4F38-BE93-6FAA8D9BCB4A}">
      <dgm:prSet phldrT="[Texto]"/>
      <dgm:spPr>
        <a:ln>
          <a:solidFill>
            <a:srgbClr val="92D050"/>
          </a:solidFill>
        </a:ln>
      </dgm:spPr>
      <dgm:t>
        <a:bodyPr/>
        <a:lstStyle/>
        <a:p>
          <a:r>
            <a:rPr lang="es-ES" dirty="0" smtClean="0">
              <a:latin typeface="Constantia" panose="02030602050306030303" pitchFamily="18" charset="0"/>
              <a:cs typeface="Arial" panose="020B0604020202020204" pitchFamily="34" charset="0"/>
            </a:rPr>
            <a:t>Debe establecer como se realiza la actividad de control</a:t>
          </a:r>
          <a:endParaRPr lang="es-ES" dirty="0">
            <a:latin typeface="Constantia" panose="02030602050306030303" pitchFamily="18" charset="0"/>
            <a:cs typeface="Arial" panose="020B0604020202020204" pitchFamily="34" charset="0"/>
          </a:endParaRPr>
        </a:p>
      </dgm:t>
    </dgm:pt>
    <dgm:pt modelId="{CDA8F745-82A3-44E4-8C2A-CFD293910E48}" type="parTrans" cxnId="{AFD7B9FF-BB55-497C-A941-88ED45E200CF}">
      <dgm:prSet/>
      <dgm:spPr>
        <a:ln>
          <a:solidFill>
            <a:srgbClr val="92D050"/>
          </a:solidFill>
        </a:ln>
      </dgm:spPr>
      <dgm:t>
        <a:bodyPr/>
        <a:lstStyle/>
        <a:p>
          <a:endParaRPr lang="es-ES"/>
        </a:p>
      </dgm:t>
    </dgm:pt>
    <dgm:pt modelId="{D63C44FC-DC62-44F9-9492-56DB0A70D3E4}" type="sibTrans" cxnId="{AFD7B9FF-BB55-497C-A941-88ED45E200CF}">
      <dgm:prSet/>
      <dgm:spPr/>
      <dgm:t>
        <a:bodyPr/>
        <a:lstStyle/>
        <a:p>
          <a:endParaRPr lang="es-ES"/>
        </a:p>
      </dgm:t>
    </dgm:pt>
    <dgm:pt modelId="{E93E51AE-4DEB-4E9A-BE0A-9CB8EFF915A0}">
      <dgm:prSet phldrT="[Texto]"/>
      <dgm:spPr>
        <a:ln>
          <a:solidFill>
            <a:srgbClr val="92D050"/>
          </a:solidFill>
        </a:ln>
      </dgm:spPr>
      <dgm:t>
        <a:bodyPr/>
        <a:lstStyle/>
        <a:p>
          <a:r>
            <a:rPr lang="es-ES" dirty="0" smtClean="0">
              <a:latin typeface="Constantia" panose="02030602050306030303" pitchFamily="18" charset="0"/>
              <a:cs typeface="Arial" panose="020B0604020202020204" pitchFamily="34" charset="0"/>
            </a:rPr>
            <a:t>Debe dejar evidencia de la ejecución del control</a:t>
          </a:r>
          <a:endParaRPr lang="es-ES" dirty="0">
            <a:latin typeface="Constantia" panose="02030602050306030303" pitchFamily="18" charset="0"/>
            <a:cs typeface="Arial" panose="020B0604020202020204" pitchFamily="34" charset="0"/>
          </a:endParaRPr>
        </a:p>
      </dgm:t>
    </dgm:pt>
    <dgm:pt modelId="{D44B3CF4-A7B1-4D9A-BA66-872CCAF23474}" type="parTrans" cxnId="{C4F0D58A-B23E-4ADF-A542-F16D7A9F1D31}">
      <dgm:prSet/>
      <dgm:spPr>
        <a:ln>
          <a:solidFill>
            <a:srgbClr val="92D050"/>
          </a:solidFill>
        </a:ln>
      </dgm:spPr>
      <dgm:t>
        <a:bodyPr/>
        <a:lstStyle/>
        <a:p>
          <a:endParaRPr lang="es-ES"/>
        </a:p>
      </dgm:t>
    </dgm:pt>
    <dgm:pt modelId="{DF3C9073-1556-46E0-A765-E2FCF9F4CBFA}" type="sibTrans" cxnId="{C4F0D58A-B23E-4ADF-A542-F16D7A9F1D31}">
      <dgm:prSet/>
      <dgm:spPr/>
      <dgm:t>
        <a:bodyPr/>
        <a:lstStyle/>
        <a:p>
          <a:endParaRPr lang="es-ES"/>
        </a:p>
      </dgm:t>
    </dgm:pt>
    <dgm:pt modelId="{03A4E430-74FF-41C0-866E-BA73F7D9B647}" type="pres">
      <dgm:prSet presAssocID="{C4727EA3-0A7A-46C0-96DC-7F698DBE9011}" presName="diagram" presStyleCnt="0">
        <dgm:presLayoutVars>
          <dgm:chPref val="1"/>
          <dgm:dir/>
          <dgm:animOne val="branch"/>
          <dgm:animLvl val="lvl"/>
          <dgm:resizeHandles/>
        </dgm:presLayoutVars>
      </dgm:prSet>
      <dgm:spPr/>
      <dgm:t>
        <a:bodyPr/>
        <a:lstStyle/>
        <a:p>
          <a:endParaRPr lang="es-ES"/>
        </a:p>
      </dgm:t>
    </dgm:pt>
    <dgm:pt modelId="{02D05697-21FF-4DEB-AF96-DC7CC09AAA1D}" type="pres">
      <dgm:prSet presAssocID="{62D2A5DF-C0BC-44FC-AC54-A7A76FAAEC68}" presName="root" presStyleCnt="0"/>
      <dgm:spPr/>
    </dgm:pt>
    <dgm:pt modelId="{E3DD37DB-D0FB-4927-9970-2EED41E53977}" type="pres">
      <dgm:prSet presAssocID="{62D2A5DF-C0BC-44FC-AC54-A7A76FAAEC68}" presName="rootComposite" presStyleCnt="0"/>
      <dgm:spPr/>
    </dgm:pt>
    <dgm:pt modelId="{1DE335DC-F8BB-4A68-897E-1484BB514516}" type="pres">
      <dgm:prSet presAssocID="{62D2A5DF-C0BC-44FC-AC54-A7A76FAAEC68}" presName="rootText" presStyleLbl="node1" presStyleIdx="0" presStyleCnt="2"/>
      <dgm:spPr/>
      <dgm:t>
        <a:bodyPr/>
        <a:lstStyle/>
        <a:p>
          <a:endParaRPr lang="es-ES"/>
        </a:p>
      </dgm:t>
    </dgm:pt>
    <dgm:pt modelId="{A7688B06-D1FA-46FA-96A4-6AAA5F02690E}" type="pres">
      <dgm:prSet presAssocID="{62D2A5DF-C0BC-44FC-AC54-A7A76FAAEC68}" presName="rootConnector" presStyleLbl="node1" presStyleIdx="0" presStyleCnt="2"/>
      <dgm:spPr/>
      <dgm:t>
        <a:bodyPr/>
        <a:lstStyle/>
        <a:p>
          <a:endParaRPr lang="es-ES"/>
        </a:p>
      </dgm:t>
    </dgm:pt>
    <dgm:pt modelId="{7541F1E6-E1D7-48EE-A7DD-F2F07CF88275}" type="pres">
      <dgm:prSet presAssocID="{62D2A5DF-C0BC-44FC-AC54-A7A76FAAEC68}" presName="childShape" presStyleCnt="0"/>
      <dgm:spPr/>
    </dgm:pt>
    <dgm:pt modelId="{59CC1A05-2C1C-4B5F-AB2A-D59EABA7BBE3}" type="pres">
      <dgm:prSet presAssocID="{0C506CF8-660E-475D-B793-1E587C7325FB}" presName="Name13" presStyleLbl="parChTrans1D2" presStyleIdx="0" presStyleCnt="4"/>
      <dgm:spPr/>
      <dgm:t>
        <a:bodyPr/>
        <a:lstStyle/>
        <a:p>
          <a:endParaRPr lang="es-ES"/>
        </a:p>
      </dgm:t>
    </dgm:pt>
    <dgm:pt modelId="{A021B26A-C6C7-4A46-8684-1F3C7AD22AD5}" type="pres">
      <dgm:prSet presAssocID="{2630FAE7-C81C-408A-933F-F8B604DD1CFD}" presName="childText" presStyleLbl="bgAcc1" presStyleIdx="0" presStyleCnt="4">
        <dgm:presLayoutVars>
          <dgm:bulletEnabled val="1"/>
        </dgm:presLayoutVars>
      </dgm:prSet>
      <dgm:spPr/>
      <dgm:t>
        <a:bodyPr/>
        <a:lstStyle/>
        <a:p>
          <a:endParaRPr lang="es-ES"/>
        </a:p>
      </dgm:t>
    </dgm:pt>
    <dgm:pt modelId="{60104FEF-1612-4F68-BE4E-0D2CA5710B8D}" type="pres">
      <dgm:prSet presAssocID="{5055672F-5919-42D2-AF73-2062A8361DDB}" presName="Name13" presStyleLbl="parChTrans1D2" presStyleIdx="1" presStyleCnt="4"/>
      <dgm:spPr/>
      <dgm:t>
        <a:bodyPr/>
        <a:lstStyle/>
        <a:p>
          <a:endParaRPr lang="es-ES"/>
        </a:p>
      </dgm:t>
    </dgm:pt>
    <dgm:pt modelId="{99793378-45D8-41C3-80A9-8AA5DE2F9501}" type="pres">
      <dgm:prSet presAssocID="{24F3E851-8FC1-460B-BEBA-3E3B68A9608B}" presName="childText" presStyleLbl="bgAcc1" presStyleIdx="1" presStyleCnt="4">
        <dgm:presLayoutVars>
          <dgm:bulletEnabled val="1"/>
        </dgm:presLayoutVars>
      </dgm:prSet>
      <dgm:spPr/>
      <dgm:t>
        <a:bodyPr/>
        <a:lstStyle/>
        <a:p>
          <a:endParaRPr lang="es-ES"/>
        </a:p>
      </dgm:t>
    </dgm:pt>
    <dgm:pt modelId="{47CEC4EC-30E0-49FB-9B3C-7504B99A49A2}" type="pres">
      <dgm:prSet presAssocID="{C91A39E1-A68B-4730-B74D-895A48B88C38}" presName="root" presStyleCnt="0"/>
      <dgm:spPr/>
    </dgm:pt>
    <dgm:pt modelId="{847FAEB2-976C-4642-9CDD-4CF369A991BC}" type="pres">
      <dgm:prSet presAssocID="{C91A39E1-A68B-4730-B74D-895A48B88C38}" presName="rootComposite" presStyleCnt="0"/>
      <dgm:spPr/>
    </dgm:pt>
    <dgm:pt modelId="{FA2FD209-A2C9-40EE-A3FA-C64B3328691F}" type="pres">
      <dgm:prSet presAssocID="{C91A39E1-A68B-4730-B74D-895A48B88C38}" presName="rootText" presStyleLbl="node1" presStyleIdx="1" presStyleCnt="2" custLinFactNeighborX="2887" custLinFactNeighborY="1027"/>
      <dgm:spPr/>
      <dgm:t>
        <a:bodyPr/>
        <a:lstStyle/>
        <a:p>
          <a:endParaRPr lang="es-ES"/>
        </a:p>
      </dgm:t>
    </dgm:pt>
    <dgm:pt modelId="{46DD18FC-121C-4409-8FAE-5694EE41018A}" type="pres">
      <dgm:prSet presAssocID="{C91A39E1-A68B-4730-B74D-895A48B88C38}" presName="rootConnector" presStyleLbl="node1" presStyleIdx="1" presStyleCnt="2"/>
      <dgm:spPr/>
      <dgm:t>
        <a:bodyPr/>
        <a:lstStyle/>
        <a:p>
          <a:endParaRPr lang="es-ES"/>
        </a:p>
      </dgm:t>
    </dgm:pt>
    <dgm:pt modelId="{B8287412-BBC7-44D8-9C5E-54DDBDA1170A}" type="pres">
      <dgm:prSet presAssocID="{C91A39E1-A68B-4730-B74D-895A48B88C38}" presName="childShape" presStyleCnt="0"/>
      <dgm:spPr/>
    </dgm:pt>
    <dgm:pt modelId="{C9517BFD-DC99-4B0B-A3AA-3E48DB2390FD}" type="pres">
      <dgm:prSet presAssocID="{CDA8F745-82A3-44E4-8C2A-CFD293910E48}" presName="Name13" presStyleLbl="parChTrans1D2" presStyleIdx="2" presStyleCnt="4"/>
      <dgm:spPr/>
      <dgm:t>
        <a:bodyPr/>
        <a:lstStyle/>
        <a:p>
          <a:endParaRPr lang="es-ES"/>
        </a:p>
      </dgm:t>
    </dgm:pt>
    <dgm:pt modelId="{B526BE32-9D5A-45C0-9B22-E2A4FE667B3E}" type="pres">
      <dgm:prSet presAssocID="{585610C1-55F3-4F38-BE93-6FAA8D9BCB4A}" presName="childText" presStyleLbl="bgAcc1" presStyleIdx="2" presStyleCnt="4">
        <dgm:presLayoutVars>
          <dgm:bulletEnabled val="1"/>
        </dgm:presLayoutVars>
      </dgm:prSet>
      <dgm:spPr/>
      <dgm:t>
        <a:bodyPr/>
        <a:lstStyle/>
        <a:p>
          <a:endParaRPr lang="es-ES"/>
        </a:p>
      </dgm:t>
    </dgm:pt>
    <dgm:pt modelId="{E8DD35D8-DA35-4FF1-A401-8942F93AC067}" type="pres">
      <dgm:prSet presAssocID="{D44B3CF4-A7B1-4D9A-BA66-872CCAF23474}" presName="Name13" presStyleLbl="parChTrans1D2" presStyleIdx="3" presStyleCnt="4"/>
      <dgm:spPr/>
      <dgm:t>
        <a:bodyPr/>
        <a:lstStyle/>
        <a:p>
          <a:endParaRPr lang="es-ES"/>
        </a:p>
      </dgm:t>
    </dgm:pt>
    <dgm:pt modelId="{2170D7E1-9A96-42A2-AEA6-386DB3366C4B}" type="pres">
      <dgm:prSet presAssocID="{E93E51AE-4DEB-4E9A-BE0A-9CB8EFF915A0}" presName="childText" presStyleLbl="bgAcc1" presStyleIdx="3" presStyleCnt="4">
        <dgm:presLayoutVars>
          <dgm:bulletEnabled val="1"/>
        </dgm:presLayoutVars>
      </dgm:prSet>
      <dgm:spPr/>
      <dgm:t>
        <a:bodyPr/>
        <a:lstStyle/>
        <a:p>
          <a:endParaRPr lang="es-ES"/>
        </a:p>
      </dgm:t>
    </dgm:pt>
  </dgm:ptLst>
  <dgm:cxnLst>
    <dgm:cxn modelId="{42C1FB35-C5E1-476B-920D-A99E3D781B13}" type="presOf" srcId="{585610C1-55F3-4F38-BE93-6FAA8D9BCB4A}" destId="{B526BE32-9D5A-45C0-9B22-E2A4FE667B3E}" srcOrd="0" destOrd="0" presId="urn:microsoft.com/office/officeart/2005/8/layout/hierarchy3"/>
    <dgm:cxn modelId="{422A0289-4AF0-4AB6-BC8B-FAF15E957E34}" type="presOf" srcId="{62D2A5DF-C0BC-44FC-AC54-A7A76FAAEC68}" destId="{A7688B06-D1FA-46FA-96A4-6AAA5F02690E}" srcOrd="1" destOrd="0" presId="urn:microsoft.com/office/officeart/2005/8/layout/hierarchy3"/>
    <dgm:cxn modelId="{AFD7B9FF-BB55-497C-A941-88ED45E200CF}" srcId="{C91A39E1-A68B-4730-B74D-895A48B88C38}" destId="{585610C1-55F3-4F38-BE93-6FAA8D9BCB4A}" srcOrd="0" destOrd="0" parTransId="{CDA8F745-82A3-44E4-8C2A-CFD293910E48}" sibTransId="{D63C44FC-DC62-44F9-9492-56DB0A70D3E4}"/>
    <dgm:cxn modelId="{23C84C03-54ED-4CC8-93DB-8D9BEE116869}" type="presOf" srcId="{62D2A5DF-C0BC-44FC-AC54-A7A76FAAEC68}" destId="{1DE335DC-F8BB-4A68-897E-1484BB514516}" srcOrd="0" destOrd="0" presId="urn:microsoft.com/office/officeart/2005/8/layout/hierarchy3"/>
    <dgm:cxn modelId="{C4F0D58A-B23E-4ADF-A542-F16D7A9F1D31}" srcId="{C91A39E1-A68B-4730-B74D-895A48B88C38}" destId="{E93E51AE-4DEB-4E9A-BE0A-9CB8EFF915A0}" srcOrd="1" destOrd="0" parTransId="{D44B3CF4-A7B1-4D9A-BA66-872CCAF23474}" sibTransId="{DF3C9073-1556-46E0-A765-E2FCF9F4CBFA}"/>
    <dgm:cxn modelId="{26F75AF4-7284-4947-8E1F-7C556FF40C49}" type="presOf" srcId="{C4727EA3-0A7A-46C0-96DC-7F698DBE9011}" destId="{03A4E430-74FF-41C0-866E-BA73F7D9B647}" srcOrd="0" destOrd="0" presId="urn:microsoft.com/office/officeart/2005/8/layout/hierarchy3"/>
    <dgm:cxn modelId="{3187F9AB-A64C-4182-8A67-CE336940D0A3}" srcId="{C4727EA3-0A7A-46C0-96DC-7F698DBE9011}" destId="{62D2A5DF-C0BC-44FC-AC54-A7A76FAAEC68}" srcOrd="0" destOrd="0" parTransId="{1C518002-155F-4213-BF1E-E42C97F9BB10}" sibTransId="{DC1DA6D8-2870-47CD-8556-73414CE2D736}"/>
    <dgm:cxn modelId="{5BBF8B7F-E359-4B5F-92FA-270DAAEB1FEC}" type="presOf" srcId="{2630FAE7-C81C-408A-933F-F8B604DD1CFD}" destId="{A021B26A-C6C7-4A46-8684-1F3C7AD22AD5}" srcOrd="0" destOrd="0" presId="urn:microsoft.com/office/officeart/2005/8/layout/hierarchy3"/>
    <dgm:cxn modelId="{5C79CE56-DF2D-49B8-802A-93651FE5737F}" type="presOf" srcId="{CDA8F745-82A3-44E4-8C2A-CFD293910E48}" destId="{C9517BFD-DC99-4B0B-A3AA-3E48DB2390FD}" srcOrd="0" destOrd="0" presId="urn:microsoft.com/office/officeart/2005/8/layout/hierarchy3"/>
    <dgm:cxn modelId="{D44FB975-71B1-4D7C-AB5C-15B1450E4E5B}" srcId="{62D2A5DF-C0BC-44FC-AC54-A7A76FAAEC68}" destId="{24F3E851-8FC1-460B-BEBA-3E3B68A9608B}" srcOrd="1" destOrd="0" parTransId="{5055672F-5919-42D2-AF73-2062A8361DDB}" sibTransId="{D3C3187C-1EBC-453C-8F1E-DF49CBF9B82B}"/>
    <dgm:cxn modelId="{7F98C317-3363-41E2-A9A3-E7F0D1240AA8}" type="presOf" srcId="{0C506CF8-660E-475D-B793-1E587C7325FB}" destId="{59CC1A05-2C1C-4B5F-AB2A-D59EABA7BBE3}" srcOrd="0" destOrd="0" presId="urn:microsoft.com/office/officeart/2005/8/layout/hierarchy3"/>
    <dgm:cxn modelId="{3F3CC6FF-4B98-4E85-B1E7-207BEE81E1C0}" srcId="{C4727EA3-0A7A-46C0-96DC-7F698DBE9011}" destId="{C91A39E1-A68B-4730-B74D-895A48B88C38}" srcOrd="1" destOrd="0" parTransId="{7C63E85F-D51D-48E3-BF04-39F4F32C22A5}" sibTransId="{204D9C3D-0A1A-4A25-A2AC-BA8D562C7ED9}"/>
    <dgm:cxn modelId="{BFE0E4CC-07C9-44B0-88F3-567EC9E81FFB}" type="presOf" srcId="{C91A39E1-A68B-4730-B74D-895A48B88C38}" destId="{FA2FD209-A2C9-40EE-A3FA-C64B3328691F}" srcOrd="0" destOrd="0" presId="urn:microsoft.com/office/officeart/2005/8/layout/hierarchy3"/>
    <dgm:cxn modelId="{A3D7E381-3006-4F77-868D-ECF8D686C0B9}" srcId="{62D2A5DF-C0BC-44FC-AC54-A7A76FAAEC68}" destId="{2630FAE7-C81C-408A-933F-F8B604DD1CFD}" srcOrd="0" destOrd="0" parTransId="{0C506CF8-660E-475D-B793-1E587C7325FB}" sibTransId="{261AB5A6-16AF-457D-B8C3-5D335BA0D7ED}"/>
    <dgm:cxn modelId="{8C636AEC-F080-4529-B853-1D8168BF13A9}" type="presOf" srcId="{5055672F-5919-42D2-AF73-2062A8361DDB}" destId="{60104FEF-1612-4F68-BE4E-0D2CA5710B8D}" srcOrd="0" destOrd="0" presId="urn:microsoft.com/office/officeart/2005/8/layout/hierarchy3"/>
    <dgm:cxn modelId="{E055A5F2-D662-439C-84EB-FCFAC123BF8C}" type="presOf" srcId="{D44B3CF4-A7B1-4D9A-BA66-872CCAF23474}" destId="{E8DD35D8-DA35-4FF1-A401-8942F93AC067}" srcOrd="0" destOrd="0" presId="urn:microsoft.com/office/officeart/2005/8/layout/hierarchy3"/>
    <dgm:cxn modelId="{5A0A4191-9A2E-4EE5-A01B-EBB39A75B2F8}" type="presOf" srcId="{24F3E851-8FC1-460B-BEBA-3E3B68A9608B}" destId="{99793378-45D8-41C3-80A9-8AA5DE2F9501}" srcOrd="0" destOrd="0" presId="urn:microsoft.com/office/officeart/2005/8/layout/hierarchy3"/>
    <dgm:cxn modelId="{8D6FC980-A744-4B3C-8BD7-A7F95FD273BD}" type="presOf" srcId="{C91A39E1-A68B-4730-B74D-895A48B88C38}" destId="{46DD18FC-121C-4409-8FAE-5694EE41018A}" srcOrd="1" destOrd="0" presId="urn:microsoft.com/office/officeart/2005/8/layout/hierarchy3"/>
    <dgm:cxn modelId="{784789BB-BC88-4B20-9CC6-BE38B9E333D8}" type="presOf" srcId="{E93E51AE-4DEB-4E9A-BE0A-9CB8EFF915A0}" destId="{2170D7E1-9A96-42A2-AEA6-386DB3366C4B}" srcOrd="0" destOrd="0" presId="urn:microsoft.com/office/officeart/2005/8/layout/hierarchy3"/>
    <dgm:cxn modelId="{7447FEED-9AFF-4F0A-B2F4-74D5A2E3A7BC}" type="presParOf" srcId="{03A4E430-74FF-41C0-866E-BA73F7D9B647}" destId="{02D05697-21FF-4DEB-AF96-DC7CC09AAA1D}" srcOrd="0" destOrd="0" presId="urn:microsoft.com/office/officeart/2005/8/layout/hierarchy3"/>
    <dgm:cxn modelId="{EEE46AE8-1B90-4F64-9903-F24556D31E0F}" type="presParOf" srcId="{02D05697-21FF-4DEB-AF96-DC7CC09AAA1D}" destId="{E3DD37DB-D0FB-4927-9970-2EED41E53977}" srcOrd="0" destOrd="0" presId="urn:microsoft.com/office/officeart/2005/8/layout/hierarchy3"/>
    <dgm:cxn modelId="{32DE0335-86FD-4506-812C-0DAB06C8C143}" type="presParOf" srcId="{E3DD37DB-D0FB-4927-9970-2EED41E53977}" destId="{1DE335DC-F8BB-4A68-897E-1484BB514516}" srcOrd="0" destOrd="0" presId="urn:microsoft.com/office/officeart/2005/8/layout/hierarchy3"/>
    <dgm:cxn modelId="{B5226112-002B-458B-9346-C594DE8C9EB0}" type="presParOf" srcId="{E3DD37DB-D0FB-4927-9970-2EED41E53977}" destId="{A7688B06-D1FA-46FA-96A4-6AAA5F02690E}" srcOrd="1" destOrd="0" presId="urn:microsoft.com/office/officeart/2005/8/layout/hierarchy3"/>
    <dgm:cxn modelId="{C75B0143-7194-4312-8658-B93C8E71324E}" type="presParOf" srcId="{02D05697-21FF-4DEB-AF96-DC7CC09AAA1D}" destId="{7541F1E6-E1D7-48EE-A7DD-F2F07CF88275}" srcOrd="1" destOrd="0" presId="urn:microsoft.com/office/officeart/2005/8/layout/hierarchy3"/>
    <dgm:cxn modelId="{E0E513E6-7B33-47C6-A278-8E19DACC5855}" type="presParOf" srcId="{7541F1E6-E1D7-48EE-A7DD-F2F07CF88275}" destId="{59CC1A05-2C1C-4B5F-AB2A-D59EABA7BBE3}" srcOrd="0" destOrd="0" presId="urn:microsoft.com/office/officeart/2005/8/layout/hierarchy3"/>
    <dgm:cxn modelId="{2336D265-E526-441F-A6DA-B21D386BFB00}" type="presParOf" srcId="{7541F1E6-E1D7-48EE-A7DD-F2F07CF88275}" destId="{A021B26A-C6C7-4A46-8684-1F3C7AD22AD5}" srcOrd="1" destOrd="0" presId="urn:microsoft.com/office/officeart/2005/8/layout/hierarchy3"/>
    <dgm:cxn modelId="{91C9D8D3-D14C-4A6C-AD70-A3612CA6AC66}" type="presParOf" srcId="{7541F1E6-E1D7-48EE-A7DD-F2F07CF88275}" destId="{60104FEF-1612-4F68-BE4E-0D2CA5710B8D}" srcOrd="2" destOrd="0" presId="urn:microsoft.com/office/officeart/2005/8/layout/hierarchy3"/>
    <dgm:cxn modelId="{5EC60736-E524-45E6-8796-7A4F751C4EB0}" type="presParOf" srcId="{7541F1E6-E1D7-48EE-A7DD-F2F07CF88275}" destId="{99793378-45D8-41C3-80A9-8AA5DE2F9501}" srcOrd="3" destOrd="0" presId="urn:microsoft.com/office/officeart/2005/8/layout/hierarchy3"/>
    <dgm:cxn modelId="{C2A0E834-672A-43DE-957C-3D178C730189}" type="presParOf" srcId="{03A4E430-74FF-41C0-866E-BA73F7D9B647}" destId="{47CEC4EC-30E0-49FB-9B3C-7504B99A49A2}" srcOrd="1" destOrd="0" presId="urn:microsoft.com/office/officeart/2005/8/layout/hierarchy3"/>
    <dgm:cxn modelId="{A9F10F63-DB63-4C6A-93C6-710B4D2F025C}" type="presParOf" srcId="{47CEC4EC-30E0-49FB-9B3C-7504B99A49A2}" destId="{847FAEB2-976C-4642-9CDD-4CF369A991BC}" srcOrd="0" destOrd="0" presId="urn:microsoft.com/office/officeart/2005/8/layout/hierarchy3"/>
    <dgm:cxn modelId="{DCF9622F-6308-49DE-B0CF-03E07E54223C}" type="presParOf" srcId="{847FAEB2-976C-4642-9CDD-4CF369A991BC}" destId="{FA2FD209-A2C9-40EE-A3FA-C64B3328691F}" srcOrd="0" destOrd="0" presId="urn:microsoft.com/office/officeart/2005/8/layout/hierarchy3"/>
    <dgm:cxn modelId="{7C58336A-3210-41CB-ADC7-8296AB3ADE51}" type="presParOf" srcId="{847FAEB2-976C-4642-9CDD-4CF369A991BC}" destId="{46DD18FC-121C-4409-8FAE-5694EE41018A}" srcOrd="1" destOrd="0" presId="urn:microsoft.com/office/officeart/2005/8/layout/hierarchy3"/>
    <dgm:cxn modelId="{84EBD361-3C7E-4C6B-B7BC-68FE51EDE6AF}" type="presParOf" srcId="{47CEC4EC-30E0-49FB-9B3C-7504B99A49A2}" destId="{B8287412-BBC7-44D8-9C5E-54DDBDA1170A}" srcOrd="1" destOrd="0" presId="urn:microsoft.com/office/officeart/2005/8/layout/hierarchy3"/>
    <dgm:cxn modelId="{5EAD9AFD-D52A-4A4B-97AB-8798CE8568E3}" type="presParOf" srcId="{B8287412-BBC7-44D8-9C5E-54DDBDA1170A}" destId="{C9517BFD-DC99-4B0B-A3AA-3E48DB2390FD}" srcOrd="0" destOrd="0" presId="urn:microsoft.com/office/officeart/2005/8/layout/hierarchy3"/>
    <dgm:cxn modelId="{6074DDEA-7438-4006-89C9-4AA1E146A291}" type="presParOf" srcId="{B8287412-BBC7-44D8-9C5E-54DDBDA1170A}" destId="{B526BE32-9D5A-45C0-9B22-E2A4FE667B3E}" srcOrd="1" destOrd="0" presId="urn:microsoft.com/office/officeart/2005/8/layout/hierarchy3"/>
    <dgm:cxn modelId="{5E6F2313-BBFF-4E8B-AE34-D5E28A696D1D}" type="presParOf" srcId="{B8287412-BBC7-44D8-9C5E-54DDBDA1170A}" destId="{E8DD35D8-DA35-4FF1-A401-8942F93AC067}" srcOrd="2" destOrd="0" presId="urn:microsoft.com/office/officeart/2005/8/layout/hierarchy3"/>
    <dgm:cxn modelId="{0A2A9F4D-7A4C-417C-B7CF-96DF605CE645}" type="presParOf" srcId="{B8287412-BBC7-44D8-9C5E-54DDBDA1170A}" destId="{2170D7E1-9A96-42A2-AEA6-386DB3366C4B}" srcOrd="3" destOrd="0" presId="urn:microsoft.com/office/officeart/2005/8/layout/hierarchy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E335DC-F8BB-4A68-897E-1484BB514516}">
      <dsp:nvSpPr>
        <dsp:cNvPr id="0" name=""/>
        <dsp:cNvSpPr/>
      </dsp:nvSpPr>
      <dsp:spPr>
        <a:xfrm>
          <a:off x="407127" y="619"/>
          <a:ext cx="2496942" cy="1248471"/>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s-ES" sz="2000" kern="1200" dirty="0" smtClean="0">
              <a:latin typeface="Constantia" panose="02030602050306030303" pitchFamily="18" charset="0"/>
              <a:cs typeface="Arial" panose="020B0604020202020204" pitchFamily="34" charset="0"/>
            </a:rPr>
            <a:t>Debe tener definido el responsable de realizar la actividad de control</a:t>
          </a:r>
          <a:endParaRPr lang="es-ES" sz="2000" kern="1200" dirty="0">
            <a:latin typeface="Constantia" panose="02030602050306030303" pitchFamily="18" charset="0"/>
            <a:cs typeface="Arial" panose="020B0604020202020204" pitchFamily="34" charset="0"/>
          </a:endParaRPr>
        </a:p>
      </dsp:txBody>
      <dsp:txXfrm>
        <a:off x="443693" y="37185"/>
        <a:ext cx="2423810" cy="1175339"/>
      </dsp:txXfrm>
    </dsp:sp>
    <dsp:sp modelId="{59CC1A05-2C1C-4B5F-AB2A-D59EABA7BBE3}">
      <dsp:nvSpPr>
        <dsp:cNvPr id="0" name=""/>
        <dsp:cNvSpPr/>
      </dsp:nvSpPr>
      <dsp:spPr>
        <a:xfrm>
          <a:off x="656821" y="1249090"/>
          <a:ext cx="249694" cy="936353"/>
        </a:xfrm>
        <a:custGeom>
          <a:avLst/>
          <a:gdLst/>
          <a:ahLst/>
          <a:cxnLst/>
          <a:rect l="0" t="0" r="0" b="0"/>
          <a:pathLst>
            <a:path>
              <a:moveTo>
                <a:pt x="0" y="0"/>
              </a:moveTo>
              <a:lnTo>
                <a:pt x="0" y="936353"/>
              </a:lnTo>
              <a:lnTo>
                <a:pt x="249694" y="936353"/>
              </a:lnTo>
            </a:path>
          </a:pathLst>
        </a:custGeom>
        <a:noFill/>
        <a:ln w="25400" cap="flat" cmpd="sng" algn="ctr">
          <a:solidFill>
            <a:srgbClr val="92D050"/>
          </a:solidFill>
          <a:prstDash val="solid"/>
        </a:ln>
        <a:effectLst/>
      </dsp:spPr>
      <dsp:style>
        <a:lnRef idx="2">
          <a:scrgbClr r="0" g="0" b="0"/>
        </a:lnRef>
        <a:fillRef idx="0">
          <a:scrgbClr r="0" g="0" b="0"/>
        </a:fillRef>
        <a:effectRef idx="0">
          <a:scrgbClr r="0" g="0" b="0"/>
        </a:effectRef>
        <a:fontRef idx="minor"/>
      </dsp:style>
    </dsp:sp>
    <dsp:sp modelId="{A021B26A-C6C7-4A46-8684-1F3C7AD22AD5}">
      <dsp:nvSpPr>
        <dsp:cNvPr id="0" name=""/>
        <dsp:cNvSpPr/>
      </dsp:nvSpPr>
      <dsp:spPr>
        <a:xfrm>
          <a:off x="906515" y="1561208"/>
          <a:ext cx="1997554" cy="1248471"/>
        </a:xfrm>
        <a:prstGeom prst="roundRect">
          <a:avLst>
            <a:gd name="adj" fmla="val 10000"/>
          </a:avLst>
        </a:prstGeom>
        <a:solidFill>
          <a:schemeClr val="lt1">
            <a:alpha val="90000"/>
            <a:hueOff val="0"/>
            <a:satOff val="0"/>
            <a:lumOff val="0"/>
            <a:alphaOff val="0"/>
          </a:schemeClr>
        </a:solidFill>
        <a:ln w="25400" cap="flat" cmpd="sng" algn="ctr">
          <a:solidFill>
            <a:schemeClr val="accent3"/>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s-ES" sz="1600" kern="1200" dirty="0" smtClean="0">
              <a:latin typeface="Constantia" panose="02030602050306030303" pitchFamily="18" charset="0"/>
              <a:cs typeface="Arial" panose="020B0604020202020204" pitchFamily="34" charset="0"/>
            </a:rPr>
            <a:t>Debe indicar cuál es el propósito del control</a:t>
          </a:r>
          <a:endParaRPr lang="es-ES" sz="1600" kern="1200" dirty="0">
            <a:latin typeface="Constantia" panose="02030602050306030303" pitchFamily="18" charset="0"/>
            <a:cs typeface="Arial" panose="020B0604020202020204" pitchFamily="34" charset="0"/>
          </a:endParaRPr>
        </a:p>
      </dsp:txBody>
      <dsp:txXfrm>
        <a:off x="943081" y="1597774"/>
        <a:ext cx="1924422" cy="1175339"/>
      </dsp:txXfrm>
    </dsp:sp>
    <dsp:sp modelId="{60104FEF-1612-4F68-BE4E-0D2CA5710B8D}">
      <dsp:nvSpPr>
        <dsp:cNvPr id="0" name=""/>
        <dsp:cNvSpPr/>
      </dsp:nvSpPr>
      <dsp:spPr>
        <a:xfrm>
          <a:off x="656821" y="1249090"/>
          <a:ext cx="249694" cy="2496942"/>
        </a:xfrm>
        <a:custGeom>
          <a:avLst/>
          <a:gdLst/>
          <a:ahLst/>
          <a:cxnLst/>
          <a:rect l="0" t="0" r="0" b="0"/>
          <a:pathLst>
            <a:path>
              <a:moveTo>
                <a:pt x="0" y="0"/>
              </a:moveTo>
              <a:lnTo>
                <a:pt x="0" y="2496942"/>
              </a:lnTo>
              <a:lnTo>
                <a:pt x="249694" y="2496942"/>
              </a:lnTo>
            </a:path>
          </a:pathLst>
        </a:custGeom>
        <a:noFill/>
        <a:ln w="25400" cap="flat" cmpd="sng" algn="ctr">
          <a:solidFill>
            <a:srgbClr val="92D050"/>
          </a:solidFill>
          <a:prstDash val="solid"/>
        </a:ln>
        <a:effectLst/>
      </dsp:spPr>
      <dsp:style>
        <a:lnRef idx="2">
          <a:scrgbClr r="0" g="0" b="0"/>
        </a:lnRef>
        <a:fillRef idx="0">
          <a:scrgbClr r="0" g="0" b="0"/>
        </a:fillRef>
        <a:effectRef idx="0">
          <a:scrgbClr r="0" g="0" b="0"/>
        </a:effectRef>
        <a:fontRef idx="minor"/>
      </dsp:style>
    </dsp:sp>
    <dsp:sp modelId="{99793378-45D8-41C3-80A9-8AA5DE2F9501}">
      <dsp:nvSpPr>
        <dsp:cNvPr id="0" name=""/>
        <dsp:cNvSpPr/>
      </dsp:nvSpPr>
      <dsp:spPr>
        <a:xfrm>
          <a:off x="906515" y="3121797"/>
          <a:ext cx="1997554" cy="1248471"/>
        </a:xfrm>
        <a:prstGeom prst="roundRect">
          <a:avLst>
            <a:gd name="adj" fmla="val 10000"/>
          </a:avLst>
        </a:prstGeom>
        <a:solidFill>
          <a:schemeClr val="lt1">
            <a:alpha val="90000"/>
            <a:hueOff val="0"/>
            <a:satOff val="0"/>
            <a:lumOff val="0"/>
            <a:alphaOff val="0"/>
          </a:schemeClr>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s-ES" sz="1600" kern="1200" dirty="0" smtClean="0">
              <a:latin typeface="Constantia" panose="02030602050306030303" pitchFamily="18" charset="0"/>
              <a:cs typeface="Arial" panose="020B0604020202020204" pitchFamily="34" charset="0"/>
            </a:rPr>
            <a:t>Debe indicar que pasa con las desviaciones resultantes del ejecutar el control</a:t>
          </a:r>
          <a:endParaRPr lang="es-ES" sz="1600" kern="1200" dirty="0">
            <a:latin typeface="Constantia" panose="02030602050306030303" pitchFamily="18" charset="0"/>
            <a:cs typeface="Arial" panose="020B0604020202020204" pitchFamily="34" charset="0"/>
          </a:endParaRPr>
        </a:p>
      </dsp:txBody>
      <dsp:txXfrm>
        <a:off x="943081" y="3158363"/>
        <a:ext cx="1924422" cy="1175339"/>
      </dsp:txXfrm>
    </dsp:sp>
    <dsp:sp modelId="{FA2FD209-A2C9-40EE-A3FA-C64B3328691F}">
      <dsp:nvSpPr>
        <dsp:cNvPr id="0" name=""/>
        <dsp:cNvSpPr/>
      </dsp:nvSpPr>
      <dsp:spPr>
        <a:xfrm>
          <a:off x="3600392" y="13440"/>
          <a:ext cx="2496942" cy="1248471"/>
        </a:xfrm>
        <a:prstGeom prst="roundRect">
          <a:avLst>
            <a:gd name="adj" fmla="val 10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es-ES" sz="2000" kern="1200" dirty="0" smtClean="0">
              <a:latin typeface="Constantia" panose="02030602050306030303" pitchFamily="18" charset="0"/>
              <a:cs typeface="Arial" panose="020B0604020202020204" pitchFamily="34" charset="0"/>
            </a:rPr>
            <a:t>Debe tener una periodicidad definida para su ejecución</a:t>
          </a:r>
          <a:endParaRPr lang="es-ES" sz="2000" kern="1200" dirty="0">
            <a:latin typeface="Constantia" panose="02030602050306030303" pitchFamily="18" charset="0"/>
            <a:cs typeface="Arial" panose="020B0604020202020204" pitchFamily="34" charset="0"/>
          </a:endParaRPr>
        </a:p>
      </dsp:txBody>
      <dsp:txXfrm>
        <a:off x="3636958" y="50006"/>
        <a:ext cx="2423810" cy="1175339"/>
      </dsp:txXfrm>
    </dsp:sp>
    <dsp:sp modelId="{C9517BFD-DC99-4B0B-A3AA-3E48DB2390FD}">
      <dsp:nvSpPr>
        <dsp:cNvPr id="0" name=""/>
        <dsp:cNvSpPr/>
      </dsp:nvSpPr>
      <dsp:spPr>
        <a:xfrm>
          <a:off x="3850086" y="1261912"/>
          <a:ext cx="177607" cy="923531"/>
        </a:xfrm>
        <a:custGeom>
          <a:avLst/>
          <a:gdLst/>
          <a:ahLst/>
          <a:cxnLst/>
          <a:rect l="0" t="0" r="0" b="0"/>
          <a:pathLst>
            <a:path>
              <a:moveTo>
                <a:pt x="0" y="0"/>
              </a:moveTo>
              <a:lnTo>
                <a:pt x="0" y="923531"/>
              </a:lnTo>
              <a:lnTo>
                <a:pt x="177607" y="923531"/>
              </a:lnTo>
            </a:path>
          </a:pathLst>
        </a:custGeom>
        <a:noFill/>
        <a:ln w="25400" cap="flat" cmpd="sng" algn="ctr">
          <a:solidFill>
            <a:srgbClr val="92D050"/>
          </a:solidFill>
          <a:prstDash val="solid"/>
        </a:ln>
        <a:effectLst/>
      </dsp:spPr>
      <dsp:style>
        <a:lnRef idx="2">
          <a:scrgbClr r="0" g="0" b="0"/>
        </a:lnRef>
        <a:fillRef idx="0">
          <a:scrgbClr r="0" g="0" b="0"/>
        </a:fillRef>
        <a:effectRef idx="0">
          <a:scrgbClr r="0" g="0" b="0"/>
        </a:effectRef>
        <a:fontRef idx="minor"/>
      </dsp:style>
    </dsp:sp>
    <dsp:sp modelId="{B526BE32-9D5A-45C0-9B22-E2A4FE667B3E}">
      <dsp:nvSpPr>
        <dsp:cNvPr id="0" name=""/>
        <dsp:cNvSpPr/>
      </dsp:nvSpPr>
      <dsp:spPr>
        <a:xfrm>
          <a:off x="4027694" y="1561208"/>
          <a:ext cx="1997554" cy="1248471"/>
        </a:xfrm>
        <a:prstGeom prst="roundRect">
          <a:avLst>
            <a:gd name="adj" fmla="val 10000"/>
          </a:avLst>
        </a:prstGeom>
        <a:solidFill>
          <a:schemeClr val="lt1">
            <a:alpha val="90000"/>
            <a:hueOff val="0"/>
            <a:satOff val="0"/>
            <a:lumOff val="0"/>
            <a:alphaOff val="0"/>
          </a:schemeClr>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s-ES" sz="1600" kern="1200" dirty="0" smtClean="0">
              <a:latin typeface="Constantia" panose="02030602050306030303" pitchFamily="18" charset="0"/>
              <a:cs typeface="Arial" panose="020B0604020202020204" pitchFamily="34" charset="0"/>
            </a:rPr>
            <a:t>Debe establecer como se realiza la actividad de control</a:t>
          </a:r>
          <a:endParaRPr lang="es-ES" sz="1600" kern="1200" dirty="0">
            <a:latin typeface="Constantia" panose="02030602050306030303" pitchFamily="18" charset="0"/>
            <a:cs typeface="Arial" panose="020B0604020202020204" pitchFamily="34" charset="0"/>
          </a:endParaRPr>
        </a:p>
      </dsp:txBody>
      <dsp:txXfrm>
        <a:off x="4064260" y="1597774"/>
        <a:ext cx="1924422" cy="1175339"/>
      </dsp:txXfrm>
    </dsp:sp>
    <dsp:sp modelId="{E8DD35D8-DA35-4FF1-A401-8942F93AC067}">
      <dsp:nvSpPr>
        <dsp:cNvPr id="0" name=""/>
        <dsp:cNvSpPr/>
      </dsp:nvSpPr>
      <dsp:spPr>
        <a:xfrm>
          <a:off x="3850086" y="1261912"/>
          <a:ext cx="177607" cy="2484121"/>
        </a:xfrm>
        <a:custGeom>
          <a:avLst/>
          <a:gdLst/>
          <a:ahLst/>
          <a:cxnLst/>
          <a:rect l="0" t="0" r="0" b="0"/>
          <a:pathLst>
            <a:path>
              <a:moveTo>
                <a:pt x="0" y="0"/>
              </a:moveTo>
              <a:lnTo>
                <a:pt x="0" y="2484121"/>
              </a:lnTo>
              <a:lnTo>
                <a:pt x="177607" y="2484121"/>
              </a:lnTo>
            </a:path>
          </a:pathLst>
        </a:custGeom>
        <a:noFill/>
        <a:ln w="25400" cap="flat" cmpd="sng" algn="ctr">
          <a:solidFill>
            <a:srgbClr val="92D050"/>
          </a:solidFill>
          <a:prstDash val="solid"/>
        </a:ln>
        <a:effectLst/>
      </dsp:spPr>
      <dsp:style>
        <a:lnRef idx="2">
          <a:scrgbClr r="0" g="0" b="0"/>
        </a:lnRef>
        <a:fillRef idx="0">
          <a:scrgbClr r="0" g="0" b="0"/>
        </a:fillRef>
        <a:effectRef idx="0">
          <a:scrgbClr r="0" g="0" b="0"/>
        </a:effectRef>
        <a:fontRef idx="minor"/>
      </dsp:style>
    </dsp:sp>
    <dsp:sp modelId="{2170D7E1-9A96-42A2-AEA6-386DB3366C4B}">
      <dsp:nvSpPr>
        <dsp:cNvPr id="0" name=""/>
        <dsp:cNvSpPr/>
      </dsp:nvSpPr>
      <dsp:spPr>
        <a:xfrm>
          <a:off x="4027694" y="3121797"/>
          <a:ext cx="1997554" cy="1248471"/>
        </a:xfrm>
        <a:prstGeom prst="roundRect">
          <a:avLst>
            <a:gd name="adj" fmla="val 10000"/>
          </a:avLst>
        </a:prstGeom>
        <a:solidFill>
          <a:schemeClr val="lt1">
            <a:alpha val="90000"/>
            <a:hueOff val="0"/>
            <a:satOff val="0"/>
            <a:lumOff val="0"/>
            <a:alphaOff val="0"/>
          </a:schemeClr>
        </a:solidFill>
        <a:ln w="25400" cap="flat" cmpd="sng" algn="ctr">
          <a:solidFill>
            <a:srgbClr val="92D050"/>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es-ES" sz="1600" kern="1200" dirty="0" smtClean="0">
              <a:latin typeface="Constantia" panose="02030602050306030303" pitchFamily="18" charset="0"/>
              <a:cs typeface="Arial" panose="020B0604020202020204" pitchFamily="34" charset="0"/>
            </a:rPr>
            <a:t>Debe dejar evidencia de la ejecución del control</a:t>
          </a:r>
          <a:endParaRPr lang="es-ES" sz="1600" kern="1200" dirty="0">
            <a:latin typeface="Constantia" panose="02030602050306030303" pitchFamily="18" charset="0"/>
            <a:cs typeface="Arial" panose="020B0604020202020204" pitchFamily="34" charset="0"/>
          </a:endParaRPr>
        </a:p>
      </dsp:txBody>
      <dsp:txXfrm>
        <a:off x="4064260" y="3158363"/>
        <a:ext cx="1924422" cy="117533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4CD830-8CEE-4B7A-AE95-F83FAE27E98E}" type="datetimeFigureOut">
              <a:rPr lang="es-ES" smtClean="0"/>
              <a:pPr/>
              <a:t>14/06/2023</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0818B0-5649-4367-A85A-FFE03E5CB215}" type="slidenum">
              <a:rPr lang="es-ES" smtClean="0"/>
              <a:pPr/>
              <a:t>‹Nº›</a:t>
            </a:fld>
            <a:endParaRPr lang="es-ES"/>
          </a:p>
        </p:txBody>
      </p:sp>
    </p:spTree>
    <p:extLst>
      <p:ext uri="{BB962C8B-B14F-4D97-AF65-F5344CB8AC3E}">
        <p14:creationId xmlns:p14="http://schemas.microsoft.com/office/powerpoint/2010/main" xmlns="" val="1103023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30818B0-5649-4367-A85A-FFE03E5CB215}" type="slidenum">
              <a:rPr lang="es-ES" smtClean="0"/>
              <a:pPr/>
              <a:t>13</a:t>
            </a:fld>
            <a:endParaRPr lang="es-ES"/>
          </a:p>
        </p:txBody>
      </p:sp>
    </p:spTree>
    <p:extLst>
      <p:ext uri="{BB962C8B-B14F-4D97-AF65-F5344CB8AC3E}">
        <p14:creationId xmlns:p14="http://schemas.microsoft.com/office/powerpoint/2010/main" xmlns="" val="11867555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830818B0-5649-4367-A85A-FFE03E5CB215}" type="slidenum">
              <a:rPr lang="es-ES" smtClean="0"/>
              <a:pPr/>
              <a:t>36</a:t>
            </a:fld>
            <a:endParaRPr lang="es-ES"/>
          </a:p>
        </p:txBody>
      </p:sp>
    </p:spTree>
    <p:extLst>
      <p:ext uri="{BB962C8B-B14F-4D97-AF65-F5344CB8AC3E}">
        <p14:creationId xmlns:p14="http://schemas.microsoft.com/office/powerpoint/2010/main" xmlns="" val="17639709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3427653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510904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3559026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idx="1"/>
          </p:nvPr>
        </p:nvSpPr>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2878340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3354768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1499551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60676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339642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440829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30820814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fld id="{AAE8BFB5-0758-4844-ADA1-FD4AEFC466DF}" type="datetimeFigureOut">
              <a:rPr lang="es-ES" smtClean="0"/>
              <a:pPr/>
              <a:t>14/06/2023</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6959173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smtClean="0"/>
              <a:t>Clic para editar título</a:t>
            </a:r>
            <a:endParaRPr lang="es-ES"/>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E8BFB5-0758-4844-ADA1-FD4AEFC466DF}" type="datetimeFigureOut">
              <a:rPr lang="es-ES" smtClean="0"/>
              <a:pPr/>
              <a:t>14/06/2023</a:t>
            </a:fld>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774285-429C-AE4F-8EB9-FB092EDFF3A6}" type="slidenum">
              <a:rPr lang="es-ES" smtClean="0"/>
              <a:pPr/>
              <a:t>‹Nº›</a:t>
            </a:fld>
            <a:endParaRPr lang="es-ES"/>
          </a:p>
        </p:txBody>
      </p:sp>
    </p:spTree>
    <p:extLst>
      <p:ext uri="{BB962C8B-B14F-4D97-AF65-F5344CB8AC3E}">
        <p14:creationId xmlns:p14="http://schemas.microsoft.com/office/powerpoint/2010/main" xmlns="" val="16587520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comments" Target="../comments/commen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package" Target="../embeddings/Hoja_de_c_lculo_de_Microsoft_Office_Excel1.xlsx"/></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0" y="365806"/>
            <a:ext cx="9143999" cy="8056052"/>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endParaRPr lang="es-ES" dirty="0">
              <a:latin typeface="Arial" panose="020B0604020202020204" pitchFamily="34" charset="0"/>
              <a:ea typeface="Times New Roman" panose="02020603050405020304" pitchFamily="18" charset="0"/>
            </a:endParaRPr>
          </a:p>
          <a:p>
            <a:pPr algn="ctr">
              <a:lnSpc>
                <a:spcPct val="115000"/>
              </a:lnSpc>
              <a:spcAft>
                <a:spcPts val="0"/>
              </a:spcAft>
            </a:pP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28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r>
              <a:rPr lang="es-CO" sz="3600" dirty="0" smtClean="0">
                <a:latin typeface="Arial" panose="020B0604020202020204" pitchFamily="34" charset="0"/>
                <a:ea typeface="Times New Roman" panose="02020603050405020304" pitchFamily="18" charset="0"/>
                <a:cs typeface="Arial" panose="020B0604020202020204" pitchFamily="34" charset="0"/>
              </a:rPr>
              <a:t>Gestión del Riesgo Entidades Públicas</a:t>
            </a:r>
          </a:p>
          <a:p>
            <a:pPr algn="ctr">
              <a:lnSpc>
                <a:spcPct val="115000"/>
              </a:lnSpc>
              <a:spcAft>
                <a:spcPts val="0"/>
              </a:spcAft>
            </a:pPr>
            <a:endParaRPr lang="es-CO" sz="28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r>
              <a:rPr lang="es-CO" sz="2800" dirty="0" smtClean="0">
                <a:latin typeface="Arial" panose="020B0604020202020204" pitchFamily="34" charset="0"/>
                <a:ea typeface="Times New Roman" panose="02020603050405020304" pitchFamily="18" charset="0"/>
                <a:cs typeface="Arial" panose="020B0604020202020204" pitchFamily="34" charset="0"/>
              </a:rPr>
              <a:t>Patricia Carvajal Vargas, Contralora Auxiliar</a:t>
            </a:r>
          </a:p>
          <a:p>
            <a:pPr algn="ctr">
              <a:lnSpc>
                <a:spcPct val="115000"/>
              </a:lnSpc>
              <a:spcAft>
                <a:spcPts val="0"/>
              </a:spcAft>
            </a:pPr>
            <a:r>
              <a:rPr lang="es-CO" sz="2800" dirty="0" smtClean="0">
                <a:latin typeface="Arial" panose="020B0604020202020204" pitchFamily="34" charset="0"/>
                <a:ea typeface="Times New Roman" panose="02020603050405020304" pitchFamily="18" charset="0"/>
                <a:cs typeface="Arial" panose="020B0604020202020204" pitchFamily="34" charset="0"/>
              </a:rPr>
              <a:t>Oficina Asesora de Planeación</a:t>
            </a:r>
          </a:p>
          <a:p>
            <a:pPr algn="ctr">
              <a:lnSpc>
                <a:spcPct val="115000"/>
              </a:lnSpc>
              <a:spcAft>
                <a:spcPts val="0"/>
              </a:spcAft>
            </a:pPr>
            <a:endParaRPr lang="es-CO" sz="2000" dirty="0" smtClean="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r>
              <a:rPr lang="es-CO" sz="2000" dirty="0" smtClean="0">
                <a:latin typeface="Arial" panose="020B0604020202020204" pitchFamily="34" charset="0"/>
                <a:ea typeface="Times New Roman" panose="02020603050405020304" pitchFamily="18" charset="0"/>
                <a:cs typeface="Arial" panose="020B0604020202020204" pitchFamily="34" charset="0"/>
              </a:rPr>
              <a:t>Noviembre de 2020</a:t>
            </a: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endParaRPr lang="es-CO" sz="3600" b="1" dirty="0">
              <a:latin typeface="+mj-lt"/>
              <a:ea typeface="Times New Roman" panose="02020603050405020304" pitchFamily="18"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xmlns="" val="339098548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23192" y="-110838"/>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115353" y="833631"/>
            <a:ext cx="8848538" cy="1366528"/>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CO" dirty="0" smtClean="0">
                <a:latin typeface="Arial "/>
                <a:ea typeface="Times New Roman" panose="02020603050405020304" pitchFamily="18" charset="0"/>
              </a:rPr>
              <a:t>.</a:t>
            </a:r>
            <a:endParaRPr lang="es-CO" b="1" dirty="0" smtClean="0">
              <a:latin typeface="Arial" panose="020B0604020202020204" pitchFamily="34" charset="0"/>
              <a:ea typeface="Times New Roman" panose="02020603050405020304" pitchFamily="18" charset="0"/>
            </a:endParaRPr>
          </a:p>
        </p:txBody>
      </p:sp>
      <p:sp>
        <p:nvSpPr>
          <p:cNvPr id="4" name="Rectángulo 3"/>
          <p:cNvSpPr/>
          <p:nvPr/>
        </p:nvSpPr>
        <p:spPr>
          <a:xfrm>
            <a:off x="96981" y="946884"/>
            <a:ext cx="8506691" cy="369332"/>
          </a:xfrm>
          <a:prstGeom prst="rect">
            <a:avLst/>
          </a:prstGeom>
        </p:spPr>
        <p:txBody>
          <a:bodyPr wrap="square">
            <a:spAutoFit/>
          </a:bodyPr>
          <a:lstStyle/>
          <a:p>
            <a:endParaRPr lang="es-CO" dirty="0">
              <a:latin typeface="Arial "/>
            </a:endParaRPr>
          </a:p>
        </p:txBody>
      </p:sp>
      <p:sp>
        <p:nvSpPr>
          <p:cNvPr id="11" name="AutoShape 7"/>
          <p:cNvSpPr>
            <a:spLocks noChangeArrowheads="1"/>
          </p:cNvSpPr>
          <p:nvPr/>
        </p:nvSpPr>
        <p:spPr bwMode="auto">
          <a:xfrm>
            <a:off x="236599" y="2086905"/>
            <a:ext cx="8227453" cy="3779645"/>
          </a:xfrm>
          <a:prstGeom prst="roundRect">
            <a:avLst>
              <a:gd name="adj" fmla="val 16667"/>
            </a:avLst>
          </a:prstGeom>
          <a:solidFill>
            <a:srgbClr val="FFFFFF"/>
          </a:solidFill>
          <a:ln w="9525">
            <a:solidFill>
              <a:srgbClr val="92D050"/>
            </a:solidFill>
            <a:round/>
            <a:headEnd/>
            <a:tailEnd/>
          </a:ln>
        </p:spPr>
        <p:txBody>
          <a:bodyPr rot="0" vert="horz" wrap="square" lIns="91440" tIns="45720" rIns="91440" bIns="45720" anchor="t" anchorCtr="0" upright="1">
            <a:noAutofit/>
          </a:bodyPr>
          <a:lstStyle/>
          <a:p>
            <a:pPr algn="just"/>
            <a:r>
              <a:rPr lang="es-CO" b="1" dirty="0" smtClean="0">
                <a:latin typeface="Arial" panose="020B0604020202020204" pitchFamily="34" charset="0"/>
                <a:cs typeface="Arial" panose="020B0604020202020204" pitchFamily="34" charset="0"/>
              </a:rPr>
              <a:t>MAPA DE RIESGOS:</a:t>
            </a:r>
            <a:r>
              <a:rPr lang="es-CO" dirty="0" smtClean="0"/>
              <a:t> </a:t>
            </a:r>
            <a:r>
              <a:rPr lang="es-CO" dirty="0">
                <a:latin typeface="Arial  "/>
              </a:rPr>
              <a:t>El mapa de riesgos es una representación final de la probabilidad e impacto de uno o más riesgos frente a un proceso, proyecto o programa</a:t>
            </a:r>
            <a:r>
              <a:rPr lang="es-CO" dirty="0" smtClean="0">
                <a:latin typeface="Arial  "/>
              </a:rPr>
              <a:t>.</a:t>
            </a:r>
          </a:p>
          <a:p>
            <a:pPr algn="just"/>
            <a:endParaRPr lang="es-CO" dirty="0">
              <a:latin typeface="Arial  "/>
            </a:endParaRPr>
          </a:p>
          <a:p>
            <a:pPr algn="just"/>
            <a:r>
              <a:rPr lang="es-CO" b="1" dirty="0" smtClean="0">
                <a:latin typeface="Arial  "/>
              </a:rPr>
              <a:t>MAPA DE RIESGOS INSTITUCIONAL</a:t>
            </a:r>
            <a:r>
              <a:rPr lang="es-CO" dirty="0" smtClean="0">
                <a:latin typeface="Arial  "/>
              </a:rPr>
              <a:t>:</a:t>
            </a:r>
            <a:r>
              <a:rPr lang="es-CO" sz="1600" dirty="0" smtClean="0">
                <a:latin typeface="Arial  "/>
              </a:rPr>
              <a:t> </a:t>
            </a:r>
            <a:r>
              <a:rPr lang="es-CO" dirty="0">
                <a:latin typeface="Arial  "/>
              </a:rPr>
              <a:t>Contiene a nivel estratégico los mayores riesgos a los cuales está expuesta la entidad, permitiendo conocer las políticas inmediatas de respuesta ante ellos y </a:t>
            </a:r>
            <a:endParaRPr lang="es-CO" dirty="0" smtClean="0">
              <a:latin typeface="Arial  "/>
            </a:endParaRPr>
          </a:p>
          <a:p>
            <a:pPr algn="just"/>
            <a:endParaRPr lang="es-CO" dirty="0">
              <a:latin typeface="Arial  "/>
            </a:endParaRPr>
          </a:p>
          <a:p>
            <a:pPr algn="just"/>
            <a:r>
              <a:rPr lang="es-CO" b="1" dirty="0" smtClean="0">
                <a:latin typeface="Arial  "/>
              </a:rPr>
              <a:t>MAPA DE RIESGOS POR PROCESO</a:t>
            </a:r>
            <a:r>
              <a:rPr lang="es-CO" dirty="0" smtClean="0">
                <a:latin typeface="Arial  "/>
              </a:rPr>
              <a:t>:</a:t>
            </a:r>
            <a:r>
              <a:rPr lang="es-CO" b="1" dirty="0" smtClean="0">
                <a:latin typeface="Arial  "/>
              </a:rPr>
              <a:t> </a:t>
            </a:r>
            <a:r>
              <a:rPr lang="es-CO" dirty="0">
                <a:latin typeface="Arial  "/>
              </a:rPr>
              <a:t>Recoge los riesgos identificados para cada uno de los procesos, los cuales pueden afectar el logro de sus objetivos</a:t>
            </a:r>
            <a:r>
              <a:rPr lang="es-CO" dirty="0">
                <a:latin typeface="Calibri "/>
              </a:rPr>
              <a:t>.</a:t>
            </a:r>
          </a:p>
          <a:p>
            <a:pPr algn="just"/>
            <a:endParaRPr lang="es-CO" dirty="0" smtClean="0">
              <a:latin typeface="Arial  "/>
            </a:endParaRPr>
          </a:p>
          <a:p>
            <a:pPr algn="just"/>
            <a:endParaRPr lang="es-CO" dirty="0">
              <a:latin typeface="Arial  "/>
            </a:endParaRPr>
          </a:p>
          <a:p>
            <a:pPr algn="just"/>
            <a:endParaRPr lang="es-CO" dirty="0">
              <a:latin typeface="Arial  "/>
            </a:endParaRPr>
          </a:p>
          <a:p>
            <a:pPr algn="just">
              <a:lnSpc>
                <a:spcPct val="115000"/>
              </a:lnSpc>
              <a:spcAft>
                <a:spcPts val="0"/>
              </a:spcAft>
            </a:pPr>
            <a:r>
              <a:rPr lang="es-CO" sz="900" dirty="0">
                <a:effectLst/>
                <a:latin typeface="Arial" panose="020B0604020202020204" pitchFamily="34" charset="0"/>
                <a:ea typeface="Times New Roman" panose="02020603050405020304" pitchFamily="18" charset="0"/>
              </a:rPr>
              <a:t> </a:t>
            </a:r>
            <a:endParaRPr lang="es-CO" sz="1100" dirty="0">
              <a:effectLst/>
              <a:latin typeface="Calibri" panose="020F0502020204030204" pitchFamily="34" charset="0"/>
              <a:ea typeface="Times New Roman" panose="02020603050405020304" pitchFamily="18" charset="0"/>
            </a:endParaRPr>
          </a:p>
        </p:txBody>
      </p:sp>
      <p:sp>
        <p:nvSpPr>
          <p:cNvPr id="6" name="CuadroTexto 5"/>
          <p:cNvSpPr txBox="1"/>
          <p:nvPr/>
        </p:nvSpPr>
        <p:spPr>
          <a:xfrm>
            <a:off x="236599" y="1286062"/>
            <a:ext cx="3301160" cy="461665"/>
          </a:xfrm>
          <a:prstGeom prst="rect">
            <a:avLst/>
          </a:prstGeom>
          <a:noFill/>
        </p:spPr>
        <p:txBody>
          <a:bodyPr wrap="none" rtlCol="0">
            <a:spAutoFit/>
          </a:bodyPr>
          <a:lstStyle/>
          <a:p>
            <a:r>
              <a:rPr lang="es-CO" sz="2400" dirty="0" smtClean="0"/>
              <a:t>CONCEPTOS GENERALES </a:t>
            </a:r>
            <a:endParaRPr lang="es-CO" sz="2400" dirty="0"/>
          </a:p>
        </p:txBody>
      </p:sp>
    </p:spTree>
    <p:extLst>
      <p:ext uri="{BB962C8B-B14F-4D97-AF65-F5344CB8AC3E}">
        <p14:creationId xmlns:p14="http://schemas.microsoft.com/office/powerpoint/2010/main" xmlns="" val="2356330794"/>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4" name="CuadroTexto 3"/>
          <p:cNvSpPr txBox="1"/>
          <p:nvPr/>
        </p:nvSpPr>
        <p:spPr>
          <a:xfrm>
            <a:off x="3324767" y="1131939"/>
            <a:ext cx="2631939" cy="523220"/>
          </a:xfrm>
          <a:prstGeom prst="rect">
            <a:avLst/>
          </a:prstGeom>
          <a:noFill/>
        </p:spPr>
        <p:txBody>
          <a:bodyPr wrap="none" rtlCol="0">
            <a:spAutoFit/>
          </a:bodyPr>
          <a:lstStyle/>
          <a:p>
            <a:r>
              <a:rPr lang="es-CO" sz="2800" dirty="0" smtClean="0">
                <a:latin typeface="Arial" panose="020B0604020202020204" pitchFamily="34" charset="0"/>
                <a:cs typeface="Arial" panose="020B0604020202020204" pitchFamily="34" charset="0"/>
              </a:rPr>
              <a:t>Tipos de riesgo</a:t>
            </a:r>
            <a:endParaRPr lang="es-CO" sz="2800" dirty="0">
              <a:latin typeface="Arial" panose="020B0604020202020204" pitchFamily="34" charset="0"/>
              <a:cs typeface="Arial" panose="020B0604020202020204" pitchFamily="34" charset="0"/>
            </a:endParaRPr>
          </a:p>
        </p:txBody>
      </p:sp>
      <p:pic>
        <p:nvPicPr>
          <p:cNvPr id="13" name="Imagen 12" descr="Gestión Integral. Gestión de un todo."/>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45253" y="2204828"/>
            <a:ext cx="4794823" cy="3596118"/>
          </a:xfrm>
          <a:prstGeom prst="rect">
            <a:avLst/>
          </a:prstGeom>
        </p:spPr>
      </p:pic>
      <p:sp>
        <p:nvSpPr>
          <p:cNvPr id="14" name="CuadroTexto 13"/>
          <p:cNvSpPr txBox="1"/>
          <p:nvPr/>
        </p:nvSpPr>
        <p:spPr>
          <a:xfrm>
            <a:off x="2194762" y="1800860"/>
            <a:ext cx="1130005" cy="369332"/>
          </a:xfrm>
          <a:prstGeom prst="rect">
            <a:avLst/>
          </a:prstGeom>
          <a:noFill/>
        </p:spPr>
        <p:txBody>
          <a:bodyPr wrap="square" rtlCol="0">
            <a:spAutoFit/>
          </a:bodyPr>
          <a:lstStyle/>
          <a:p>
            <a:r>
              <a:rPr lang="es-CO" dirty="0" smtClean="0">
                <a:latin typeface="Arial" panose="020B0604020202020204" pitchFamily="34" charset="0"/>
                <a:cs typeface="Arial" panose="020B0604020202020204" pitchFamily="34" charset="0"/>
              </a:rPr>
              <a:t>Gestión</a:t>
            </a:r>
            <a:endParaRPr lang="es-CO" dirty="0">
              <a:latin typeface="Arial" panose="020B0604020202020204" pitchFamily="34" charset="0"/>
              <a:cs typeface="Arial" panose="020B0604020202020204" pitchFamily="34" charset="0"/>
            </a:endParaRPr>
          </a:p>
        </p:txBody>
      </p:sp>
      <p:pic>
        <p:nvPicPr>
          <p:cNvPr id="15" name="Imagen 14" descr="Im-Pulso: Hay casos de corrupción que gozan de elevada ..."/>
          <p:cNvPicPr>
            <a:picLocks noChangeAspect="1"/>
          </p:cNvPicPr>
          <p:nvPr/>
        </p:nvPicPr>
        <p:blipFill rotWithShape="1">
          <a:blip r:embed="rId4">
            <a:extLst>
              <a:ext uri="{28A0092B-C50C-407E-A947-70E740481C1C}">
                <a14:useLocalDpi xmlns:a14="http://schemas.microsoft.com/office/drawing/2010/main" xmlns="" val="0"/>
              </a:ext>
            </a:extLst>
          </a:blip>
          <a:srcRect t="5859"/>
          <a:stretch/>
        </p:blipFill>
        <p:spPr>
          <a:xfrm>
            <a:off x="5093143" y="3998507"/>
            <a:ext cx="3897789" cy="1953490"/>
          </a:xfrm>
          <a:prstGeom prst="rect">
            <a:avLst/>
          </a:prstGeom>
        </p:spPr>
      </p:pic>
      <p:sp>
        <p:nvSpPr>
          <p:cNvPr id="16" name="CuadroTexto 15"/>
          <p:cNvSpPr txBox="1"/>
          <p:nvPr/>
        </p:nvSpPr>
        <p:spPr>
          <a:xfrm>
            <a:off x="6331861" y="3616009"/>
            <a:ext cx="1925782" cy="369332"/>
          </a:xfrm>
          <a:prstGeom prst="rect">
            <a:avLst/>
          </a:prstGeom>
          <a:noFill/>
        </p:spPr>
        <p:txBody>
          <a:bodyPr wrap="square" rtlCol="0">
            <a:spAutoFit/>
          </a:bodyPr>
          <a:lstStyle/>
          <a:p>
            <a:r>
              <a:rPr lang="es-CO" dirty="0" smtClean="0">
                <a:latin typeface="Arial" panose="020B0604020202020204" pitchFamily="34" charset="0"/>
                <a:cs typeface="Arial" panose="020B0604020202020204" pitchFamily="34" charset="0"/>
              </a:rPr>
              <a:t>Corrupción </a:t>
            </a:r>
            <a:endParaRPr lang="es-CO"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509556174"/>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4" name="CuadroTexto 3"/>
          <p:cNvSpPr txBox="1"/>
          <p:nvPr/>
        </p:nvSpPr>
        <p:spPr>
          <a:xfrm>
            <a:off x="3324766" y="1157499"/>
            <a:ext cx="2631939" cy="523220"/>
          </a:xfrm>
          <a:prstGeom prst="rect">
            <a:avLst/>
          </a:prstGeom>
          <a:noFill/>
        </p:spPr>
        <p:txBody>
          <a:bodyPr wrap="none" rtlCol="0">
            <a:spAutoFit/>
          </a:bodyPr>
          <a:lstStyle/>
          <a:p>
            <a:r>
              <a:rPr lang="es-CO" sz="2800" dirty="0" smtClean="0">
                <a:latin typeface="Arial" panose="020B0604020202020204" pitchFamily="34" charset="0"/>
                <a:cs typeface="Arial" panose="020B0604020202020204" pitchFamily="34" charset="0"/>
              </a:rPr>
              <a:t>Tipos de riesgo</a:t>
            </a:r>
            <a:endParaRPr lang="es-CO" sz="2800" dirty="0">
              <a:latin typeface="Arial" panose="020B0604020202020204" pitchFamily="34" charset="0"/>
              <a:cs typeface="Arial" panose="020B0604020202020204" pitchFamily="34" charset="0"/>
            </a:endParaRPr>
          </a:p>
        </p:txBody>
      </p:sp>
      <p:pic>
        <p:nvPicPr>
          <p:cNvPr id="6" name="Imagen 5" descr="Mesa redonda: Privacidad y gestión de los datos en el ..."/>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970947" y="2643399"/>
            <a:ext cx="5202105" cy="3663454"/>
          </a:xfrm>
          <a:prstGeom prst="rect">
            <a:avLst/>
          </a:prstGeom>
        </p:spPr>
      </p:pic>
      <p:sp>
        <p:nvSpPr>
          <p:cNvPr id="7" name="CuadroTexto 6"/>
          <p:cNvSpPr txBox="1"/>
          <p:nvPr/>
        </p:nvSpPr>
        <p:spPr>
          <a:xfrm>
            <a:off x="3399266" y="2120178"/>
            <a:ext cx="2140330" cy="400110"/>
          </a:xfrm>
          <a:prstGeom prst="rect">
            <a:avLst/>
          </a:prstGeom>
          <a:noFill/>
        </p:spPr>
        <p:txBody>
          <a:bodyPr wrap="none" rtlCol="0">
            <a:spAutoFit/>
          </a:bodyPr>
          <a:lstStyle/>
          <a:p>
            <a:r>
              <a:rPr lang="es-CO" sz="2000" dirty="0" smtClean="0">
                <a:latin typeface="Arial" panose="020B0604020202020204" pitchFamily="34" charset="0"/>
                <a:cs typeface="Arial" panose="020B0604020202020204" pitchFamily="34" charset="0"/>
              </a:rPr>
              <a:t>Seguridad Digital</a:t>
            </a: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88826665"/>
      </p:ext>
    </p:extLst>
  </p:cSld>
  <p:clrMapOvr>
    <a:masterClrMapping/>
  </p:clrMapOvr>
  <p:transition spd="slow">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3">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4" name="CuadroTexto 3"/>
          <p:cNvSpPr txBox="1"/>
          <p:nvPr/>
        </p:nvSpPr>
        <p:spPr>
          <a:xfrm>
            <a:off x="3324767" y="1131939"/>
            <a:ext cx="2631939" cy="523220"/>
          </a:xfrm>
          <a:prstGeom prst="rect">
            <a:avLst/>
          </a:prstGeom>
          <a:noFill/>
        </p:spPr>
        <p:txBody>
          <a:bodyPr wrap="none" rtlCol="0">
            <a:spAutoFit/>
          </a:bodyPr>
          <a:lstStyle/>
          <a:p>
            <a:r>
              <a:rPr lang="es-CO" sz="2800" dirty="0" smtClean="0">
                <a:latin typeface="Arial" panose="020B0604020202020204" pitchFamily="34" charset="0"/>
                <a:cs typeface="Arial" panose="020B0604020202020204" pitchFamily="34" charset="0"/>
              </a:rPr>
              <a:t>Tipos de riesgo</a:t>
            </a:r>
            <a:endParaRPr lang="es-CO" sz="2800" dirty="0">
              <a:latin typeface="Arial" panose="020B0604020202020204" pitchFamily="34" charset="0"/>
              <a:cs typeface="Arial" panose="020B0604020202020204" pitchFamily="34" charset="0"/>
            </a:endParaRPr>
          </a:p>
        </p:txBody>
      </p:sp>
      <p:pic>
        <p:nvPicPr>
          <p:cNvPr id="13" name="Imagen 12" descr="Gestión Integral. Gestión de un todo."/>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145253" y="2204828"/>
            <a:ext cx="4232783" cy="3174588"/>
          </a:xfrm>
          <a:prstGeom prst="rect">
            <a:avLst/>
          </a:prstGeom>
        </p:spPr>
      </p:pic>
      <p:sp>
        <p:nvSpPr>
          <p:cNvPr id="14" name="CuadroTexto 13"/>
          <p:cNvSpPr txBox="1"/>
          <p:nvPr/>
        </p:nvSpPr>
        <p:spPr>
          <a:xfrm>
            <a:off x="2194762" y="1800860"/>
            <a:ext cx="1130005" cy="369332"/>
          </a:xfrm>
          <a:prstGeom prst="rect">
            <a:avLst/>
          </a:prstGeom>
          <a:noFill/>
        </p:spPr>
        <p:txBody>
          <a:bodyPr wrap="square" rtlCol="0">
            <a:spAutoFit/>
          </a:bodyPr>
          <a:lstStyle/>
          <a:p>
            <a:r>
              <a:rPr lang="es-CO" dirty="0" smtClean="0">
                <a:latin typeface="Arial" panose="020B0604020202020204" pitchFamily="34" charset="0"/>
                <a:cs typeface="Arial" panose="020B0604020202020204" pitchFamily="34" charset="0"/>
              </a:rPr>
              <a:t>Gestión</a:t>
            </a:r>
            <a:endParaRPr lang="es-CO" dirty="0">
              <a:latin typeface="Arial" panose="020B0604020202020204" pitchFamily="34" charset="0"/>
              <a:cs typeface="Arial" panose="020B0604020202020204" pitchFamily="34" charset="0"/>
            </a:endParaRPr>
          </a:p>
        </p:txBody>
      </p:sp>
      <p:sp>
        <p:nvSpPr>
          <p:cNvPr id="16" name="CuadroTexto 15"/>
          <p:cNvSpPr txBox="1"/>
          <p:nvPr/>
        </p:nvSpPr>
        <p:spPr>
          <a:xfrm>
            <a:off x="6331861" y="3616009"/>
            <a:ext cx="1925782" cy="369332"/>
          </a:xfrm>
          <a:prstGeom prst="rect">
            <a:avLst/>
          </a:prstGeom>
          <a:noFill/>
        </p:spPr>
        <p:txBody>
          <a:bodyPr wrap="square" rtlCol="0">
            <a:spAutoFit/>
          </a:bodyPr>
          <a:lstStyle/>
          <a:p>
            <a:endParaRPr lang="es-CO" dirty="0">
              <a:latin typeface="Arial" panose="020B0604020202020204" pitchFamily="34" charset="0"/>
              <a:cs typeface="Arial" panose="020B0604020202020204" pitchFamily="34" charset="0"/>
            </a:endParaRPr>
          </a:p>
        </p:txBody>
      </p:sp>
      <p:sp>
        <p:nvSpPr>
          <p:cNvPr id="6" name="CuadroTexto 5"/>
          <p:cNvSpPr txBox="1"/>
          <p:nvPr/>
        </p:nvSpPr>
        <p:spPr>
          <a:xfrm>
            <a:off x="4914369" y="3085558"/>
            <a:ext cx="2084673" cy="3693319"/>
          </a:xfrm>
          <a:prstGeom prst="rect">
            <a:avLst/>
          </a:prstGeom>
          <a:noFill/>
        </p:spPr>
        <p:txBody>
          <a:bodyPr wrap="none" rtlCol="0">
            <a:spAutoFit/>
          </a:bodyPr>
          <a:lstStyle/>
          <a:p>
            <a:pPr marL="285750" indent="-285750">
              <a:buFont typeface="Wingdings" panose="05000000000000000000" pitchFamily="2" charset="2"/>
              <a:buChar char="v"/>
            </a:pPr>
            <a:r>
              <a:rPr lang="es-CO" dirty="0" smtClean="0"/>
              <a:t>De imagen</a:t>
            </a:r>
          </a:p>
          <a:p>
            <a:pPr marL="285750" indent="-285750">
              <a:buFont typeface="Wingdings" panose="05000000000000000000" pitchFamily="2" charset="2"/>
              <a:buChar char="v"/>
            </a:pPr>
            <a:endParaRPr lang="es-CO" dirty="0"/>
          </a:p>
          <a:p>
            <a:pPr marL="285750" indent="-285750">
              <a:buFont typeface="Wingdings" panose="05000000000000000000" pitchFamily="2" charset="2"/>
              <a:buChar char="v"/>
            </a:pPr>
            <a:r>
              <a:rPr lang="es-CO" dirty="0" smtClean="0"/>
              <a:t>Financieros</a:t>
            </a:r>
          </a:p>
          <a:p>
            <a:pPr marL="285750" indent="-285750">
              <a:buFont typeface="Wingdings" panose="05000000000000000000" pitchFamily="2" charset="2"/>
              <a:buChar char="v"/>
            </a:pPr>
            <a:endParaRPr lang="es-CO" dirty="0"/>
          </a:p>
          <a:p>
            <a:pPr marL="285750" indent="-285750">
              <a:buFont typeface="Wingdings" panose="05000000000000000000" pitchFamily="2" charset="2"/>
              <a:buChar char="v"/>
            </a:pPr>
            <a:r>
              <a:rPr lang="es-CO" dirty="0" smtClean="0"/>
              <a:t>De cumplimiento</a:t>
            </a:r>
          </a:p>
          <a:p>
            <a:pPr marL="285750" indent="-285750">
              <a:buFont typeface="Wingdings" panose="05000000000000000000" pitchFamily="2" charset="2"/>
              <a:buChar char="v"/>
            </a:pPr>
            <a:endParaRPr lang="es-CO" dirty="0"/>
          </a:p>
          <a:p>
            <a:pPr marL="285750" indent="-285750">
              <a:buFont typeface="Wingdings" panose="05000000000000000000" pitchFamily="2" charset="2"/>
              <a:buChar char="v"/>
            </a:pPr>
            <a:r>
              <a:rPr lang="es-CO" dirty="0" smtClean="0"/>
              <a:t>Tecnológicos</a:t>
            </a:r>
          </a:p>
          <a:p>
            <a:pPr marL="285750" indent="-285750">
              <a:buFont typeface="Wingdings" panose="05000000000000000000" pitchFamily="2" charset="2"/>
              <a:buChar char="v"/>
            </a:pPr>
            <a:endParaRPr lang="es-CO" dirty="0"/>
          </a:p>
          <a:p>
            <a:pPr marL="285750" indent="-285750">
              <a:buFont typeface="Wingdings" panose="05000000000000000000" pitchFamily="2" charset="2"/>
              <a:buChar char="v"/>
            </a:pPr>
            <a:r>
              <a:rPr lang="es-CO" dirty="0" smtClean="0"/>
              <a:t>Operativos</a:t>
            </a:r>
          </a:p>
          <a:p>
            <a:pPr marL="285750" indent="-285750">
              <a:buFont typeface="Wingdings" panose="05000000000000000000" pitchFamily="2" charset="2"/>
              <a:buChar char="v"/>
            </a:pPr>
            <a:endParaRPr lang="es-CO" dirty="0"/>
          </a:p>
          <a:p>
            <a:pPr marL="285750" indent="-285750">
              <a:buFont typeface="Wingdings" panose="05000000000000000000" pitchFamily="2" charset="2"/>
              <a:buChar char="v"/>
            </a:pPr>
            <a:r>
              <a:rPr lang="es-CO" dirty="0" smtClean="0"/>
              <a:t>Estratégicos</a:t>
            </a:r>
          </a:p>
          <a:p>
            <a:pPr marL="285750" indent="-285750">
              <a:buFont typeface="Wingdings" panose="05000000000000000000" pitchFamily="2" charset="2"/>
              <a:buChar char="v"/>
            </a:pPr>
            <a:endParaRPr lang="es-CO" dirty="0"/>
          </a:p>
          <a:p>
            <a:pPr marL="285750" indent="-285750">
              <a:buFont typeface="Wingdings" panose="05000000000000000000" pitchFamily="2" charset="2"/>
              <a:buChar char="v"/>
            </a:pPr>
            <a:endParaRPr lang="es-CO" dirty="0"/>
          </a:p>
        </p:txBody>
      </p:sp>
    </p:spTree>
    <p:extLst>
      <p:ext uri="{BB962C8B-B14F-4D97-AF65-F5344CB8AC3E}">
        <p14:creationId xmlns:p14="http://schemas.microsoft.com/office/powerpoint/2010/main" xmlns="" val="3559081395"/>
      </p:ext>
    </p:extLst>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10838"/>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115353" y="833631"/>
            <a:ext cx="8848538" cy="1366528"/>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nSpc>
                <a:spcPct val="115000"/>
              </a:lnSpc>
              <a:spcAft>
                <a:spcPts val="0"/>
              </a:spcAft>
            </a:pPr>
            <a:r>
              <a:rPr lang="es-CO" dirty="0" smtClean="0">
                <a:latin typeface="Arial "/>
                <a:ea typeface="Times New Roman" panose="02020603050405020304" pitchFamily="18" charset="0"/>
              </a:rPr>
              <a:t>.</a:t>
            </a:r>
            <a:endParaRPr lang="es-CO" b="1" dirty="0" smtClean="0">
              <a:latin typeface="Arial" panose="020B0604020202020204" pitchFamily="34" charset="0"/>
              <a:ea typeface="Times New Roman" panose="02020603050405020304" pitchFamily="18" charset="0"/>
            </a:endParaRPr>
          </a:p>
        </p:txBody>
      </p:sp>
      <p:sp>
        <p:nvSpPr>
          <p:cNvPr id="4" name="Rectángulo 3"/>
          <p:cNvSpPr/>
          <p:nvPr/>
        </p:nvSpPr>
        <p:spPr>
          <a:xfrm>
            <a:off x="115353" y="1734675"/>
            <a:ext cx="8506691" cy="461665"/>
          </a:xfrm>
          <a:prstGeom prst="rect">
            <a:avLst/>
          </a:prstGeom>
        </p:spPr>
        <p:txBody>
          <a:bodyPr wrap="square">
            <a:spAutoFit/>
          </a:bodyPr>
          <a:lstStyle/>
          <a:p>
            <a:r>
              <a:rPr lang="es-CO" sz="2400" dirty="0" smtClean="0">
                <a:latin typeface="Arial "/>
              </a:rPr>
              <a:t>Estructura base de </a:t>
            </a:r>
            <a:r>
              <a:rPr lang="es-CO" sz="2400" dirty="0">
                <a:latin typeface="Arial "/>
              </a:rPr>
              <a:t>la </a:t>
            </a:r>
            <a:r>
              <a:rPr lang="es-CO" sz="2400" dirty="0" smtClean="0">
                <a:latin typeface="Arial "/>
              </a:rPr>
              <a:t>metodología</a:t>
            </a:r>
            <a:endParaRPr lang="es-CO" sz="2400" dirty="0">
              <a:latin typeface="Arial "/>
            </a:endParaRPr>
          </a:p>
        </p:txBody>
      </p:sp>
      <p:sp>
        <p:nvSpPr>
          <p:cNvPr id="8" name="AutoShape 4"/>
          <p:cNvSpPr>
            <a:spLocks noChangeArrowheads="1"/>
          </p:cNvSpPr>
          <p:nvPr/>
        </p:nvSpPr>
        <p:spPr bwMode="auto">
          <a:xfrm>
            <a:off x="90238" y="4866724"/>
            <a:ext cx="2227098" cy="1280260"/>
          </a:xfrm>
          <a:prstGeom prst="roundRect">
            <a:avLst>
              <a:gd name="adj" fmla="val 16667"/>
            </a:avLst>
          </a:prstGeom>
          <a:solidFill>
            <a:srgbClr val="FFFFFF"/>
          </a:solidFill>
          <a:ln w="9525">
            <a:solidFill>
              <a:srgbClr val="00B050"/>
            </a:solidFill>
            <a:round/>
            <a:headEnd/>
            <a:tailEnd/>
          </a:ln>
        </p:spPr>
        <p:txBody>
          <a:bodyPr rot="0" vert="horz" wrap="square" lIns="91440" tIns="45720" rIns="91440" bIns="45720" anchor="t" anchorCtr="0" upright="1">
            <a:noAutofit/>
          </a:bodyPr>
          <a:lstStyle/>
          <a:p>
            <a:pPr algn="ctr">
              <a:lnSpc>
                <a:spcPct val="115000"/>
              </a:lnSpc>
              <a:spcAft>
                <a:spcPts val="0"/>
              </a:spcAft>
            </a:pPr>
            <a:r>
              <a:rPr lang="es-CO" sz="1600" b="1" dirty="0">
                <a:effectLst/>
                <a:latin typeface="Arial "/>
                <a:ea typeface="Times New Roman" panose="02020603050405020304" pitchFamily="18" charset="0"/>
              </a:rPr>
              <a:t>Paso 1:</a:t>
            </a:r>
            <a:r>
              <a:rPr lang="es-CO" sz="1600" dirty="0">
                <a:effectLst/>
                <a:latin typeface="Arial "/>
                <a:ea typeface="Times New Roman" panose="02020603050405020304" pitchFamily="18" charset="0"/>
              </a:rPr>
              <a:t> </a:t>
            </a:r>
            <a:r>
              <a:rPr lang="es-CO" sz="1600" dirty="0" smtClean="0">
                <a:effectLst/>
                <a:latin typeface="Arial "/>
                <a:ea typeface="Times New Roman" panose="02020603050405020304" pitchFamily="18" charset="0"/>
              </a:rPr>
              <a:t>Política </a:t>
            </a:r>
            <a:r>
              <a:rPr lang="es-CO" sz="1600" dirty="0">
                <a:effectLst/>
                <a:latin typeface="Arial "/>
                <a:ea typeface="Times New Roman" panose="02020603050405020304" pitchFamily="18" charset="0"/>
              </a:rPr>
              <a:t>de administración del riesgo: lineamientos de la política</a:t>
            </a:r>
            <a:endParaRPr lang="es-CO" sz="2400" dirty="0">
              <a:effectLst/>
              <a:latin typeface="Arial "/>
              <a:ea typeface="Times New Roman" panose="02020603050405020304" pitchFamily="18" charset="0"/>
            </a:endParaRPr>
          </a:p>
        </p:txBody>
      </p:sp>
      <p:sp>
        <p:nvSpPr>
          <p:cNvPr id="9" name="AutoShape 6"/>
          <p:cNvSpPr>
            <a:spLocks noChangeArrowheads="1"/>
          </p:cNvSpPr>
          <p:nvPr/>
        </p:nvSpPr>
        <p:spPr bwMode="auto">
          <a:xfrm>
            <a:off x="2401814" y="3318162"/>
            <a:ext cx="3084714" cy="1378101"/>
          </a:xfrm>
          <a:prstGeom prst="roundRect">
            <a:avLst>
              <a:gd name="adj" fmla="val 16667"/>
            </a:avLst>
          </a:prstGeom>
          <a:solidFill>
            <a:srgbClr val="FFFFFF"/>
          </a:solidFill>
          <a:ln w="9525">
            <a:solidFill>
              <a:srgbClr val="00B050"/>
            </a:solidFill>
            <a:round/>
            <a:headEnd/>
            <a:tailEnd/>
          </a:ln>
        </p:spPr>
        <p:txBody>
          <a:bodyPr rot="0" vert="horz" wrap="square" lIns="91440" tIns="45720" rIns="91440" bIns="45720" anchor="t" anchorCtr="0" upright="1">
            <a:noAutofit/>
          </a:bodyPr>
          <a:lstStyle/>
          <a:p>
            <a:pPr algn="ctr">
              <a:lnSpc>
                <a:spcPct val="115000"/>
              </a:lnSpc>
              <a:spcAft>
                <a:spcPts val="0"/>
              </a:spcAft>
            </a:pPr>
            <a:r>
              <a:rPr lang="es-CO" sz="1600" b="1" dirty="0">
                <a:effectLst/>
                <a:latin typeface="Arial "/>
                <a:ea typeface="Times New Roman" panose="02020603050405020304" pitchFamily="18" charset="0"/>
              </a:rPr>
              <a:t>Paso 2: </a:t>
            </a:r>
            <a:r>
              <a:rPr lang="es-CO" sz="1600" dirty="0">
                <a:effectLst/>
                <a:latin typeface="Arial "/>
                <a:ea typeface="Times New Roman" panose="02020603050405020304" pitchFamily="18" charset="0"/>
              </a:rPr>
              <a:t>identificación se realiza el análisis del contexto estratégico y las técnicas para identificar el riesgo.</a:t>
            </a:r>
          </a:p>
          <a:p>
            <a:pPr>
              <a:lnSpc>
                <a:spcPct val="115000"/>
              </a:lnSpc>
              <a:spcAft>
                <a:spcPts val="1000"/>
              </a:spcAft>
            </a:pPr>
            <a:r>
              <a:rPr lang="es-CO" sz="1600" dirty="0">
                <a:effectLst/>
                <a:latin typeface="Arial "/>
                <a:ea typeface="Times New Roman" panose="02020603050405020304" pitchFamily="18" charset="0"/>
              </a:rPr>
              <a:t> </a:t>
            </a:r>
          </a:p>
        </p:txBody>
      </p:sp>
      <p:sp>
        <p:nvSpPr>
          <p:cNvPr id="10" name="AutoShape 5"/>
          <p:cNvSpPr>
            <a:spLocks noChangeArrowheads="1"/>
          </p:cNvSpPr>
          <p:nvPr/>
        </p:nvSpPr>
        <p:spPr bwMode="auto">
          <a:xfrm>
            <a:off x="5805055" y="2064973"/>
            <a:ext cx="3105676" cy="3920191"/>
          </a:xfrm>
          <a:prstGeom prst="roundRect">
            <a:avLst>
              <a:gd name="adj" fmla="val 16667"/>
            </a:avLst>
          </a:prstGeom>
          <a:solidFill>
            <a:srgbClr val="FFFFFF"/>
          </a:solidFill>
          <a:ln w="9525">
            <a:solidFill>
              <a:srgbClr val="00B050"/>
            </a:solidFill>
            <a:round/>
            <a:headEnd/>
            <a:tailEnd/>
          </a:ln>
        </p:spPr>
        <p:txBody>
          <a:bodyPr rot="0" vert="horz" wrap="square" lIns="91440" tIns="45720" rIns="91440" bIns="45720" anchor="t" anchorCtr="0" upright="1">
            <a:noAutofit/>
          </a:bodyPr>
          <a:lstStyle/>
          <a:p>
            <a:pPr algn="ctr">
              <a:lnSpc>
                <a:spcPct val="115000"/>
              </a:lnSpc>
              <a:spcAft>
                <a:spcPts val="0"/>
              </a:spcAft>
            </a:pPr>
            <a:r>
              <a:rPr lang="es-CO" sz="1600" b="1" dirty="0">
                <a:effectLst/>
                <a:latin typeface="Arial "/>
                <a:ea typeface="Times New Roman" panose="02020603050405020304" pitchFamily="18" charset="0"/>
              </a:rPr>
              <a:t>Paso 3</a:t>
            </a:r>
            <a:r>
              <a:rPr lang="es-CO" sz="1600" dirty="0">
                <a:effectLst/>
                <a:latin typeface="Arial "/>
                <a:ea typeface="Times New Roman" panose="02020603050405020304" pitchFamily="18" charset="0"/>
              </a:rPr>
              <a:t>: análisis y valoración:</a:t>
            </a:r>
          </a:p>
          <a:p>
            <a:pPr algn="just">
              <a:lnSpc>
                <a:spcPct val="115000"/>
              </a:lnSpc>
              <a:spcAft>
                <a:spcPts val="0"/>
              </a:spcAft>
            </a:pPr>
            <a:r>
              <a:rPr lang="es-CO" sz="1600" b="1" dirty="0" smtClean="0">
                <a:effectLst/>
                <a:latin typeface="Arial "/>
                <a:ea typeface="Times New Roman" panose="02020603050405020304" pitchFamily="18" charset="0"/>
              </a:rPr>
              <a:t>Riesgo </a:t>
            </a:r>
            <a:r>
              <a:rPr lang="es-CO" sz="1600" b="1" dirty="0">
                <a:effectLst/>
                <a:latin typeface="Arial "/>
                <a:ea typeface="Times New Roman" panose="02020603050405020304" pitchFamily="18" charset="0"/>
              </a:rPr>
              <a:t>inherente:</a:t>
            </a:r>
            <a:r>
              <a:rPr lang="es-CO" sz="1600" dirty="0">
                <a:effectLst/>
                <a:latin typeface="Arial "/>
                <a:ea typeface="Times New Roman" panose="02020603050405020304" pitchFamily="18" charset="0"/>
              </a:rPr>
              <a:t> es aquel al que se enfrenta una entidad en ausencia de acciones de la dirección para modificar su probabilidad o impacto.</a:t>
            </a:r>
          </a:p>
          <a:p>
            <a:pPr algn="just">
              <a:lnSpc>
                <a:spcPct val="115000"/>
              </a:lnSpc>
              <a:spcAft>
                <a:spcPts val="0"/>
              </a:spcAft>
            </a:pPr>
            <a:r>
              <a:rPr lang="es-CO" sz="1600" dirty="0">
                <a:effectLst/>
                <a:latin typeface="Arial "/>
                <a:ea typeface="Times New Roman" panose="02020603050405020304" pitchFamily="18" charset="0"/>
              </a:rPr>
              <a:t> </a:t>
            </a:r>
          </a:p>
          <a:p>
            <a:pPr algn="just">
              <a:lnSpc>
                <a:spcPct val="115000"/>
              </a:lnSpc>
              <a:spcAft>
                <a:spcPts val="0"/>
              </a:spcAft>
            </a:pPr>
            <a:r>
              <a:rPr lang="es-CO" sz="1600" b="1" dirty="0">
                <a:effectLst/>
                <a:latin typeface="Arial "/>
                <a:ea typeface="Times New Roman" panose="02020603050405020304" pitchFamily="18" charset="0"/>
              </a:rPr>
              <a:t>Riesgo Residual: </a:t>
            </a:r>
            <a:r>
              <a:rPr lang="es-CO" sz="1600" dirty="0">
                <a:effectLst/>
                <a:latin typeface="Arial "/>
                <a:ea typeface="Times New Roman" panose="02020603050405020304" pitchFamily="18" charset="0"/>
              </a:rPr>
              <a:t>Nivel de riesgo que permanece luego de tomar medidas de tratamiento del riesgo</a:t>
            </a:r>
            <a:r>
              <a:rPr lang="es-CO" sz="1400" dirty="0">
                <a:effectLst/>
                <a:latin typeface="Arial "/>
                <a:ea typeface="Times New Roman" panose="02020603050405020304" pitchFamily="18" charset="0"/>
              </a:rPr>
              <a:t>.</a:t>
            </a:r>
          </a:p>
          <a:p>
            <a:pPr algn="ctr">
              <a:lnSpc>
                <a:spcPct val="115000"/>
              </a:lnSpc>
              <a:spcAft>
                <a:spcPts val="0"/>
              </a:spcAft>
            </a:pPr>
            <a:r>
              <a:rPr lang="es-CO" sz="1400" dirty="0">
                <a:effectLst/>
                <a:latin typeface="Arial" panose="020B0604020202020204" pitchFamily="34" charset="0"/>
                <a:ea typeface="Times New Roman" panose="02020603050405020304" pitchFamily="18" charset="0"/>
              </a:rPr>
              <a:t> </a:t>
            </a:r>
            <a:endParaRPr lang="es-CO" sz="1400" dirty="0">
              <a:effectLst/>
              <a:latin typeface="Calibri" panose="020F0502020204030204" pitchFamily="34" charset="0"/>
              <a:ea typeface="Times New Roman" panose="02020603050405020304" pitchFamily="18" charset="0"/>
            </a:endParaRPr>
          </a:p>
        </p:txBody>
      </p:sp>
    </p:spTree>
    <p:extLst>
      <p:ext uri="{BB962C8B-B14F-4D97-AF65-F5344CB8AC3E}">
        <p14:creationId xmlns:p14="http://schemas.microsoft.com/office/powerpoint/2010/main" xmlns="" val="1230205198"/>
      </p:ext>
    </p:extLst>
  </p:cSld>
  <p:clrMapOvr>
    <a:masterClrMapping/>
  </p:clrMapOvr>
  <p:transition spd="slow">
    <p:push dir="u"/>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graphicFrame>
        <p:nvGraphicFramePr>
          <p:cNvPr id="7" name="Tabla 6"/>
          <p:cNvGraphicFramePr>
            <a:graphicFrameLocks noGrp="1"/>
          </p:cNvGraphicFramePr>
          <p:nvPr>
            <p:extLst>
              <p:ext uri="{D42A27DB-BD31-4B8C-83A1-F6EECF244321}">
                <p14:modId xmlns:p14="http://schemas.microsoft.com/office/powerpoint/2010/main" xmlns="" val="2855190028"/>
              </p:ext>
            </p:extLst>
          </p:nvPr>
        </p:nvGraphicFramePr>
        <p:xfrm>
          <a:off x="0" y="1770742"/>
          <a:ext cx="9144000" cy="5236032"/>
        </p:xfrm>
        <a:graphic>
          <a:graphicData uri="http://schemas.openxmlformats.org/drawingml/2006/table">
            <a:tbl>
              <a:tblPr firstRow="1" firstCol="1" bandRow="1"/>
              <a:tblGrid>
                <a:gridCol w="1663288">
                  <a:extLst>
                    <a:ext uri="{9D8B030D-6E8A-4147-A177-3AD203B41FA5}">
                      <a16:colId xmlns:a16="http://schemas.microsoft.com/office/drawing/2014/main" xmlns="" val="3036918284"/>
                    </a:ext>
                  </a:extLst>
                </a:gridCol>
                <a:gridCol w="7480712">
                  <a:extLst>
                    <a:ext uri="{9D8B030D-6E8A-4147-A177-3AD203B41FA5}">
                      <a16:colId xmlns:a16="http://schemas.microsoft.com/office/drawing/2014/main" xmlns="" val="1162047901"/>
                    </a:ext>
                  </a:extLst>
                </a:gridCol>
              </a:tblGrid>
              <a:tr h="47279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a:lnSpc>
                          <a:spcPct val="115000"/>
                        </a:lnSpc>
                        <a:spcAft>
                          <a:spcPts val="0"/>
                        </a:spcAft>
                      </a:pP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RESPONSABLE</a:t>
                      </a: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a:lnSpc>
                          <a:spcPct val="115000"/>
                        </a:lnSpc>
                        <a:spcAft>
                          <a:spcPts val="0"/>
                        </a:spcAft>
                      </a:pP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FUNCIÓN</a:t>
                      </a: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xmlns="" val="2999667"/>
                  </a:ext>
                </a:extLst>
              </a:tr>
              <a:tr h="57739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a:lnSpc>
                          <a:spcPct val="115000"/>
                        </a:lnSpc>
                        <a:spcAft>
                          <a:spcPts val="0"/>
                        </a:spcAft>
                      </a:pPr>
                      <a:r>
                        <a:rPr lang="es-CO"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ALTA DIRECCIÓN</a:t>
                      </a:r>
                    </a:p>
                    <a:p>
                      <a:pPr algn="ctr">
                        <a:lnSpc>
                          <a:spcPct val="115000"/>
                        </a:lnSpc>
                        <a:spcAft>
                          <a:spcPts val="0"/>
                        </a:spcAft>
                      </a:pPr>
                      <a:r>
                        <a:rPr lang="es-CO"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Línea Estratégica</a:t>
                      </a: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nSpc>
                          <a:spcPct val="115000"/>
                        </a:lnSpc>
                        <a:spcAft>
                          <a:spcPts val="0"/>
                        </a:spcAft>
                      </a:pP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Establecer la Política de Riesgo</a:t>
                      </a:r>
                      <a:b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Realizar seguimiento y análisis periódicos a los </a:t>
                      </a:r>
                      <a:r>
                        <a:rPr lang="es-CO"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riesgos (Actividades de Monitoreo)</a:t>
                      </a: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690106458"/>
                  </a:ext>
                </a:extLst>
              </a:tr>
              <a:tr h="866098">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a:lnSpc>
                          <a:spcPct val="115000"/>
                        </a:lnSpc>
                        <a:spcAft>
                          <a:spcPts val="0"/>
                        </a:spcAft>
                      </a:pP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LÍDERES DE LOS </a:t>
                      </a:r>
                      <a:r>
                        <a:rPr lang="es-CO"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PROCESOS</a:t>
                      </a:r>
                    </a:p>
                    <a:p>
                      <a:pPr algn="ctr">
                        <a:lnSpc>
                          <a:spcPct val="115000"/>
                        </a:lnSpc>
                        <a:spcAft>
                          <a:spcPts val="0"/>
                        </a:spcAft>
                      </a:pPr>
                      <a:r>
                        <a:rPr lang="es-CO"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1ra</a:t>
                      </a:r>
                      <a:r>
                        <a:rPr lang="es-CO" sz="14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Línea de defensa</a:t>
                      </a: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nSpc>
                          <a:spcPct val="115000"/>
                        </a:lnSpc>
                        <a:spcAft>
                          <a:spcPts val="0"/>
                        </a:spcAft>
                      </a:pP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Identificar</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riesgos y controles de cada proceso por vigencia.</a:t>
                      </a:r>
                      <a:b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Realizar</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seguimiento y análisis a los controles según periodicidad establecida.</a:t>
                      </a:r>
                      <a:b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Actualizar</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el mapa de riesgos cada que se requiera.</a:t>
                      </a: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579686795"/>
                  </a:ext>
                </a:extLst>
              </a:tr>
              <a:tr h="1154797">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a:lnSpc>
                          <a:spcPct val="115000"/>
                        </a:lnSpc>
                        <a:spcAft>
                          <a:spcPts val="0"/>
                        </a:spcAft>
                      </a:pP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OFICINA DE CONTROL </a:t>
                      </a:r>
                      <a:r>
                        <a:rPr lang="es-CO"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INTERNO</a:t>
                      </a:r>
                    </a:p>
                    <a:p>
                      <a:pPr marL="0" marR="0" indent="0" algn="ctr" defTabSz="457200" rtl="0" eaLnBrk="1" fontAlgn="auto" latinLnBrk="0" hangingPunct="1">
                        <a:lnSpc>
                          <a:spcPct val="115000"/>
                        </a:lnSpc>
                        <a:spcBef>
                          <a:spcPts val="0"/>
                        </a:spcBef>
                        <a:spcAft>
                          <a:spcPts val="0"/>
                        </a:spcAft>
                        <a:buClrTx/>
                        <a:buSzTx/>
                        <a:buFontTx/>
                        <a:buNone/>
                        <a:tabLst/>
                        <a:defRPr/>
                      </a:pPr>
                      <a:r>
                        <a:rPr lang="es-CO"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3ra</a:t>
                      </a:r>
                      <a:r>
                        <a:rPr lang="es-CO" sz="14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Línea de defensa</a:t>
                      </a:r>
                      <a:endParaRPr lang="es-CO" sz="1400" dirty="0" smtClean="0">
                        <a:effectLst/>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nSpc>
                          <a:spcPct val="115000"/>
                        </a:lnSpc>
                        <a:spcAft>
                          <a:spcPts val="0"/>
                        </a:spcAft>
                      </a:pP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Asesorar</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en identificación de riesgos institucionales</a:t>
                      </a:r>
                      <a:b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Analiza</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 el diseño e idoneidad en los controles establecidos en los procesos.</a:t>
                      </a:r>
                      <a:b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Realiza</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 seguimiento a los riesgos del mapa de riesgos.</a:t>
                      </a:r>
                      <a:b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Reportar</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seguimiento a los riesgos de corrupción.</a:t>
                      </a: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2380065314"/>
                  </a:ext>
                </a:extLst>
              </a:tr>
              <a:tr h="1732196">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ctr">
                        <a:lnSpc>
                          <a:spcPct val="115000"/>
                        </a:lnSpc>
                        <a:spcAft>
                          <a:spcPts val="0"/>
                        </a:spcAft>
                      </a:pP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OFICINA ASESORA DE </a:t>
                      </a:r>
                      <a:r>
                        <a:rPr lang="es-CO"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PLANEACIÓN</a:t>
                      </a:r>
                    </a:p>
                    <a:p>
                      <a:pPr marL="0" marR="0" indent="0" algn="ctr" defTabSz="457200" rtl="0" eaLnBrk="1" fontAlgn="auto" latinLnBrk="0" hangingPunct="1">
                        <a:lnSpc>
                          <a:spcPct val="115000"/>
                        </a:lnSpc>
                        <a:spcBef>
                          <a:spcPts val="0"/>
                        </a:spcBef>
                        <a:spcAft>
                          <a:spcPts val="0"/>
                        </a:spcAft>
                        <a:buClrTx/>
                        <a:buSzTx/>
                        <a:buFontTx/>
                        <a:buNone/>
                        <a:tabLst/>
                        <a:defRPr/>
                      </a:pPr>
                      <a:r>
                        <a:rPr lang="es-CO" sz="14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2da</a:t>
                      </a:r>
                      <a:r>
                        <a:rPr lang="es-CO" sz="14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Línea de defensa</a:t>
                      </a:r>
                      <a:endParaRPr lang="es-CO" sz="1400" dirty="0" smtClean="0">
                        <a:effectLst/>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457200" rtl="0" eaLnBrk="1" latinLnBrk="0" hangingPunct="1">
                        <a:defRPr sz="1800" kern="1200">
                          <a:solidFill>
                            <a:schemeClr val="tx1"/>
                          </a:solidFill>
                          <a:latin typeface="Calibri"/>
                        </a:defRPr>
                      </a:lvl1pPr>
                      <a:lvl2pPr marL="457200" algn="l" defTabSz="457200" rtl="0" eaLnBrk="1" latinLnBrk="0" hangingPunct="1">
                        <a:defRPr sz="1800" kern="1200">
                          <a:solidFill>
                            <a:schemeClr val="tx1"/>
                          </a:solidFill>
                          <a:latin typeface="Calibri"/>
                        </a:defRPr>
                      </a:lvl2pPr>
                      <a:lvl3pPr marL="914400" algn="l" defTabSz="457200" rtl="0" eaLnBrk="1" latinLnBrk="0" hangingPunct="1">
                        <a:defRPr sz="1800" kern="1200">
                          <a:solidFill>
                            <a:schemeClr val="tx1"/>
                          </a:solidFill>
                          <a:latin typeface="Calibri"/>
                        </a:defRPr>
                      </a:lvl3pPr>
                      <a:lvl4pPr marL="1371600" algn="l" defTabSz="457200" rtl="0" eaLnBrk="1" latinLnBrk="0" hangingPunct="1">
                        <a:defRPr sz="1800" kern="1200">
                          <a:solidFill>
                            <a:schemeClr val="tx1"/>
                          </a:solidFill>
                          <a:latin typeface="Calibri"/>
                        </a:defRPr>
                      </a:lvl4pPr>
                      <a:lvl5pPr marL="1828800" algn="l" defTabSz="457200" rtl="0" eaLnBrk="1" latinLnBrk="0" hangingPunct="1">
                        <a:defRPr sz="1800" kern="1200">
                          <a:solidFill>
                            <a:schemeClr val="tx1"/>
                          </a:solidFill>
                          <a:latin typeface="Calibri"/>
                        </a:defRPr>
                      </a:lvl5pPr>
                      <a:lvl6pPr marL="2286000" algn="l" defTabSz="457200" rtl="0" eaLnBrk="1" latinLnBrk="0" hangingPunct="1">
                        <a:defRPr sz="1800" kern="1200">
                          <a:solidFill>
                            <a:schemeClr val="tx1"/>
                          </a:solidFill>
                          <a:latin typeface="Calibri"/>
                        </a:defRPr>
                      </a:lvl6pPr>
                      <a:lvl7pPr marL="2743200" algn="l" defTabSz="457200" rtl="0" eaLnBrk="1" latinLnBrk="0" hangingPunct="1">
                        <a:defRPr sz="1800" kern="1200">
                          <a:solidFill>
                            <a:schemeClr val="tx1"/>
                          </a:solidFill>
                          <a:latin typeface="Calibri"/>
                        </a:defRPr>
                      </a:lvl7pPr>
                      <a:lvl8pPr marL="3200400" algn="l" defTabSz="457200" rtl="0" eaLnBrk="1" latinLnBrk="0" hangingPunct="1">
                        <a:defRPr sz="1800" kern="1200">
                          <a:solidFill>
                            <a:schemeClr val="tx1"/>
                          </a:solidFill>
                          <a:latin typeface="Calibri"/>
                        </a:defRPr>
                      </a:lvl8pPr>
                      <a:lvl9pPr marL="3657600" algn="l" defTabSz="457200" rtl="0" eaLnBrk="1" latinLnBrk="0" hangingPunct="1">
                        <a:defRPr sz="1800" kern="1200">
                          <a:solidFill>
                            <a:schemeClr val="tx1"/>
                          </a:solidFill>
                          <a:latin typeface="Calibri"/>
                        </a:defRPr>
                      </a:lvl9pPr>
                    </a:lstStyle>
                    <a:p>
                      <a:pPr algn="l">
                        <a:lnSpc>
                          <a:spcPct val="115000"/>
                        </a:lnSpc>
                        <a:spcAft>
                          <a:spcPts val="0"/>
                        </a:spcAft>
                      </a:pP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Acompañar y orientar </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 la Metodología, para la identificación, análisis, calificación y valoración del riesgo.</a:t>
                      </a:r>
                      <a:b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Consolidar</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 el mapa de riesgos institucional.</a:t>
                      </a:r>
                      <a:b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b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Monitorea</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r cambios de entorno y nuevas amenazas, </a:t>
                      </a:r>
                      <a:r>
                        <a:rPr lang="es-CO" sz="1400" b="1"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Liderar </a:t>
                      </a:r>
                      <a:r>
                        <a:rPr lang="es-CO" sz="14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la elaboración y consolidación; la construcción debe ser llevada a cabo por cada responsable de proceso, junto con su equipo de trabajo.</a:t>
                      </a:r>
                      <a:endParaRPr lang="es-CO" sz="1400" dirty="0">
                        <a:effectLst/>
                        <a:latin typeface="Arial" panose="020B0604020202020204" pitchFamily="34" charset="0"/>
                        <a:ea typeface="Times New Roman" panose="02020603050405020304" pitchFamily="18" charset="0"/>
                        <a:cs typeface="Arial" panose="020B0604020202020204" pitchFamily="34"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xmlns="" val="3702633278"/>
                  </a:ext>
                </a:extLst>
              </a:tr>
            </a:tbl>
          </a:graphicData>
        </a:graphic>
      </p:graphicFrame>
      <p:sp>
        <p:nvSpPr>
          <p:cNvPr id="4" name="Rectángulo 3"/>
          <p:cNvSpPr/>
          <p:nvPr/>
        </p:nvSpPr>
        <p:spPr>
          <a:xfrm>
            <a:off x="1163782" y="1127519"/>
            <a:ext cx="6816436" cy="369332"/>
          </a:xfrm>
          <a:prstGeom prst="rect">
            <a:avLst/>
          </a:prstGeom>
        </p:spPr>
        <p:txBody>
          <a:bodyPr wrap="square">
            <a:spAutoFit/>
          </a:bodyPr>
          <a:lstStyle/>
          <a:p>
            <a:pPr lvl="0" algn="ctr" defTabSz="914400" eaLnBrk="0" fontAlgn="base" hangingPunct="0">
              <a:spcBef>
                <a:spcPct val="0"/>
              </a:spcBef>
              <a:spcAft>
                <a:spcPct val="0"/>
              </a:spcAft>
            </a:pPr>
            <a:r>
              <a:rPr lang="es-ES" altLang="es-CO" dirty="0" smtClean="0">
                <a:latin typeface="Arial" panose="020B0604020202020204" pitchFamily="34" charset="0"/>
                <a:ea typeface="Times New Roman" panose="02020603050405020304" pitchFamily="18" charset="0"/>
                <a:cs typeface="Arial" panose="020B0604020202020204" pitchFamily="34" charset="0"/>
              </a:rPr>
              <a:t>ROLES Y RESPONSABILIDADES POR LÍNEA DE DEFENSA</a:t>
            </a:r>
            <a:endParaRPr lang="es-CO" altLang="es-CO"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275816866"/>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4" name="Rectángulo 3"/>
          <p:cNvSpPr/>
          <p:nvPr/>
        </p:nvSpPr>
        <p:spPr>
          <a:xfrm>
            <a:off x="1163782" y="1309077"/>
            <a:ext cx="6816436" cy="461665"/>
          </a:xfrm>
          <a:prstGeom prst="rect">
            <a:avLst/>
          </a:prstGeom>
        </p:spPr>
        <p:txBody>
          <a:bodyPr wrap="square">
            <a:spAutoFit/>
          </a:bodyPr>
          <a:lstStyle/>
          <a:p>
            <a:pPr lvl="0" algn="ctr" defTabSz="914400" eaLnBrk="0" fontAlgn="base" hangingPunct="0">
              <a:spcBef>
                <a:spcPct val="0"/>
              </a:spcBef>
              <a:spcAft>
                <a:spcPct val="0"/>
              </a:spcAft>
            </a:pPr>
            <a:r>
              <a:rPr lang="es-ES" altLang="es-CO" sz="2400" dirty="0" smtClean="0">
                <a:latin typeface="Arial" panose="020B0604020202020204" pitchFamily="34" charset="0"/>
                <a:ea typeface="Times New Roman" panose="02020603050405020304" pitchFamily="18" charset="0"/>
                <a:cs typeface="Arial" panose="020B0604020202020204" pitchFamily="34" charset="0"/>
              </a:rPr>
              <a:t>ROLES Y RESPONSABILIDADES </a:t>
            </a:r>
            <a:endParaRPr lang="es-CO" altLang="es-CO" sz="1400" dirty="0">
              <a:latin typeface="Arial" panose="020B0604020202020204" pitchFamily="34" charset="0"/>
              <a:cs typeface="Arial" panose="020B0604020202020204" pitchFamily="34" charset="0"/>
            </a:endParaRPr>
          </a:p>
        </p:txBody>
      </p:sp>
      <p:sp>
        <p:nvSpPr>
          <p:cNvPr id="6" name="CuadroTexto 5"/>
          <p:cNvSpPr txBox="1"/>
          <p:nvPr/>
        </p:nvSpPr>
        <p:spPr>
          <a:xfrm>
            <a:off x="2092036" y="3906982"/>
            <a:ext cx="184731" cy="369332"/>
          </a:xfrm>
          <a:prstGeom prst="rect">
            <a:avLst/>
          </a:prstGeom>
          <a:noFill/>
        </p:spPr>
        <p:txBody>
          <a:bodyPr wrap="none" rtlCol="0">
            <a:spAutoFit/>
          </a:bodyPr>
          <a:lstStyle/>
          <a:p>
            <a:endParaRPr lang="es-CO" dirty="0"/>
          </a:p>
        </p:txBody>
      </p:sp>
      <p:sp>
        <p:nvSpPr>
          <p:cNvPr id="8" name="Rectángulo 7"/>
          <p:cNvSpPr/>
          <p:nvPr/>
        </p:nvSpPr>
        <p:spPr>
          <a:xfrm>
            <a:off x="200743" y="2798986"/>
            <a:ext cx="8666165" cy="2585323"/>
          </a:xfrm>
          <a:prstGeom prst="rect">
            <a:avLst/>
          </a:prstGeom>
        </p:spPr>
        <p:txBody>
          <a:bodyPr wrap="square">
            <a:spAutoFit/>
          </a:bodyPr>
          <a:lstStyle/>
          <a:p>
            <a:pPr algn="just"/>
            <a:r>
              <a:rPr lang="es-MX" dirty="0" smtClean="0">
                <a:latin typeface="Arial" panose="020B0604020202020204" pitchFamily="34" charset="0"/>
                <a:cs typeface="Arial" panose="020B0604020202020204" pitchFamily="34" charset="0"/>
              </a:rPr>
              <a:t>El Modelo Integrado de Planeación y Gestión,  </a:t>
            </a:r>
            <a:r>
              <a:rPr lang="es-MX" dirty="0">
                <a:latin typeface="Arial" panose="020B0604020202020204" pitchFamily="34" charset="0"/>
                <a:cs typeface="Arial" panose="020B0604020202020204" pitchFamily="34" charset="0"/>
              </a:rPr>
              <a:t>establece que esta es una tarea propia del </a:t>
            </a:r>
            <a:r>
              <a:rPr lang="es-MX" dirty="0">
                <a:solidFill>
                  <a:srgbClr val="FF0000"/>
                </a:solidFill>
                <a:latin typeface="Arial" panose="020B0604020202020204" pitchFamily="34" charset="0"/>
                <a:cs typeface="Arial" panose="020B0604020202020204" pitchFamily="34" charset="0"/>
              </a:rPr>
              <a:t>equipo directivo y se debe hacer desde el ejercicio de Direccionamiento Estratégico y de Planeación</a:t>
            </a:r>
            <a:r>
              <a:rPr lang="es-MX" dirty="0">
                <a:latin typeface="Arial" panose="020B0604020202020204" pitchFamily="34" charset="0"/>
                <a:cs typeface="Arial" panose="020B0604020202020204" pitchFamily="34" charset="0"/>
              </a:rPr>
              <a:t>. En este punto, se deben emitir los lineamientos precisos para el tratamiento, manejo y seguimiento a los riesgos que afectan el logro de los objetivos institucionales.</a:t>
            </a:r>
          </a:p>
          <a:p>
            <a:endParaRPr lang="es-MX" dirty="0">
              <a:latin typeface="Arial" panose="020B0604020202020204" pitchFamily="34" charset="0"/>
              <a:cs typeface="Arial" panose="020B0604020202020204" pitchFamily="34" charset="0"/>
            </a:endParaRPr>
          </a:p>
          <a:p>
            <a:pPr algn="just"/>
            <a:r>
              <a:rPr lang="es-MX" dirty="0">
                <a:latin typeface="Arial" panose="020B0604020202020204" pitchFamily="34" charset="0"/>
                <a:cs typeface="Arial" panose="020B0604020202020204" pitchFamily="34" charset="0"/>
              </a:rPr>
              <a:t>Adicional a los riesgos operativos, es importante identificar los riesgos de corrupción (que se tratarán en el Plan Anticorrupción que defina la entidad), los riesgos de contratación, los riesgos para la defensa jurídica, entre otros</a:t>
            </a:r>
            <a:r>
              <a:rPr lang="es-MX" dirty="0"/>
              <a:t>.</a:t>
            </a:r>
          </a:p>
        </p:txBody>
      </p:sp>
    </p:spTree>
    <p:extLst>
      <p:ext uri="{BB962C8B-B14F-4D97-AF65-F5344CB8AC3E}">
        <p14:creationId xmlns:p14="http://schemas.microsoft.com/office/powerpoint/2010/main" xmlns="" val="3350755199"/>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6" name="CuadroTexto 5"/>
          <p:cNvSpPr txBox="1"/>
          <p:nvPr/>
        </p:nvSpPr>
        <p:spPr>
          <a:xfrm>
            <a:off x="2092036" y="3906982"/>
            <a:ext cx="184731" cy="369332"/>
          </a:xfrm>
          <a:prstGeom prst="rect">
            <a:avLst/>
          </a:prstGeom>
          <a:noFill/>
        </p:spPr>
        <p:txBody>
          <a:bodyPr wrap="none" rtlCol="0">
            <a:spAutoFit/>
          </a:bodyPr>
          <a:lstStyle/>
          <a:p>
            <a:endParaRPr lang="es-CO" dirty="0"/>
          </a:p>
        </p:txBody>
      </p:sp>
      <p:sp>
        <p:nvSpPr>
          <p:cNvPr id="7" name="Rectángulo 6"/>
          <p:cNvSpPr/>
          <p:nvPr/>
        </p:nvSpPr>
        <p:spPr>
          <a:xfrm>
            <a:off x="110837" y="1602621"/>
            <a:ext cx="9033163" cy="3939540"/>
          </a:xfrm>
          <a:prstGeom prst="rect">
            <a:avLst/>
          </a:prstGeom>
        </p:spPr>
        <p:txBody>
          <a:bodyPr wrap="square">
            <a:spAutoFit/>
          </a:bodyPr>
          <a:lstStyle/>
          <a:p>
            <a:pPr lvl="1" algn="just">
              <a:spcAft>
                <a:spcPts val="0"/>
              </a:spcAft>
            </a:pPr>
            <a:r>
              <a:rPr lang="es-ES" sz="2400" dirty="0">
                <a:solidFill>
                  <a:srgbClr val="FF0000"/>
                </a:solidFill>
                <a:latin typeface="Arial  "/>
                <a:ea typeface="Times New Roman" panose="02020603050405020304" pitchFamily="18" charset="0"/>
              </a:rPr>
              <a:t>PRINCIPIOS</a:t>
            </a:r>
            <a:r>
              <a:rPr lang="es-ES" sz="2400" dirty="0">
                <a:latin typeface="Arial  "/>
                <a:ea typeface="Times New Roman" panose="02020603050405020304" pitchFamily="18" charset="0"/>
              </a:rPr>
              <a:t> DE LA ADMINISTRACIÓN DE RIESGOS</a:t>
            </a:r>
          </a:p>
          <a:p>
            <a:pPr marL="742950" lvl="1" indent="-285750" algn="just">
              <a:spcAft>
                <a:spcPts val="0"/>
              </a:spcAft>
              <a:buFont typeface="+mj-lt"/>
              <a:buAutoNum type="arabicPeriod"/>
            </a:pPr>
            <a:endParaRPr lang="es-ES" sz="1400" b="1" dirty="0">
              <a:latin typeface="Arial  "/>
              <a:ea typeface="Times New Roman" panose="02020603050405020304" pitchFamily="18" charset="0"/>
            </a:endParaRPr>
          </a:p>
          <a:p>
            <a:pPr lvl="1" algn="just">
              <a:spcAft>
                <a:spcPts val="0"/>
              </a:spcAft>
            </a:pPr>
            <a:endParaRPr lang="es-CO" sz="1600" dirty="0">
              <a:latin typeface="Arial  "/>
              <a:ea typeface="Times New Roman" panose="02020603050405020304" pitchFamily="18" charset="0"/>
            </a:endParaRPr>
          </a:p>
          <a:p>
            <a:pPr marL="457200" algn="just">
              <a:spcAft>
                <a:spcPts val="0"/>
              </a:spcAft>
            </a:pPr>
            <a:r>
              <a:rPr lang="es-ES" sz="1600" b="1" dirty="0">
                <a:latin typeface="Arial  "/>
                <a:ea typeface="Times New Roman" panose="02020603050405020304" pitchFamily="18" charset="0"/>
              </a:rPr>
              <a:t> </a:t>
            </a:r>
            <a:endParaRPr lang="es-CO" sz="1600" dirty="0">
              <a:latin typeface="Arial  "/>
              <a:ea typeface="Times New Roman" panose="02020603050405020304" pitchFamily="18" charset="0"/>
            </a:endParaRPr>
          </a:p>
          <a:p>
            <a:pPr marL="342900" lvl="0" indent="-342900" algn="just">
              <a:spcAft>
                <a:spcPts val="0"/>
              </a:spcAft>
              <a:buFont typeface="Times New Roman" panose="02020603050405020304" pitchFamily="18" charset="0"/>
              <a:buChar char="•"/>
            </a:pPr>
            <a:r>
              <a:rPr lang="es-ES" dirty="0">
                <a:latin typeface="Arial  "/>
                <a:ea typeface="Times New Roman" panose="02020603050405020304" pitchFamily="18" charset="0"/>
              </a:rPr>
              <a:t>Es una parte integral de los procesos.</a:t>
            </a:r>
            <a:endParaRPr lang="es-CO" dirty="0">
              <a:latin typeface="Arial  "/>
              <a:ea typeface="Times New Roman" panose="02020603050405020304" pitchFamily="18" charset="0"/>
            </a:endParaRPr>
          </a:p>
          <a:p>
            <a:pPr marL="457200" algn="just">
              <a:spcAft>
                <a:spcPts val="0"/>
              </a:spcAft>
            </a:pPr>
            <a:r>
              <a:rPr lang="es-ES" dirty="0">
                <a:latin typeface="Arial  "/>
                <a:ea typeface="Times New Roman" panose="02020603050405020304" pitchFamily="18" charset="0"/>
              </a:rPr>
              <a:t> </a:t>
            </a:r>
            <a:endParaRPr lang="es-CO" dirty="0">
              <a:latin typeface="Arial  "/>
              <a:ea typeface="Times New Roman" panose="02020603050405020304" pitchFamily="18" charset="0"/>
            </a:endParaRPr>
          </a:p>
          <a:p>
            <a:pPr marL="342900" lvl="0" indent="-342900" algn="just">
              <a:spcAft>
                <a:spcPts val="0"/>
              </a:spcAft>
              <a:buFont typeface="Times New Roman" panose="02020603050405020304" pitchFamily="18" charset="0"/>
              <a:buChar char="•"/>
            </a:pPr>
            <a:r>
              <a:rPr lang="es-ES" dirty="0">
                <a:latin typeface="Arial  "/>
                <a:ea typeface="Times New Roman" panose="02020603050405020304" pitchFamily="18" charset="0"/>
              </a:rPr>
              <a:t>Es Sistemática, estructurada, oportuna y participativa.</a:t>
            </a:r>
            <a:endParaRPr lang="es-CO" dirty="0">
              <a:latin typeface="Arial  "/>
              <a:ea typeface="Times New Roman" panose="02020603050405020304" pitchFamily="18" charset="0"/>
            </a:endParaRPr>
          </a:p>
          <a:p>
            <a:pPr marL="457200">
              <a:spcAft>
                <a:spcPts val="0"/>
              </a:spcAft>
            </a:pPr>
            <a:r>
              <a:rPr lang="es-ES" dirty="0">
                <a:latin typeface="Arial  "/>
                <a:ea typeface="Times New Roman" panose="02020603050405020304" pitchFamily="18" charset="0"/>
              </a:rPr>
              <a:t> </a:t>
            </a:r>
            <a:endParaRPr lang="es-CO" dirty="0">
              <a:latin typeface="Arial  "/>
              <a:ea typeface="Times New Roman" panose="02020603050405020304" pitchFamily="18" charset="0"/>
            </a:endParaRPr>
          </a:p>
          <a:p>
            <a:pPr marL="342900" lvl="0" indent="-342900" algn="just">
              <a:spcAft>
                <a:spcPts val="0"/>
              </a:spcAft>
              <a:buFont typeface="Times New Roman" panose="02020603050405020304" pitchFamily="18" charset="0"/>
              <a:buChar char="•"/>
            </a:pPr>
            <a:r>
              <a:rPr lang="es-ES" dirty="0">
                <a:latin typeface="Arial  "/>
                <a:ea typeface="Times New Roman" panose="02020603050405020304" pitchFamily="18" charset="0"/>
              </a:rPr>
              <a:t>Se basa en información confiable, pertinente y oportuna.</a:t>
            </a:r>
            <a:endParaRPr lang="es-CO" dirty="0">
              <a:latin typeface="Arial  "/>
              <a:ea typeface="Times New Roman" panose="02020603050405020304" pitchFamily="18" charset="0"/>
            </a:endParaRPr>
          </a:p>
          <a:p>
            <a:pPr marL="457200">
              <a:spcAft>
                <a:spcPts val="0"/>
              </a:spcAft>
            </a:pPr>
            <a:r>
              <a:rPr lang="es-ES" dirty="0">
                <a:latin typeface="Arial  "/>
                <a:ea typeface="Times New Roman" panose="02020603050405020304" pitchFamily="18" charset="0"/>
              </a:rPr>
              <a:t> </a:t>
            </a:r>
            <a:endParaRPr lang="es-CO" dirty="0">
              <a:latin typeface="Arial  "/>
              <a:ea typeface="Times New Roman" panose="02020603050405020304" pitchFamily="18" charset="0"/>
            </a:endParaRPr>
          </a:p>
          <a:p>
            <a:pPr marL="342900" lvl="0" indent="-342900" algn="just">
              <a:spcAft>
                <a:spcPts val="0"/>
              </a:spcAft>
              <a:buFont typeface="Times New Roman" panose="02020603050405020304" pitchFamily="18" charset="0"/>
              <a:buChar char="•"/>
            </a:pPr>
            <a:r>
              <a:rPr lang="es-ES" dirty="0">
                <a:latin typeface="Arial  "/>
                <a:ea typeface="Times New Roman" panose="02020603050405020304" pitchFamily="18" charset="0"/>
              </a:rPr>
              <a:t>Es dinámica y se encuentra alineada con el contexto interno y externo de la entidad.</a:t>
            </a:r>
            <a:endParaRPr lang="es-CO" dirty="0">
              <a:latin typeface="Arial  "/>
              <a:ea typeface="Times New Roman" panose="02020603050405020304" pitchFamily="18" charset="0"/>
            </a:endParaRPr>
          </a:p>
          <a:p>
            <a:pPr marL="457200">
              <a:spcAft>
                <a:spcPts val="0"/>
              </a:spcAft>
            </a:pPr>
            <a:r>
              <a:rPr lang="es-ES" dirty="0">
                <a:latin typeface="Arial  "/>
                <a:ea typeface="Times New Roman" panose="02020603050405020304" pitchFamily="18" charset="0"/>
              </a:rPr>
              <a:t> </a:t>
            </a:r>
            <a:endParaRPr lang="es-CO" dirty="0">
              <a:latin typeface="Arial  "/>
              <a:ea typeface="Times New Roman" panose="02020603050405020304" pitchFamily="18" charset="0"/>
            </a:endParaRPr>
          </a:p>
          <a:p>
            <a:pPr marL="342900" lvl="0" indent="-342900" algn="just">
              <a:spcAft>
                <a:spcPts val="0"/>
              </a:spcAft>
              <a:buFont typeface="Times New Roman" panose="02020603050405020304" pitchFamily="18" charset="0"/>
              <a:buChar char="•"/>
            </a:pPr>
            <a:r>
              <a:rPr lang="es-ES" dirty="0">
                <a:latin typeface="Arial  "/>
                <a:ea typeface="Times New Roman" panose="02020603050405020304" pitchFamily="18" charset="0"/>
              </a:rPr>
              <a:t>Es parte de la toma de decisiones y de la mejora institucional.</a:t>
            </a:r>
            <a:endParaRPr lang="es-CO" dirty="0">
              <a:latin typeface="Arial  "/>
              <a:ea typeface="Times New Roman" panose="02020603050405020304" pitchFamily="18" charset="0"/>
            </a:endParaRPr>
          </a:p>
        </p:txBody>
      </p:sp>
    </p:spTree>
    <p:extLst>
      <p:ext uri="{BB962C8B-B14F-4D97-AF65-F5344CB8AC3E}">
        <p14:creationId xmlns:p14="http://schemas.microsoft.com/office/powerpoint/2010/main" xmlns="" val="649263120"/>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6" name="Rectángulo 5"/>
          <p:cNvSpPr/>
          <p:nvPr/>
        </p:nvSpPr>
        <p:spPr>
          <a:xfrm>
            <a:off x="152400" y="1253971"/>
            <a:ext cx="8866908" cy="1969770"/>
          </a:xfrm>
          <a:prstGeom prst="rect">
            <a:avLst/>
          </a:prstGeom>
        </p:spPr>
        <p:txBody>
          <a:bodyPr wrap="square">
            <a:spAutoFit/>
          </a:bodyPr>
          <a:lstStyle/>
          <a:p>
            <a:pPr lvl="0" defTabSz="914400" eaLnBrk="0" fontAlgn="base" hangingPunct="0">
              <a:spcBef>
                <a:spcPct val="0"/>
              </a:spcBef>
              <a:spcAft>
                <a:spcPct val="0"/>
              </a:spcAft>
            </a:pPr>
            <a:r>
              <a:rPr lang="es-ES" altLang="es-CO" sz="1600" b="1" dirty="0" smtClean="0">
                <a:latin typeface="Arial" panose="020B0604020202020204" pitchFamily="34" charset="0"/>
                <a:ea typeface="Times New Roman" panose="02020603050405020304" pitchFamily="18" charset="0"/>
                <a:cs typeface="Arial" panose="020B0604020202020204" pitchFamily="34" charset="0"/>
              </a:rPr>
              <a:t>IDENTIFICACIÓN DEL RIESGO</a:t>
            </a:r>
          </a:p>
          <a:p>
            <a:pPr lvl="0" defTabSz="914400" eaLnBrk="0" fontAlgn="base" hangingPunct="0">
              <a:spcBef>
                <a:spcPct val="0"/>
              </a:spcBef>
              <a:spcAft>
                <a:spcPct val="0"/>
              </a:spcAft>
              <a:buFontTx/>
              <a:buChar char="•"/>
            </a:pPr>
            <a:endParaRPr lang="es-CO" altLang="es-CO" sz="1600" dirty="0" smtClean="0">
              <a:latin typeface="Arial" panose="020B0604020202020204" pitchFamily="34" charset="0"/>
              <a:cs typeface="Arial" panose="020B0604020202020204" pitchFamily="34" charset="0"/>
            </a:endParaRPr>
          </a:p>
          <a:p>
            <a:pPr lvl="0" algn="just" defTabSz="914400" eaLnBrk="0" fontAlgn="base" hangingPunct="0">
              <a:spcBef>
                <a:spcPct val="0"/>
              </a:spcBef>
              <a:spcAft>
                <a:spcPct val="0"/>
              </a:spcAft>
            </a:pPr>
            <a:r>
              <a:rPr lang="es-CO" altLang="es-CO" dirty="0" smtClean="0">
                <a:latin typeface="Arial" panose="020B0604020202020204" pitchFamily="34" charset="0"/>
                <a:ea typeface="Times New Roman" panose="02020603050405020304" pitchFamily="18" charset="0"/>
                <a:cs typeface="Arial" panose="020B0604020202020204" pitchFamily="34" charset="0"/>
              </a:rPr>
              <a:t>En la identificación de los riesgos se deben establecer los tipos de riesgo, </a:t>
            </a:r>
            <a:r>
              <a:rPr lang="es-CO" altLang="es-CO"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sus causas y sus consecuencias, </a:t>
            </a:r>
            <a:r>
              <a:rPr lang="es-CO" altLang="es-CO" dirty="0" smtClean="0">
                <a:latin typeface="Arial" panose="020B0604020202020204" pitchFamily="34" charset="0"/>
                <a:ea typeface="Times New Roman" panose="02020603050405020304" pitchFamily="18" charset="0"/>
                <a:cs typeface="Arial" panose="020B0604020202020204" pitchFamily="34" charset="0"/>
              </a:rPr>
              <a:t>el contexto externo e interno de la entidad y el contexto de los procesos.</a:t>
            </a:r>
          </a:p>
          <a:p>
            <a:pPr lvl="0" defTabSz="914400" eaLnBrk="0" fontAlgn="base" hangingPunct="0">
              <a:spcBef>
                <a:spcPct val="0"/>
              </a:spcBef>
              <a:spcAft>
                <a:spcPct val="0"/>
              </a:spcAft>
            </a:pPr>
            <a:endParaRPr lang="es-CO" altLang="es-CO" dirty="0" smtClean="0">
              <a:latin typeface="Arial" panose="020B0604020202020204" pitchFamily="34" charset="0"/>
              <a:cs typeface="Arial" panose="020B0604020202020204" pitchFamily="34" charset="0"/>
            </a:endParaRPr>
          </a:p>
          <a:p>
            <a:pPr lvl="0" algn="just" defTabSz="914400" eaLnBrk="0" fontAlgn="base" hangingPunct="0">
              <a:spcBef>
                <a:spcPct val="0"/>
              </a:spcBef>
              <a:spcAft>
                <a:spcPct val="0"/>
              </a:spcAft>
            </a:pPr>
            <a:r>
              <a:rPr lang="es-CO" altLang="es-CO" dirty="0" smtClean="0">
                <a:latin typeface="Arial" panose="020B0604020202020204" pitchFamily="34" charset="0"/>
                <a:ea typeface="Times New Roman" panose="02020603050405020304" pitchFamily="18" charset="0"/>
                <a:cs typeface="Arial" panose="020B0604020202020204" pitchFamily="34" charset="0"/>
              </a:rPr>
              <a:t>Para la adecuada redacción de los riesgos, se deben considerar:</a:t>
            </a:r>
            <a:endParaRPr lang="es-CO" altLang="es-CO" dirty="0">
              <a:latin typeface="Arial" panose="020B0604020202020204" pitchFamily="34" charset="0"/>
              <a:cs typeface="Arial" panose="020B0604020202020204" pitchFamily="34"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grpSp>
        <p:nvGrpSpPr>
          <p:cNvPr id="9" name="Grupo 8"/>
          <p:cNvGrpSpPr/>
          <p:nvPr/>
        </p:nvGrpSpPr>
        <p:grpSpPr>
          <a:xfrm>
            <a:off x="255647" y="4030263"/>
            <a:ext cx="3134830" cy="1440873"/>
            <a:chOff x="0" y="0"/>
            <a:chExt cx="1621497" cy="597288"/>
          </a:xfrm>
        </p:grpSpPr>
        <p:sp>
          <p:nvSpPr>
            <p:cNvPr id="10" name="Cheurón 9"/>
            <p:cNvSpPr/>
            <p:nvPr/>
          </p:nvSpPr>
          <p:spPr>
            <a:xfrm>
              <a:off x="0" y="0"/>
              <a:ext cx="1621497" cy="597288"/>
            </a:xfrm>
            <a:prstGeom prst="chevron">
              <a:avLst/>
            </a:prstGeom>
            <a:solidFill>
              <a:srgbClr val="9BBB59">
                <a:alpha val="90000"/>
                <a:hueOff val="0"/>
                <a:satOff val="0"/>
                <a:lumOff val="0"/>
                <a:alphaOff val="0"/>
              </a:srgbClr>
            </a:solidFill>
            <a:ln w="25400" cap="flat" cmpd="sng" algn="ctr">
              <a:solidFill>
                <a:sysClr val="window" lastClr="FFFFFF">
                  <a:hueOff val="0"/>
                  <a:satOff val="0"/>
                  <a:lumOff val="0"/>
                  <a:alphaOff val="0"/>
                </a:sysClr>
              </a:solidFill>
              <a:prstDash val="solid"/>
            </a:ln>
            <a:effectLst/>
          </p:spPr>
        </p:sp>
        <p:sp>
          <p:nvSpPr>
            <p:cNvPr id="11" name="Cheurón 4"/>
            <p:cNvSpPr txBox="1"/>
            <p:nvPr/>
          </p:nvSpPr>
          <p:spPr>
            <a:xfrm>
              <a:off x="298644" y="0"/>
              <a:ext cx="1024209" cy="597288"/>
            </a:xfrm>
            <a:prstGeom prst="rect">
              <a:avLst/>
            </a:prstGeom>
            <a:noFill/>
            <a:ln>
              <a:noFill/>
            </a:ln>
            <a:effectLst/>
          </p:spPr>
          <p:txBody>
            <a:bodyPr spcFirstLastPara="0" vert="horz" wrap="square" lIns="56007" tIns="18669" rIns="18669" bIns="18669" numCol="1" spcCol="1270" anchor="ctr" anchorCtr="0">
              <a:noAutofit/>
            </a:bodyPr>
            <a:lstStyle/>
            <a:p>
              <a:pPr marL="0" marR="0" lvl="0" indent="0" algn="ctr" defTabSz="622300" eaLnBrk="1" fontAlgn="auto" latinLnBrk="0" hangingPunct="1">
                <a:lnSpc>
                  <a:spcPct val="90000"/>
                </a:lnSpc>
                <a:spcBef>
                  <a:spcPct val="0"/>
                </a:spcBef>
                <a:spcAft>
                  <a:spcPct val="35000"/>
                </a:spcAft>
                <a:buClrTx/>
                <a:buSzTx/>
                <a:buFontTx/>
                <a:buNone/>
                <a:tabLst/>
                <a:defRPr/>
              </a:pPr>
              <a:r>
                <a:rPr kumimoji="0" lang="es-CO" sz="2400" b="0" i="0" u="none" strike="noStrike" kern="1200" cap="none" spc="0" normalizeH="0" baseline="0" noProof="0" dirty="0">
                  <a:ln>
                    <a:noFill/>
                  </a:ln>
                  <a:solidFill>
                    <a:sysClr val="windowText" lastClr="000000"/>
                  </a:solidFill>
                  <a:effectLst/>
                  <a:uLnTx/>
                  <a:uFillTx/>
                  <a:latin typeface="Constantia" panose="02030602050306030303" pitchFamily="18" charset="0"/>
                  <a:cs typeface="Arial" pitchFamily="34" charset="0"/>
                </a:rPr>
                <a:t>Objetivo del </a:t>
              </a:r>
              <a:r>
                <a:rPr kumimoji="0" lang="es-CO" sz="2400" b="0" i="0" u="none" strike="noStrike" kern="1200" cap="none" spc="0" normalizeH="0" baseline="0" noProof="0" dirty="0" smtClean="0">
                  <a:ln>
                    <a:noFill/>
                  </a:ln>
                  <a:solidFill>
                    <a:sysClr val="windowText" lastClr="000000"/>
                  </a:solidFill>
                  <a:effectLst/>
                  <a:uLnTx/>
                  <a:uFillTx/>
                  <a:latin typeface="Constantia" panose="02030602050306030303" pitchFamily="18" charset="0"/>
                  <a:cs typeface="Arial" pitchFamily="34" charset="0"/>
                </a:rPr>
                <a:t>proceso</a:t>
              </a:r>
              <a:r>
                <a:rPr kumimoji="0" lang="es-CO" sz="1400" b="0" i="0" u="none" strike="noStrike" kern="1200" cap="none" spc="0" normalizeH="0" baseline="0" noProof="0" dirty="0" smtClean="0">
                  <a:ln>
                    <a:noFill/>
                  </a:ln>
                  <a:solidFill>
                    <a:sysClr val="windowText" lastClr="000000"/>
                  </a:solidFill>
                  <a:effectLst/>
                  <a:uLnTx/>
                  <a:uFillTx/>
                  <a:latin typeface="Constantia" panose="02030602050306030303" pitchFamily="18" charset="0"/>
                  <a:cs typeface="Arial" pitchFamily="34" charset="0"/>
                </a:rPr>
                <a:t> </a:t>
              </a:r>
              <a:endParaRPr kumimoji="0" lang="es-CO" sz="1400" b="0" i="0" u="none" strike="noStrike" kern="1200" cap="none" spc="0" normalizeH="0" baseline="0" noProof="0" dirty="0">
                <a:ln>
                  <a:noFill/>
                </a:ln>
                <a:solidFill>
                  <a:sysClr val="windowText" lastClr="000000"/>
                </a:solidFill>
                <a:effectLst/>
                <a:uLnTx/>
                <a:uFillTx/>
                <a:latin typeface="Constantia" panose="02030602050306030303" pitchFamily="18" charset="0"/>
                <a:cs typeface="Arial" pitchFamily="34" charset="0"/>
              </a:endParaRPr>
            </a:p>
          </p:txBody>
        </p:sp>
      </p:grpSp>
      <p:sp>
        <p:nvSpPr>
          <p:cNvPr id="12" name="Rectángulo 11"/>
          <p:cNvSpPr/>
          <p:nvPr/>
        </p:nvSpPr>
        <p:spPr>
          <a:xfrm>
            <a:off x="3431341" y="4773988"/>
            <a:ext cx="5587967" cy="1200329"/>
          </a:xfrm>
          <a:prstGeom prst="rect">
            <a:avLst/>
          </a:prstGeom>
        </p:spPr>
        <p:txBody>
          <a:bodyPr wrap="square">
            <a:spAutoFit/>
          </a:bodyPr>
          <a:lstStyle/>
          <a:p>
            <a:pPr lvl="0" defTabSz="914400" eaLnBrk="0" fontAlgn="base" hangingPunct="0">
              <a:spcBef>
                <a:spcPct val="0"/>
              </a:spcBef>
              <a:spcAft>
                <a:spcPct val="0"/>
              </a:spcAft>
            </a:pPr>
            <a:r>
              <a:rPr lang="es-CO" altLang="es-CO" dirty="0">
                <a:latin typeface="Arial" panose="020B0604020202020204" pitchFamily="34" charset="0"/>
                <a:ea typeface="Times New Roman" panose="02020603050405020304" pitchFamily="18" charset="0"/>
                <a:cs typeface="Arial" panose="020B0604020202020204" pitchFamily="34" charset="0"/>
              </a:rPr>
              <a:t>Y debe preguntarse lo siguiente: ¿Qué puede suceder?, ¿Cómo puede suceder?, ¿Cuándo puede suceder? </a:t>
            </a:r>
            <a:r>
              <a:rPr lang="es-CO" altLang="es-CO" dirty="0" smtClean="0">
                <a:latin typeface="Arial" panose="020B0604020202020204" pitchFamily="34" charset="0"/>
                <a:ea typeface="Times New Roman" panose="02020603050405020304" pitchFamily="18" charset="0"/>
                <a:cs typeface="Arial" panose="020B0604020202020204" pitchFamily="34" charset="0"/>
              </a:rPr>
              <a:t>¿Qué consecuencia tiene su materialización?</a:t>
            </a:r>
            <a:endParaRPr lang="es-CO" altLang="es-CO"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1127601167"/>
      </p:ext>
    </p:extLst>
  </p:cSld>
  <p:clrMapOvr>
    <a:masterClrMapping/>
  </p:clrMapOvr>
  <p:transition spd="slow">
    <p:randomBar dir="ver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6" name="Rectángulo 5"/>
          <p:cNvSpPr/>
          <p:nvPr/>
        </p:nvSpPr>
        <p:spPr>
          <a:xfrm>
            <a:off x="152400" y="1253971"/>
            <a:ext cx="8866908" cy="1540422"/>
          </a:xfrm>
          <a:prstGeom prst="rect">
            <a:avLst/>
          </a:prstGeom>
        </p:spPr>
        <p:txBody>
          <a:bodyPr wrap="square">
            <a:spAutoFit/>
          </a:bodyPr>
          <a:lstStyle/>
          <a:p>
            <a:pPr lvl="0" defTabSz="914400" eaLnBrk="0" fontAlgn="base" hangingPunct="0">
              <a:spcBef>
                <a:spcPct val="0"/>
              </a:spcBef>
              <a:spcAft>
                <a:spcPct val="0"/>
              </a:spcAft>
            </a:pPr>
            <a:r>
              <a:rPr lang="es-ES" altLang="es-CO" sz="1600" b="1" dirty="0" smtClean="0">
                <a:latin typeface="Arial" panose="020B0604020202020204" pitchFamily="34" charset="0"/>
                <a:ea typeface="Times New Roman" panose="02020603050405020304" pitchFamily="18" charset="0"/>
                <a:cs typeface="Arial" panose="020B0604020202020204" pitchFamily="34" charset="0"/>
              </a:rPr>
              <a:t>IDENTIFICACIÓN DEL RIESGO</a:t>
            </a:r>
          </a:p>
          <a:p>
            <a:pPr lvl="0" defTabSz="914400" eaLnBrk="0" fontAlgn="base" hangingPunct="0">
              <a:spcBef>
                <a:spcPct val="0"/>
              </a:spcBef>
              <a:spcAft>
                <a:spcPct val="0"/>
              </a:spcAft>
              <a:buFontTx/>
              <a:buChar char="•"/>
            </a:pPr>
            <a:endParaRPr lang="es-CO" altLang="es-CO" sz="1600" dirty="0" smtClean="0">
              <a:latin typeface="Arial" panose="020B0604020202020204" pitchFamily="34" charset="0"/>
              <a:cs typeface="Arial" panose="020B0604020202020204" pitchFamily="34" charset="0"/>
            </a:endParaRPr>
          </a:p>
          <a:p>
            <a:pPr algn="just">
              <a:lnSpc>
                <a:spcPct val="115000"/>
              </a:lnSpc>
              <a:spcAft>
                <a:spcPts val="0"/>
              </a:spcAft>
            </a:pPr>
            <a:r>
              <a:rPr lang="es-CO" dirty="0">
                <a:latin typeface="Arial  "/>
                <a:ea typeface="Times New Roman" panose="02020603050405020304" pitchFamily="18" charset="0"/>
              </a:rPr>
              <a:t>Se busca establecer la probabilidad de ocurrencia del mismo y sus consecuencias, para establecer el nivel del riesgo y las acciones a implementar. El análisis depende de la información obtenida en la fase de identificación del riesgo.</a:t>
            </a: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4" name="Rectángulo 3"/>
          <p:cNvSpPr/>
          <p:nvPr/>
        </p:nvSpPr>
        <p:spPr>
          <a:xfrm>
            <a:off x="152400" y="3672035"/>
            <a:ext cx="4572000" cy="2308324"/>
          </a:xfrm>
          <a:prstGeom prst="rect">
            <a:avLst/>
          </a:prstGeom>
        </p:spPr>
        <p:txBody>
          <a:bodyPr>
            <a:spAutoFit/>
          </a:bodyPr>
          <a:lstStyle/>
          <a:p>
            <a:pPr algn="just"/>
            <a:r>
              <a:rPr lang="es-CO" i="1" dirty="0">
                <a:solidFill>
                  <a:srgbClr val="FF0000"/>
                </a:solidFill>
                <a:latin typeface="Arial" panose="020B0604020202020204" pitchFamily="34" charset="0"/>
                <a:cs typeface="Arial" panose="020B0604020202020204" pitchFamily="34" charset="0"/>
              </a:rPr>
              <a:t>Los riesgos de corrupción no admiten aceptación del riesgo, siempre debe conducir a un tratamiento. </a:t>
            </a:r>
            <a:r>
              <a:rPr lang="es-CO" i="1" dirty="0">
                <a:latin typeface="Arial" panose="020B0604020202020204" pitchFamily="34" charset="0"/>
                <a:cs typeface="Arial" panose="020B0604020202020204" pitchFamily="34" charset="0"/>
              </a:rPr>
              <a:t>La alta dirección debe definir cuáles procesos son susceptibles frente a los riesgos de corrupción, </a:t>
            </a:r>
            <a:r>
              <a:rPr lang="es-CO" i="1" dirty="0">
                <a:solidFill>
                  <a:srgbClr val="FF0000"/>
                </a:solidFill>
                <a:latin typeface="Arial" panose="020B0604020202020204" pitchFamily="34" charset="0"/>
                <a:cs typeface="Arial" panose="020B0604020202020204" pitchFamily="34" charset="0"/>
              </a:rPr>
              <a:t>no todos los procesos lo son, pues depende de la complejidad y dinámica de la entidad</a:t>
            </a:r>
          </a:p>
        </p:txBody>
      </p:sp>
      <p:sp>
        <p:nvSpPr>
          <p:cNvPr id="7" name="CuadroTexto 6"/>
          <p:cNvSpPr txBox="1"/>
          <p:nvPr/>
        </p:nvSpPr>
        <p:spPr>
          <a:xfrm>
            <a:off x="249383" y="3250983"/>
            <a:ext cx="2019079" cy="369332"/>
          </a:xfrm>
          <a:prstGeom prst="rect">
            <a:avLst/>
          </a:prstGeom>
          <a:noFill/>
        </p:spPr>
        <p:txBody>
          <a:bodyPr wrap="none" rtlCol="0">
            <a:spAutoFit/>
          </a:bodyPr>
          <a:lstStyle/>
          <a:p>
            <a:r>
              <a:rPr lang="es-CO" dirty="0" smtClean="0"/>
              <a:t>MUY IMPORTANTE!</a:t>
            </a:r>
            <a:endParaRPr lang="es-CO" dirty="0"/>
          </a:p>
        </p:txBody>
      </p:sp>
    </p:spTree>
    <p:extLst>
      <p:ext uri="{BB962C8B-B14F-4D97-AF65-F5344CB8AC3E}">
        <p14:creationId xmlns:p14="http://schemas.microsoft.com/office/powerpoint/2010/main" xmlns="" val="451515697"/>
      </p:ext>
    </p:extLst>
  </p:cSld>
  <p:clrMapOvr>
    <a:masterClrMapping/>
  </p:clrMapOvr>
  <p:transition spd="slow">
    <p:randomBar dir="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0" y="365806"/>
            <a:ext cx="9143999" cy="8657755"/>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r>
              <a:rPr lang="es-CO" sz="2800" dirty="0" smtClean="0">
                <a:latin typeface="Arial" panose="020B0604020202020204" pitchFamily="34" charset="0"/>
                <a:ea typeface="Times New Roman" panose="02020603050405020304" pitchFamily="18" charset="0"/>
                <a:cs typeface="Arial" panose="020B0604020202020204" pitchFamily="34" charset="0"/>
              </a:rPr>
              <a:t>Contexto Normativo</a:t>
            </a:r>
          </a:p>
          <a:p>
            <a:pPr>
              <a:lnSpc>
                <a:spcPct val="115000"/>
              </a:lnSpc>
              <a:spcAft>
                <a:spcPts val="0"/>
              </a:spcAft>
            </a:pPr>
            <a:endParaRPr lang="es-CO" sz="2800" dirty="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15000"/>
              </a:lnSpc>
              <a:buFont typeface="Wingdings" panose="05000000000000000000" pitchFamily="2" charset="2"/>
              <a:buChar char="ü"/>
            </a:pPr>
            <a:r>
              <a:rPr lang="es-CO" sz="2000" dirty="0">
                <a:latin typeface="Arial" panose="020B0604020202020204" pitchFamily="34" charset="0"/>
                <a:cs typeface="Arial" panose="020B0604020202020204" pitchFamily="34" charset="0"/>
              </a:rPr>
              <a:t>Modelo Integrado de Planeación y Gestión, numeral 2.2.1 “Política de Planeación institucional” de la dimensión “Direccionamiento Estratégico y Planeación”</a:t>
            </a:r>
            <a:endParaRPr lang="es-CO" sz="2000" dirty="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15000"/>
              </a:lnSpc>
              <a:spcAft>
                <a:spcPts val="0"/>
              </a:spcAft>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marL="342900" indent="-342900">
              <a:lnSpc>
                <a:spcPct val="115000"/>
              </a:lnSpc>
              <a:spcAft>
                <a:spcPts val="0"/>
              </a:spcAft>
              <a:buFont typeface="Wingdings" panose="05000000000000000000" pitchFamily="2" charset="2"/>
              <a:buChar char="ü"/>
            </a:pPr>
            <a:r>
              <a:rPr lang="es-CO" sz="2000" dirty="0" smtClean="0">
                <a:latin typeface="Arial" panose="020B0604020202020204" pitchFamily="34" charset="0"/>
                <a:ea typeface="Times New Roman" panose="02020603050405020304" pitchFamily="18" charset="0"/>
                <a:cs typeface="Arial" panose="020B0604020202020204" pitchFamily="34" charset="0"/>
              </a:rPr>
              <a:t>Norma Técnica Colombiana ISO 9001:2015, numeral 6, 6,1 Acciones para abordar riesgos y oportunidades.</a:t>
            </a:r>
          </a:p>
          <a:p>
            <a:pPr marL="342900" indent="-342900">
              <a:lnSpc>
                <a:spcPct val="115000"/>
              </a:lnSpc>
              <a:spcAft>
                <a:spcPts val="0"/>
              </a:spcAft>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marL="342900" indent="-342900">
              <a:lnSpc>
                <a:spcPct val="115000"/>
              </a:lnSpc>
              <a:buFont typeface="Wingdings" panose="05000000000000000000" pitchFamily="2" charset="2"/>
              <a:buChar char="ü"/>
            </a:pPr>
            <a:r>
              <a:rPr lang="es-CO" sz="2000" dirty="0" smtClean="0">
                <a:latin typeface="Arial" panose="020B0604020202020204" pitchFamily="34" charset="0"/>
                <a:ea typeface="Times New Roman" panose="02020603050405020304" pitchFamily="18" charset="0"/>
                <a:cs typeface="Arial" panose="020B0604020202020204" pitchFamily="34" charset="0"/>
              </a:rPr>
              <a:t>Guía </a:t>
            </a:r>
            <a:r>
              <a:rPr lang="es-CO" sz="2000" dirty="0">
                <a:latin typeface="Arial" panose="020B0604020202020204" pitchFamily="34" charset="0"/>
                <a:ea typeface="Times New Roman" panose="02020603050405020304" pitchFamily="18" charset="0"/>
                <a:cs typeface="Arial" panose="020B0604020202020204" pitchFamily="34" charset="0"/>
              </a:rPr>
              <a:t>de Administración de Riesgos y el diseño de controles en entidades Públicas, Riesgos de Gestión, Corrupción y Seguridad Digital, V4, Función Pública.</a:t>
            </a:r>
          </a:p>
          <a:p>
            <a:pPr marL="342900" indent="-342900">
              <a:lnSpc>
                <a:spcPct val="115000"/>
              </a:lnSpc>
              <a:spcAft>
                <a:spcPts val="0"/>
              </a:spcAft>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endParaRPr lang="es-CO" sz="3600" b="1" dirty="0">
              <a:latin typeface="+mj-lt"/>
              <a:ea typeface="Times New Roman" panose="02020603050405020304" pitchFamily="18"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xmlns="" val="242949567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6" name="Rectángulo 5"/>
          <p:cNvSpPr/>
          <p:nvPr/>
        </p:nvSpPr>
        <p:spPr>
          <a:xfrm>
            <a:off x="152400" y="1253971"/>
            <a:ext cx="8866908" cy="903324"/>
          </a:xfrm>
          <a:prstGeom prst="rect">
            <a:avLst/>
          </a:prstGeom>
        </p:spPr>
        <p:txBody>
          <a:bodyPr wrap="square">
            <a:spAutoFit/>
          </a:bodyPr>
          <a:lstStyle/>
          <a:p>
            <a:pPr lvl="0" defTabSz="914400" eaLnBrk="0" fontAlgn="base" hangingPunct="0">
              <a:spcBef>
                <a:spcPct val="0"/>
              </a:spcBef>
              <a:spcAft>
                <a:spcPct val="0"/>
              </a:spcAft>
            </a:pPr>
            <a:r>
              <a:rPr lang="es-ES" altLang="es-CO" sz="1600" b="1" dirty="0" smtClean="0">
                <a:latin typeface="Arial" panose="020B0604020202020204" pitchFamily="34" charset="0"/>
                <a:ea typeface="Times New Roman" panose="02020603050405020304" pitchFamily="18" charset="0"/>
                <a:cs typeface="Arial" panose="020B0604020202020204" pitchFamily="34" charset="0"/>
              </a:rPr>
              <a:t>ANÁLISIS  DEL RIESGO</a:t>
            </a:r>
          </a:p>
          <a:p>
            <a:pPr lvl="0" defTabSz="914400" eaLnBrk="0" fontAlgn="base" hangingPunct="0">
              <a:spcBef>
                <a:spcPct val="0"/>
              </a:spcBef>
              <a:spcAft>
                <a:spcPct val="0"/>
              </a:spcAft>
              <a:buFontTx/>
              <a:buChar char="•"/>
            </a:pPr>
            <a:endParaRPr lang="es-CO" altLang="es-CO" sz="1600" dirty="0" smtClean="0">
              <a:latin typeface="Arial" panose="020B0604020202020204" pitchFamily="34" charset="0"/>
              <a:cs typeface="Arial" panose="020B0604020202020204" pitchFamily="34" charset="0"/>
            </a:endParaRPr>
          </a:p>
          <a:p>
            <a:pPr algn="just">
              <a:lnSpc>
                <a:spcPct val="115000"/>
              </a:lnSpc>
              <a:spcAft>
                <a:spcPts val="0"/>
              </a:spcAft>
            </a:pPr>
            <a:r>
              <a:rPr lang="es-CO" dirty="0" smtClean="0">
                <a:latin typeface="Arial  "/>
                <a:ea typeface="Times New Roman" panose="02020603050405020304" pitchFamily="18" charset="0"/>
              </a:rPr>
              <a:t>.</a:t>
            </a:r>
            <a:endParaRPr lang="es-CO" dirty="0">
              <a:latin typeface="Arial  "/>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9" name="Redondear rectángulo de esquina diagonal 8"/>
          <p:cNvSpPr/>
          <p:nvPr/>
        </p:nvSpPr>
        <p:spPr>
          <a:xfrm rot="10800000" flipV="1">
            <a:off x="370473" y="2025162"/>
            <a:ext cx="7416824" cy="3744416"/>
          </a:xfrm>
          <a:prstGeom prst="round2DiagRect">
            <a:avLst/>
          </a:prstGeom>
          <a:solidFill>
            <a:schemeClr val="bg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15000"/>
              </a:lnSpc>
              <a:spcAft>
                <a:spcPts val="0"/>
              </a:spcAft>
            </a:pPr>
            <a:r>
              <a:rPr lang="es-CO" dirty="0">
                <a:solidFill>
                  <a:schemeClr val="tx1"/>
                </a:solidFill>
                <a:latin typeface="Arial  "/>
                <a:ea typeface="Times New Roman" panose="02020603050405020304" pitchFamily="18" charset="0"/>
              </a:rPr>
              <a:t>En el análisis se debe: </a:t>
            </a:r>
          </a:p>
          <a:p>
            <a:pPr algn="just">
              <a:lnSpc>
                <a:spcPct val="115000"/>
              </a:lnSpc>
              <a:spcAft>
                <a:spcPts val="0"/>
              </a:spcAft>
            </a:pPr>
            <a:endParaRPr lang="es-CO" dirty="0">
              <a:solidFill>
                <a:schemeClr val="tx1"/>
              </a:solidFill>
              <a:latin typeface="Arial  "/>
              <a:ea typeface="Times New Roman" panose="02020603050405020304" pitchFamily="18" charset="0"/>
            </a:endParaRPr>
          </a:p>
          <a:p>
            <a:pPr marL="285750" indent="-285750" algn="just">
              <a:lnSpc>
                <a:spcPct val="115000"/>
              </a:lnSpc>
              <a:spcAft>
                <a:spcPts val="0"/>
              </a:spcAft>
              <a:buFont typeface="Wingdings" panose="05000000000000000000" pitchFamily="2" charset="2"/>
              <a:buChar char="v"/>
            </a:pPr>
            <a:r>
              <a:rPr lang="es-CO" dirty="0">
                <a:solidFill>
                  <a:schemeClr val="tx1"/>
                </a:solidFill>
                <a:latin typeface="Arial  "/>
                <a:ea typeface="Times New Roman" panose="02020603050405020304" pitchFamily="18" charset="0"/>
              </a:rPr>
              <a:t>Determinar la probabilidad, </a:t>
            </a:r>
            <a:r>
              <a:rPr lang="es-CO" dirty="0" smtClean="0">
                <a:solidFill>
                  <a:schemeClr val="tx1"/>
                </a:solidFill>
                <a:latin typeface="Arial  "/>
                <a:ea typeface="Times New Roman" panose="02020603050405020304" pitchFamily="18" charset="0"/>
              </a:rPr>
              <a:t> y el impacto respecto a las </a:t>
            </a:r>
            <a:r>
              <a:rPr lang="es-CO" dirty="0" smtClean="0">
                <a:solidFill>
                  <a:srgbClr val="FF0000"/>
                </a:solidFill>
                <a:latin typeface="Arial  "/>
                <a:ea typeface="Times New Roman" panose="02020603050405020304" pitchFamily="18" charset="0"/>
              </a:rPr>
              <a:t>escalas de valoración establecidas,</a:t>
            </a:r>
            <a:r>
              <a:rPr lang="es-CO" dirty="0" smtClean="0">
                <a:solidFill>
                  <a:schemeClr val="tx1"/>
                </a:solidFill>
                <a:latin typeface="Arial  "/>
                <a:ea typeface="Times New Roman" panose="02020603050405020304" pitchFamily="18" charset="0"/>
              </a:rPr>
              <a:t> </a:t>
            </a:r>
            <a:r>
              <a:rPr lang="es-CO" dirty="0">
                <a:solidFill>
                  <a:schemeClr val="tx1"/>
                </a:solidFill>
                <a:latin typeface="Arial  "/>
                <a:ea typeface="Times New Roman" panose="02020603050405020304" pitchFamily="18" charset="0"/>
              </a:rPr>
              <a:t>clasificación del riesgo y estimar el nivel del riesgo. </a:t>
            </a:r>
          </a:p>
          <a:p>
            <a:pPr algn="just">
              <a:lnSpc>
                <a:spcPct val="115000"/>
              </a:lnSpc>
              <a:spcAft>
                <a:spcPts val="0"/>
              </a:spcAft>
            </a:pPr>
            <a:endParaRPr lang="es-CO" dirty="0">
              <a:solidFill>
                <a:schemeClr val="tx1"/>
              </a:solidFill>
              <a:latin typeface="Arial  "/>
              <a:ea typeface="Times New Roman" panose="02020603050405020304" pitchFamily="18" charset="0"/>
            </a:endParaRPr>
          </a:p>
          <a:p>
            <a:pPr marL="285750" indent="-285750" algn="just">
              <a:lnSpc>
                <a:spcPct val="115000"/>
              </a:lnSpc>
              <a:spcAft>
                <a:spcPts val="0"/>
              </a:spcAft>
              <a:buFont typeface="Wingdings" panose="05000000000000000000" pitchFamily="2" charset="2"/>
              <a:buChar char="v"/>
            </a:pPr>
            <a:r>
              <a:rPr lang="es-CO" dirty="0" smtClean="0">
                <a:solidFill>
                  <a:schemeClr val="tx1"/>
                </a:solidFill>
                <a:latin typeface="Arial  "/>
                <a:ea typeface="Times New Roman" panose="02020603050405020304" pitchFamily="18" charset="0"/>
              </a:rPr>
              <a:t>Igualmente </a:t>
            </a:r>
            <a:r>
              <a:rPr lang="es-CO" dirty="0">
                <a:solidFill>
                  <a:schemeClr val="tx1"/>
                </a:solidFill>
                <a:latin typeface="Arial  "/>
                <a:ea typeface="Times New Roman" panose="02020603050405020304" pitchFamily="18" charset="0"/>
              </a:rPr>
              <a:t>se debe considerar los siguientes aspectos: Calificación y evaluación del riesgo.</a:t>
            </a:r>
          </a:p>
          <a:p>
            <a:pPr algn="ctr"/>
            <a:endParaRPr lang="es-CO" dirty="0"/>
          </a:p>
        </p:txBody>
      </p:sp>
    </p:spTree>
    <p:extLst>
      <p:ext uri="{BB962C8B-B14F-4D97-AF65-F5344CB8AC3E}">
        <p14:creationId xmlns:p14="http://schemas.microsoft.com/office/powerpoint/2010/main" xmlns="" val="1786989225"/>
      </p:ext>
    </p:extLst>
  </p:cSld>
  <p:clrMapOvr>
    <a:masterClrMapping/>
  </p:clrMapOvr>
  <p:transition spd="slow">
    <p:randomBar dir="ver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6" name="Rectángulo 5"/>
          <p:cNvSpPr/>
          <p:nvPr/>
        </p:nvSpPr>
        <p:spPr>
          <a:xfrm>
            <a:off x="152400" y="1253971"/>
            <a:ext cx="8866908" cy="657103"/>
          </a:xfrm>
          <a:prstGeom prst="rect">
            <a:avLst/>
          </a:prstGeom>
        </p:spPr>
        <p:txBody>
          <a:bodyPr wrap="square">
            <a:spAutoFit/>
          </a:bodyPr>
          <a:lstStyle/>
          <a:p>
            <a:pPr lvl="0" algn="ctr" defTabSz="914400" eaLnBrk="0" fontAlgn="base" hangingPunct="0">
              <a:spcBef>
                <a:spcPct val="0"/>
              </a:spcBef>
              <a:spcAft>
                <a:spcPct val="0"/>
              </a:spcAft>
            </a:pPr>
            <a:r>
              <a:rPr lang="es-ES" altLang="es-CO" sz="1600" b="1" dirty="0" smtClean="0">
                <a:latin typeface="Arial" panose="020B0604020202020204" pitchFamily="34" charset="0"/>
                <a:ea typeface="Times New Roman" panose="02020603050405020304" pitchFamily="18" charset="0"/>
                <a:cs typeface="Arial" panose="020B0604020202020204" pitchFamily="34" charset="0"/>
              </a:rPr>
              <a:t>  </a:t>
            </a:r>
            <a:r>
              <a:rPr lang="es-CO" altLang="es-CO" sz="1600" b="1" i="1" dirty="0" smtClean="0">
                <a:latin typeface="Arial" panose="020B0604020202020204" pitchFamily="34" charset="0"/>
                <a:ea typeface="Times New Roman" panose="02020603050405020304" pitchFamily="18" charset="0"/>
                <a:cs typeface="Arial" panose="020B0604020202020204" pitchFamily="34" charset="0"/>
              </a:rPr>
              <a:t>Tabla </a:t>
            </a:r>
            <a:r>
              <a:rPr lang="es-CO" altLang="es-CO" sz="1600" b="1" i="1" dirty="0">
                <a:latin typeface="Arial" panose="020B0604020202020204" pitchFamily="34" charset="0"/>
                <a:ea typeface="Times New Roman" panose="02020603050405020304" pitchFamily="18" charset="0"/>
                <a:cs typeface="Arial" panose="020B0604020202020204" pitchFamily="34" charset="0"/>
              </a:rPr>
              <a:t>Ilustrativa –</a:t>
            </a:r>
            <a:r>
              <a:rPr lang="es-CO" altLang="es-CO" sz="1600" b="1" i="1" dirty="0">
                <a:solidFill>
                  <a:srgbClr val="231F20"/>
                </a:solidFill>
                <a:latin typeface="Arial" panose="020B0604020202020204" pitchFamily="34" charset="0"/>
                <a:ea typeface="Times New Roman" panose="02020603050405020304" pitchFamily="18" charset="0"/>
                <a:cs typeface="Arial" panose="020B0604020202020204" pitchFamily="34" charset="0"/>
              </a:rPr>
              <a:t>Medición de </a:t>
            </a:r>
            <a:r>
              <a:rPr lang="es-CO" altLang="es-CO" sz="1600" b="1" i="1" dirty="0" smtClean="0">
                <a:solidFill>
                  <a:srgbClr val="231F20"/>
                </a:solidFill>
                <a:latin typeface="Arial" panose="020B0604020202020204" pitchFamily="34" charset="0"/>
                <a:ea typeface="Times New Roman" panose="02020603050405020304" pitchFamily="18" charset="0"/>
                <a:cs typeface="Arial" panose="020B0604020202020204" pitchFamily="34" charset="0"/>
              </a:rPr>
              <a:t>Probabilidad   </a:t>
            </a:r>
            <a:endParaRPr lang="es-CO" altLang="es-CO" sz="2800" dirty="0">
              <a:latin typeface="Arial" panose="020B0604020202020204" pitchFamily="34" charset="0"/>
            </a:endParaRPr>
          </a:p>
          <a:p>
            <a:pPr algn="just">
              <a:lnSpc>
                <a:spcPct val="115000"/>
              </a:lnSpc>
              <a:spcAft>
                <a:spcPts val="0"/>
              </a:spcAft>
            </a:pPr>
            <a:r>
              <a:rPr lang="es-CO" dirty="0" smtClean="0">
                <a:latin typeface="Arial  "/>
                <a:ea typeface="Times New Roman" panose="02020603050405020304" pitchFamily="18" charset="0"/>
              </a:rPr>
              <a:t>.</a:t>
            </a:r>
            <a:endParaRPr lang="es-CO" dirty="0">
              <a:latin typeface="Arial  "/>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graphicFrame>
        <p:nvGraphicFramePr>
          <p:cNvPr id="11" name="Tabla 10"/>
          <p:cNvGraphicFramePr>
            <a:graphicFrameLocks noGrp="1"/>
          </p:cNvGraphicFramePr>
          <p:nvPr>
            <p:extLst>
              <p:ext uri="{D42A27DB-BD31-4B8C-83A1-F6EECF244321}">
                <p14:modId xmlns:p14="http://schemas.microsoft.com/office/powerpoint/2010/main" xmlns="" val="827745562"/>
              </p:ext>
            </p:extLst>
          </p:nvPr>
        </p:nvGraphicFramePr>
        <p:xfrm>
          <a:off x="323528" y="1936558"/>
          <a:ext cx="8496944" cy="3364992"/>
        </p:xfrm>
        <a:graphic>
          <a:graphicData uri="http://schemas.openxmlformats.org/drawingml/2006/table">
            <a:tbl>
              <a:tblPr firstRow="1" firstCol="1" bandRow="1"/>
              <a:tblGrid>
                <a:gridCol w="751025">
                  <a:extLst>
                    <a:ext uri="{9D8B030D-6E8A-4147-A177-3AD203B41FA5}">
                      <a16:colId xmlns:a16="http://schemas.microsoft.com/office/drawing/2014/main" xmlns="" val="1013081967"/>
                    </a:ext>
                  </a:extLst>
                </a:gridCol>
                <a:gridCol w="1973447">
                  <a:extLst>
                    <a:ext uri="{9D8B030D-6E8A-4147-A177-3AD203B41FA5}">
                      <a16:colId xmlns:a16="http://schemas.microsoft.com/office/drawing/2014/main" xmlns="" val="2310717030"/>
                    </a:ext>
                  </a:extLst>
                </a:gridCol>
                <a:gridCol w="3327803">
                  <a:extLst>
                    <a:ext uri="{9D8B030D-6E8A-4147-A177-3AD203B41FA5}">
                      <a16:colId xmlns:a16="http://schemas.microsoft.com/office/drawing/2014/main" xmlns="" val="1267993505"/>
                    </a:ext>
                  </a:extLst>
                </a:gridCol>
                <a:gridCol w="2444669">
                  <a:extLst>
                    <a:ext uri="{9D8B030D-6E8A-4147-A177-3AD203B41FA5}">
                      <a16:colId xmlns:a16="http://schemas.microsoft.com/office/drawing/2014/main" xmlns="" val="837050123"/>
                    </a:ext>
                  </a:extLst>
                </a:gridCol>
              </a:tblGrid>
              <a:tr h="242208">
                <a:tc>
                  <a:txBody>
                    <a:bodyPr/>
                    <a:lstStyle/>
                    <a:p>
                      <a:pPr algn="ctr">
                        <a:lnSpc>
                          <a:spcPct val="115000"/>
                        </a:lnSpc>
                        <a:spcAft>
                          <a:spcPts val="0"/>
                        </a:spcAft>
                      </a:pPr>
                      <a:r>
                        <a:rPr lang="es-CO" sz="16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NIVEL</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16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PROBABILIDAD</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16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CARACTERÍSTICA</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16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FRECUENCIA</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3693639725"/>
                  </a:ext>
                </a:extLst>
              </a:tr>
              <a:tr h="484418">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5</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Casi seguro</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Se espera que el evento ocurra en la mayoría de las circunstancias</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Más de 1 vez</a:t>
                      </a:r>
                      <a:endParaRPr lang="es-CO"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124307051"/>
                  </a:ext>
                </a:extLst>
              </a:tr>
              <a:tr h="484418">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4</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Probable</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Es viable que el evento ocurra en la mayoría de las circunstancias</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 menos una (1) vez en los últimos años.</a:t>
                      </a:r>
                      <a:endParaRPr lang="es-CO"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771174402"/>
                  </a:ext>
                </a:extLst>
              </a:tr>
              <a:tr h="484418">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3</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Posible</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El evento podrá ocurrir en alguna momento</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 menos una (1) vez en los dos últimos años.</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398426215"/>
                  </a:ext>
                </a:extLst>
              </a:tr>
              <a:tr h="484418">
                <a:tc>
                  <a:txBody>
                    <a:bodyPr/>
                    <a:lstStyle/>
                    <a:p>
                      <a:pPr algn="ctr">
                        <a:lnSpc>
                          <a:spcPct val="115000"/>
                        </a:lnSpc>
                        <a:spcAft>
                          <a:spcPts val="0"/>
                        </a:spcAft>
                      </a:pPr>
                      <a:r>
                        <a:rPr lang="es-CO" sz="16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2</a:t>
                      </a:r>
                      <a:endParaRPr lang="es-CO"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Improbable</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El evento podrá ocurrir en algún momento</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Al menos una (1) vez en los cinco años.</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71505318"/>
                  </a:ext>
                </a:extLst>
              </a:tr>
              <a:tr h="484418">
                <a:tc>
                  <a:txBody>
                    <a:bodyPr/>
                    <a:lstStyle/>
                    <a:p>
                      <a:pPr algn="ctr">
                        <a:lnSpc>
                          <a:spcPct val="115000"/>
                        </a:lnSpc>
                        <a:spcAft>
                          <a:spcPts val="0"/>
                        </a:spcAft>
                      </a:pPr>
                      <a:r>
                        <a:rPr lang="es-CO" sz="16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1</a:t>
                      </a:r>
                      <a:endParaRPr lang="es-CO"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Raro</a:t>
                      </a:r>
                      <a:endParaRPr lang="es-CO" sz="240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El evento podrá ocurrir sólo en circunstancias excepcionales (poco comunes, anormales).</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16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 se ha presentado en los últimos 5 años</a:t>
                      </a:r>
                      <a:endParaRPr lang="es-CO" sz="2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4450" marR="4445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37826087"/>
                  </a:ext>
                </a:extLst>
              </a:tr>
            </a:tbl>
          </a:graphicData>
        </a:graphic>
      </p:graphicFrame>
    </p:spTree>
    <p:extLst>
      <p:ext uri="{BB962C8B-B14F-4D97-AF65-F5344CB8AC3E}">
        <p14:creationId xmlns:p14="http://schemas.microsoft.com/office/powerpoint/2010/main" xmlns="" val="2247743510"/>
      </p:ext>
    </p:extLst>
  </p:cSld>
  <p:clrMapOvr>
    <a:masterClrMapping/>
  </p:clrMapOvr>
  <p:transition spd="slow">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6" name="Rectángulo 5"/>
          <p:cNvSpPr/>
          <p:nvPr/>
        </p:nvSpPr>
        <p:spPr>
          <a:xfrm>
            <a:off x="152400" y="1253971"/>
            <a:ext cx="8866908" cy="657103"/>
          </a:xfrm>
          <a:prstGeom prst="rect">
            <a:avLst/>
          </a:prstGeom>
        </p:spPr>
        <p:txBody>
          <a:bodyPr wrap="square">
            <a:spAutoFit/>
          </a:bodyPr>
          <a:lstStyle/>
          <a:p>
            <a:pPr lvl="0" algn="ctr" defTabSz="914400" eaLnBrk="0" fontAlgn="base" hangingPunct="0">
              <a:spcBef>
                <a:spcPct val="0"/>
              </a:spcBef>
              <a:spcAft>
                <a:spcPct val="0"/>
              </a:spcAft>
            </a:pPr>
            <a:r>
              <a:rPr lang="es-ES" altLang="es-CO" sz="1600" b="1" dirty="0" smtClean="0">
                <a:latin typeface="Arial" panose="020B0604020202020204" pitchFamily="34" charset="0"/>
                <a:ea typeface="Times New Roman" panose="02020603050405020304" pitchFamily="18" charset="0"/>
                <a:cs typeface="Arial" panose="020B0604020202020204" pitchFamily="34" charset="0"/>
              </a:rPr>
              <a:t>  </a:t>
            </a:r>
            <a:r>
              <a:rPr lang="es-CO" altLang="es-CO" sz="1600" b="1" i="1" dirty="0" smtClean="0">
                <a:latin typeface="Arial" panose="020B0604020202020204" pitchFamily="34" charset="0"/>
                <a:ea typeface="Times New Roman" panose="02020603050405020304" pitchFamily="18" charset="0"/>
                <a:cs typeface="Arial" panose="020B0604020202020204" pitchFamily="34" charset="0"/>
              </a:rPr>
              <a:t>Tabla </a:t>
            </a:r>
            <a:r>
              <a:rPr lang="es-CO" altLang="es-CO" sz="1600" b="1" i="1" dirty="0">
                <a:latin typeface="Arial" panose="020B0604020202020204" pitchFamily="34" charset="0"/>
                <a:ea typeface="Times New Roman" panose="02020603050405020304" pitchFamily="18" charset="0"/>
                <a:cs typeface="Arial" panose="020B0604020202020204" pitchFamily="34" charset="0"/>
              </a:rPr>
              <a:t>Ilustrativa –</a:t>
            </a:r>
            <a:r>
              <a:rPr lang="es-CO" altLang="es-CO" sz="1600" b="1" i="1" dirty="0">
                <a:solidFill>
                  <a:srgbClr val="231F20"/>
                </a:solidFill>
                <a:latin typeface="Arial" panose="020B0604020202020204" pitchFamily="34" charset="0"/>
                <a:ea typeface="Times New Roman" panose="02020603050405020304" pitchFamily="18" charset="0"/>
                <a:cs typeface="Arial" panose="020B0604020202020204" pitchFamily="34" charset="0"/>
              </a:rPr>
              <a:t>Medición de </a:t>
            </a:r>
            <a:r>
              <a:rPr lang="es-CO" altLang="es-CO" sz="1600" b="1" i="1" dirty="0" smtClean="0">
                <a:solidFill>
                  <a:srgbClr val="231F20"/>
                </a:solidFill>
                <a:latin typeface="Arial" panose="020B0604020202020204" pitchFamily="34" charset="0"/>
                <a:ea typeface="Times New Roman" panose="02020603050405020304" pitchFamily="18" charset="0"/>
                <a:cs typeface="Arial" panose="020B0604020202020204" pitchFamily="34" charset="0"/>
              </a:rPr>
              <a:t>Impacto   </a:t>
            </a:r>
            <a:endParaRPr lang="es-CO" altLang="es-CO" sz="2800" dirty="0">
              <a:latin typeface="Arial" panose="020B0604020202020204" pitchFamily="34" charset="0"/>
            </a:endParaRPr>
          </a:p>
          <a:p>
            <a:pPr algn="just">
              <a:lnSpc>
                <a:spcPct val="115000"/>
              </a:lnSpc>
              <a:spcAft>
                <a:spcPts val="0"/>
              </a:spcAft>
            </a:pPr>
            <a:r>
              <a:rPr lang="es-CO" dirty="0" smtClean="0">
                <a:latin typeface="Arial  "/>
                <a:ea typeface="Times New Roman" panose="02020603050405020304" pitchFamily="18" charset="0"/>
              </a:rPr>
              <a:t>.</a:t>
            </a:r>
            <a:endParaRPr lang="es-CO" dirty="0">
              <a:latin typeface="Arial  "/>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graphicFrame>
        <p:nvGraphicFramePr>
          <p:cNvPr id="4" name="Tabla 3"/>
          <p:cNvGraphicFramePr>
            <a:graphicFrameLocks noGrp="1"/>
          </p:cNvGraphicFramePr>
          <p:nvPr>
            <p:extLst>
              <p:ext uri="{D42A27DB-BD31-4B8C-83A1-F6EECF244321}">
                <p14:modId xmlns:p14="http://schemas.microsoft.com/office/powerpoint/2010/main" xmlns="" val="4016051709"/>
              </p:ext>
            </p:extLst>
          </p:nvPr>
        </p:nvGraphicFramePr>
        <p:xfrm>
          <a:off x="152400" y="1600200"/>
          <a:ext cx="8496945" cy="4977384"/>
        </p:xfrm>
        <a:graphic>
          <a:graphicData uri="http://schemas.openxmlformats.org/drawingml/2006/table">
            <a:tbl>
              <a:tblPr firstRow="1" firstCol="1" bandRow="1"/>
              <a:tblGrid>
                <a:gridCol w="1101930">
                  <a:extLst>
                    <a:ext uri="{9D8B030D-6E8A-4147-A177-3AD203B41FA5}">
                      <a16:colId xmlns:a16="http://schemas.microsoft.com/office/drawing/2014/main" xmlns="" val="2284392038"/>
                    </a:ext>
                  </a:extLst>
                </a:gridCol>
                <a:gridCol w="2714495">
                  <a:extLst>
                    <a:ext uri="{9D8B030D-6E8A-4147-A177-3AD203B41FA5}">
                      <a16:colId xmlns:a16="http://schemas.microsoft.com/office/drawing/2014/main" xmlns="" val="3272464554"/>
                    </a:ext>
                  </a:extLst>
                </a:gridCol>
                <a:gridCol w="4680520">
                  <a:extLst>
                    <a:ext uri="{9D8B030D-6E8A-4147-A177-3AD203B41FA5}">
                      <a16:colId xmlns:a16="http://schemas.microsoft.com/office/drawing/2014/main" xmlns="" val="2268345635"/>
                    </a:ext>
                  </a:extLst>
                </a:gridCol>
              </a:tblGrid>
              <a:tr h="366777">
                <a:tc>
                  <a:txBody>
                    <a:bodyPr/>
                    <a:lstStyle/>
                    <a:p>
                      <a:pPr algn="ctr">
                        <a:lnSpc>
                          <a:spcPct val="115000"/>
                        </a:lnSpc>
                        <a:spcAft>
                          <a:spcPts val="0"/>
                        </a:spcAft>
                      </a:pPr>
                      <a:r>
                        <a:rPr lang="es-CO" sz="1600" b="1" dirty="0">
                          <a:solidFill>
                            <a:srgbClr val="000000"/>
                          </a:solidFill>
                          <a:effectLst/>
                          <a:latin typeface="+mj-lt"/>
                          <a:ea typeface="Times New Roman" panose="02020603050405020304" pitchFamily="18" charset="0"/>
                          <a:cs typeface="Times New Roman" panose="02020603050405020304" pitchFamily="18" charset="0"/>
                        </a:rPr>
                        <a:t>NIVELES</a:t>
                      </a:r>
                      <a:endParaRPr lang="es-CO" sz="1600" dirty="0">
                        <a:effectLst/>
                        <a:latin typeface="+mj-lt"/>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1600" b="1" dirty="0" smtClean="0">
                          <a:solidFill>
                            <a:srgbClr val="000000"/>
                          </a:solidFill>
                          <a:effectLst/>
                          <a:latin typeface="+mj-lt"/>
                          <a:ea typeface="Times New Roman" panose="02020603050405020304" pitchFamily="18" charset="0"/>
                          <a:cs typeface="Times New Roman" panose="02020603050405020304" pitchFamily="18" charset="0"/>
                        </a:rPr>
                        <a:t>IMPACTO </a:t>
                      </a:r>
                    </a:p>
                    <a:p>
                      <a:pPr algn="ctr">
                        <a:lnSpc>
                          <a:spcPct val="115000"/>
                        </a:lnSpc>
                        <a:spcAft>
                          <a:spcPts val="0"/>
                        </a:spcAft>
                      </a:pPr>
                      <a:r>
                        <a:rPr lang="es-CO" sz="1600" b="1" dirty="0" smtClean="0">
                          <a:solidFill>
                            <a:srgbClr val="000000"/>
                          </a:solidFill>
                          <a:effectLst/>
                          <a:latin typeface="+mj-lt"/>
                          <a:ea typeface="Times New Roman" panose="02020603050405020304" pitchFamily="18" charset="0"/>
                          <a:cs typeface="Times New Roman" panose="02020603050405020304" pitchFamily="18" charset="0"/>
                        </a:rPr>
                        <a:t>(Consecuencias) Cuantitativo</a:t>
                      </a:r>
                      <a:endParaRPr lang="es-CO" sz="1600" dirty="0">
                        <a:effectLst/>
                        <a:latin typeface="+mj-lt"/>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1600" b="1" dirty="0">
                          <a:solidFill>
                            <a:srgbClr val="000000"/>
                          </a:solidFill>
                          <a:effectLst/>
                          <a:latin typeface="+mj-lt"/>
                          <a:ea typeface="Times New Roman" panose="02020603050405020304" pitchFamily="18" charset="0"/>
                          <a:cs typeface="Times New Roman" panose="02020603050405020304" pitchFamily="18" charset="0"/>
                        </a:rPr>
                        <a:t>IMPACTO (Consecuencias) Cualitativo</a:t>
                      </a:r>
                      <a:endParaRPr lang="es-CO" sz="1600" dirty="0">
                        <a:effectLst/>
                        <a:latin typeface="+mj-lt"/>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2391505974"/>
                  </a:ext>
                </a:extLst>
              </a:tr>
              <a:tr h="1124703">
                <a:tc>
                  <a:txBody>
                    <a:bodyPr/>
                    <a:lstStyle/>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Catastrófico</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CO" sz="1400" dirty="0" smtClean="0">
                          <a:solidFill>
                            <a:srgbClr val="000000"/>
                          </a:solidFill>
                          <a:effectLst/>
                          <a:latin typeface="Arial  "/>
                          <a:ea typeface="Times New Roman" panose="02020603050405020304" pitchFamily="18" charset="0"/>
                          <a:cs typeface="Times New Roman" panose="02020603050405020304" pitchFamily="18" charset="0"/>
                        </a:rPr>
                        <a:t>Afecta la ejecución presupuestal en un valor mayor o igual 50%</a:t>
                      </a:r>
                      <a:br>
                        <a:rPr lang="es-CO" sz="1400" dirty="0" smtClean="0">
                          <a:solidFill>
                            <a:srgbClr val="000000"/>
                          </a:solidFill>
                          <a:effectLst/>
                          <a:latin typeface="Arial  "/>
                          <a:ea typeface="Times New Roman" panose="02020603050405020304" pitchFamily="18" charset="0"/>
                          <a:cs typeface="Times New Roman" panose="02020603050405020304" pitchFamily="18" charset="0"/>
                        </a:rPr>
                      </a:br>
                      <a:endParaRPr lang="es-CO" sz="1400" dirty="0" smtClean="0">
                        <a:effectLst/>
                        <a:latin typeface="Arial  "/>
                        <a:ea typeface="Times New Roman" panose="02020603050405020304" pitchFamily="18" charset="0"/>
                        <a:cs typeface="Times New Roman" panose="02020603050405020304" pitchFamily="18" charset="0"/>
                      </a:endParaRPr>
                    </a:p>
                    <a:p>
                      <a:pPr>
                        <a:lnSpc>
                          <a:spcPct val="115000"/>
                        </a:lnSpc>
                        <a:spcAft>
                          <a:spcPts val="0"/>
                        </a:spcAft>
                      </a:pPr>
                      <a:r>
                        <a:rPr lang="es-CO" sz="1400" dirty="0" smtClean="0">
                          <a:solidFill>
                            <a:srgbClr val="000000"/>
                          </a:solidFill>
                          <a:effectLst/>
                          <a:latin typeface="Arial  "/>
                          <a:ea typeface="Times New Roman" panose="02020603050405020304" pitchFamily="18" charset="0"/>
                          <a:cs typeface="Times New Roman" panose="02020603050405020304" pitchFamily="18" charset="0"/>
                        </a:rPr>
                        <a:t>Pérdida en la cobertura en la prestación de los servicios de la entidad mayor o igual 50%</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Interrupción de las actividades de la entidad por más de cinco días. </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Intervención de un ente de control u otro ente regulador.</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Incumplimiento en las metas y objetivos institucionales</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Imagen institucional afectada en el orden nacional o regional por actos o hechos de corrupción comprobados</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171905225"/>
                  </a:ext>
                </a:extLst>
              </a:tr>
              <a:tr h="1310981">
                <a:tc>
                  <a:txBody>
                    <a:bodyPr/>
                    <a:lstStyle/>
                    <a:p>
                      <a:pPr>
                        <a:lnSpc>
                          <a:spcPct val="115000"/>
                        </a:lnSpc>
                        <a:spcAft>
                          <a:spcPts val="0"/>
                        </a:spcAft>
                      </a:pPr>
                      <a:r>
                        <a:rPr lang="es-CO" sz="1400">
                          <a:solidFill>
                            <a:srgbClr val="000000"/>
                          </a:solidFill>
                          <a:effectLst/>
                          <a:latin typeface="Arial  "/>
                          <a:ea typeface="Times New Roman" panose="02020603050405020304" pitchFamily="18" charset="0"/>
                          <a:cs typeface="Times New Roman" panose="02020603050405020304" pitchFamily="18" charset="0"/>
                        </a:rPr>
                        <a:t>Mayor</a:t>
                      </a:r>
                      <a:endParaRPr lang="es-CO" sz="140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CO" sz="1400" dirty="0" smtClean="0">
                          <a:solidFill>
                            <a:srgbClr val="000000"/>
                          </a:solidFill>
                          <a:effectLst/>
                          <a:latin typeface="Arial  "/>
                          <a:ea typeface="Times New Roman" panose="02020603050405020304" pitchFamily="18" charset="0"/>
                          <a:cs typeface="Times New Roman" panose="02020603050405020304" pitchFamily="18" charset="0"/>
                        </a:rPr>
                        <a:t>Afecta la ejecución presupuestal en un valor mayor o igual 20%</a:t>
                      </a:r>
                      <a:br>
                        <a:rPr lang="es-CO" sz="1400" dirty="0" smtClean="0">
                          <a:solidFill>
                            <a:srgbClr val="000000"/>
                          </a:solidFill>
                          <a:effectLst/>
                          <a:latin typeface="Arial  "/>
                          <a:ea typeface="Times New Roman" panose="02020603050405020304" pitchFamily="18" charset="0"/>
                          <a:cs typeface="Times New Roman" panose="02020603050405020304" pitchFamily="18" charset="0"/>
                        </a:rPr>
                      </a:br>
                      <a:endParaRPr lang="es-CO" sz="1400" dirty="0" smtClean="0">
                        <a:effectLst/>
                        <a:latin typeface="Arial  "/>
                        <a:ea typeface="Times New Roman" panose="02020603050405020304" pitchFamily="18" charset="0"/>
                        <a:cs typeface="Times New Roman" panose="02020603050405020304" pitchFamily="18" charset="0"/>
                      </a:endParaRPr>
                    </a:p>
                    <a:p>
                      <a:pPr>
                        <a:lnSpc>
                          <a:spcPct val="115000"/>
                        </a:lnSpc>
                        <a:spcAft>
                          <a:spcPts val="0"/>
                        </a:spcAft>
                      </a:pPr>
                      <a:r>
                        <a:rPr lang="es-CO" sz="1400" dirty="0" smtClean="0">
                          <a:solidFill>
                            <a:srgbClr val="000000"/>
                          </a:solidFill>
                          <a:effectLst/>
                          <a:latin typeface="Arial  "/>
                          <a:ea typeface="Times New Roman" panose="02020603050405020304" pitchFamily="18" charset="0"/>
                          <a:cs typeface="Times New Roman" panose="02020603050405020304" pitchFamily="18" charset="0"/>
                        </a:rPr>
                        <a:t>Pérdida en la cobertura en la prestación de los servicios de la entidad mayor o igual a un 20%</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Interrupción de las actividades de la entidad por más de dos días.</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Pérdida de la información crítica para la entidad que puede ser de forma parcial o incompleta.</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Incumplimiento en las metas y objetivos institucionales.</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Imagen institucional afectada en el orden nacional o regional por incumplimientos en la prestación del servicio a los usuarios o ciudadanos.</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000438562"/>
                  </a:ext>
                </a:extLst>
              </a:tr>
            </a:tbl>
          </a:graphicData>
        </a:graphic>
      </p:graphicFrame>
    </p:spTree>
    <p:extLst>
      <p:ext uri="{BB962C8B-B14F-4D97-AF65-F5344CB8AC3E}">
        <p14:creationId xmlns:p14="http://schemas.microsoft.com/office/powerpoint/2010/main" xmlns="" val="436818985"/>
      </p:ext>
    </p:extLst>
  </p:cSld>
  <p:clrMapOvr>
    <a:masterClrMapping/>
  </p:clrMapOvr>
  <p:transition spd="slow">
    <p:randomBar dir="ver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graphicFrame>
        <p:nvGraphicFramePr>
          <p:cNvPr id="9" name="Tabla 8"/>
          <p:cNvGraphicFramePr>
            <a:graphicFrameLocks noGrp="1"/>
          </p:cNvGraphicFramePr>
          <p:nvPr>
            <p:extLst>
              <p:ext uri="{D42A27DB-BD31-4B8C-83A1-F6EECF244321}">
                <p14:modId xmlns:p14="http://schemas.microsoft.com/office/powerpoint/2010/main" xmlns="" val="1942113663"/>
              </p:ext>
            </p:extLst>
          </p:nvPr>
        </p:nvGraphicFramePr>
        <p:xfrm>
          <a:off x="152400" y="1194595"/>
          <a:ext cx="8496945" cy="5398008"/>
        </p:xfrm>
        <a:graphic>
          <a:graphicData uri="http://schemas.openxmlformats.org/drawingml/2006/table">
            <a:tbl>
              <a:tblPr firstRow="1" firstCol="1" bandRow="1"/>
              <a:tblGrid>
                <a:gridCol w="1101930">
                  <a:extLst>
                    <a:ext uri="{9D8B030D-6E8A-4147-A177-3AD203B41FA5}">
                      <a16:colId xmlns:a16="http://schemas.microsoft.com/office/drawing/2014/main" xmlns="" val="234255998"/>
                    </a:ext>
                  </a:extLst>
                </a:gridCol>
                <a:gridCol w="2714495">
                  <a:extLst>
                    <a:ext uri="{9D8B030D-6E8A-4147-A177-3AD203B41FA5}">
                      <a16:colId xmlns:a16="http://schemas.microsoft.com/office/drawing/2014/main" xmlns="" val="4114081812"/>
                    </a:ext>
                  </a:extLst>
                </a:gridCol>
                <a:gridCol w="4680520">
                  <a:extLst>
                    <a:ext uri="{9D8B030D-6E8A-4147-A177-3AD203B41FA5}">
                      <a16:colId xmlns:a16="http://schemas.microsoft.com/office/drawing/2014/main" xmlns="" val="1570043302"/>
                    </a:ext>
                  </a:extLst>
                </a:gridCol>
              </a:tblGrid>
              <a:tr h="366777">
                <a:tc>
                  <a:txBody>
                    <a:bodyPr/>
                    <a:lstStyle/>
                    <a:p>
                      <a:pPr algn="ctr">
                        <a:lnSpc>
                          <a:spcPct val="115000"/>
                        </a:lnSpc>
                        <a:spcAft>
                          <a:spcPts val="0"/>
                        </a:spcAft>
                      </a:pPr>
                      <a:r>
                        <a:rPr lang="es-CO" sz="1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NIVELES</a:t>
                      </a:r>
                      <a:endParaRPr lang="es-CO"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1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IMPACTO </a:t>
                      </a:r>
                      <a:endParaRPr lang="es-CO" sz="1400"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s-CO" sz="1400" b="1"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a:t>
                      </a:r>
                      <a:r>
                        <a:rPr lang="es-CO" sz="1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Consecuencias) Cuantitativo</a:t>
                      </a:r>
                      <a:endParaRPr lang="es-CO"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14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IMPACTO (Consecuencias) Cualitativo</a:t>
                      </a:r>
                      <a:endParaRPr lang="es-CO" sz="14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2410904585"/>
                  </a:ext>
                </a:extLst>
              </a:tr>
              <a:tr h="1124703">
                <a:tc>
                  <a:txBody>
                    <a:bodyPr/>
                    <a:lstStyle/>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Moderado</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Afecta la ejecución presupuestal en un valor mayor o igual 5%</a:t>
                      </a:r>
                      <a:br>
                        <a:rPr lang="es-CO" sz="1400" dirty="0">
                          <a:solidFill>
                            <a:srgbClr val="000000"/>
                          </a:solidFill>
                          <a:effectLst/>
                          <a:latin typeface="Arial  "/>
                          <a:ea typeface="Times New Roman" panose="02020603050405020304" pitchFamily="18" charset="0"/>
                          <a:cs typeface="Times New Roman" panose="02020603050405020304" pitchFamily="18" charset="0"/>
                        </a:rPr>
                      </a:br>
                      <a:endParaRPr lang="es-CO" sz="1400" dirty="0">
                        <a:effectLst/>
                        <a:latin typeface="Arial  "/>
                        <a:ea typeface="Times New Roman" panose="02020603050405020304" pitchFamily="18" charset="0"/>
                        <a:cs typeface="Times New Roman" panose="02020603050405020304" pitchFamily="18" charset="0"/>
                      </a:endParaRPr>
                    </a:p>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Pérdida en la cobertura en la prestación de los servicios de la entidad mayor o igual 1%</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Reclamaciones o quejas de los usuarios que pueden implicar una denuncia ante los entes reguladores o demanda de largo alcance para la entidad.</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Inoportunidad en la información ocasionando retrasos.</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Imagen institucional afectada en el orden nacional o regional por</a:t>
                      </a:r>
                      <a:br>
                        <a:rPr lang="es-ES" sz="1400" dirty="0">
                          <a:solidFill>
                            <a:srgbClr val="000000"/>
                          </a:solidFill>
                          <a:effectLst/>
                          <a:latin typeface="Arial  "/>
                          <a:ea typeface="Times New Roman" panose="02020603050405020304" pitchFamily="18" charset="0"/>
                          <a:cs typeface="Times New Roman" panose="02020603050405020304" pitchFamily="18" charset="0"/>
                        </a:rPr>
                      </a:br>
                      <a:r>
                        <a:rPr lang="es-ES" sz="1400" dirty="0">
                          <a:solidFill>
                            <a:srgbClr val="000000"/>
                          </a:solidFill>
                          <a:effectLst/>
                          <a:latin typeface="Arial  "/>
                          <a:ea typeface="Times New Roman" panose="02020603050405020304" pitchFamily="18" charset="0"/>
                          <a:cs typeface="Times New Roman" panose="02020603050405020304" pitchFamily="18" charset="0"/>
                        </a:rPr>
                        <a:t>retrasos en la prestación del servicio a los usuarios o ciudadanos.</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299909378"/>
                  </a:ext>
                </a:extLst>
              </a:tr>
              <a:tr h="935222">
                <a:tc>
                  <a:txBody>
                    <a:bodyPr/>
                    <a:lstStyle/>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Menor</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Impacto que afecte la ejecución presupuestal en un valor ≤1%</a:t>
                      </a:r>
                      <a:br>
                        <a:rPr lang="es-CO" sz="1400" dirty="0">
                          <a:solidFill>
                            <a:srgbClr val="000000"/>
                          </a:solidFill>
                          <a:effectLst/>
                          <a:latin typeface="Arial  "/>
                          <a:ea typeface="Times New Roman" panose="02020603050405020304" pitchFamily="18" charset="0"/>
                          <a:cs typeface="Times New Roman" panose="02020603050405020304" pitchFamily="18" charset="0"/>
                        </a:rPr>
                      </a:br>
                      <a:r>
                        <a:rPr lang="es-CO" sz="1400" dirty="0">
                          <a:solidFill>
                            <a:srgbClr val="000000"/>
                          </a:solidFill>
                          <a:effectLst/>
                          <a:latin typeface="Arial  "/>
                          <a:ea typeface="Times New Roman" panose="02020603050405020304" pitchFamily="18" charset="0"/>
                          <a:cs typeface="Times New Roman" panose="02020603050405020304" pitchFamily="18" charset="0"/>
                        </a:rPr>
                        <a:t>Pérdida de la cobertura en la prestación de los servicios de la entidad en un mayor o igual 5%</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Interrupción de las actividades de la institución por horas. </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Reclamaciones o quejas de los usuarios que implican investigaciones internas disciplinarias.</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Imagen institucional afectada localmente por retrasos en la</a:t>
                      </a:r>
                      <a:br>
                        <a:rPr lang="es-ES" sz="1400" dirty="0">
                          <a:solidFill>
                            <a:srgbClr val="000000"/>
                          </a:solidFill>
                          <a:effectLst/>
                          <a:latin typeface="Arial  "/>
                          <a:ea typeface="Times New Roman" panose="02020603050405020304" pitchFamily="18" charset="0"/>
                          <a:cs typeface="Times New Roman" panose="02020603050405020304" pitchFamily="18" charset="0"/>
                        </a:rPr>
                      </a:br>
                      <a:r>
                        <a:rPr lang="es-ES" sz="1400" dirty="0">
                          <a:solidFill>
                            <a:srgbClr val="000000"/>
                          </a:solidFill>
                          <a:effectLst/>
                          <a:latin typeface="Arial  "/>
                          <a:ea typeface="Times New Roman" panose="02020603050405020304" pitchFamily="18" charset="0"/>
                          <a:cs typeface="Times New Roman" panose="02020603050405020304" pitchFamily="18" charset="0"/>
                        </a:rPr>
                        <a:t>prestación del servicio a los usuarios o ciudadanos.</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902908670"/>
                  </a:ext>
                </a:extLst>
              </a:tr>
              <a:tr h="935222">
                <a:tc>
                  <a:txBody>
                    <a:bodyPr/>
                    <a:lstStyle/>
                    <a:p>
                      <a:pPr>
                        <a:lnSpc>
                          <a:spcPct val="115000"/>
                        </a:lnSpc>
                        <a:spcAft>
                          <a:spcPts val="0"/>
                        </a:spcAft>
                      </a:pPr>
                      <a:r>
                        <a:rPr lang="es-CO" sz="1400" dirty="0">
                          <a:solidFill>
                            <a:srgbClr val="414142"/>
                          </a:solidFill>
                          <a:effectLst/>
                          <a:latin typeface="Arial  "/>
                          <a:ea typeface="Times New Roman" panose="02020603050405020304" pitchFamily="18" charset="0"/>
                          <a:cs typeface="FuturaStd-Heavy"/>
                        </a:rPr>
                        <a:t>Insignificante</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Impacto que afecte la ejecución presupuestal en un valor ≤0,5%</a:t>
                      </a:r>
                      <a:br>
                        <a:rPr lang="es-CO" sz="1400" dirty="0">
                          <a:solidFill>
                            <a:srgbClr val="000000"/>
                          </a:solidFill>
                          <a:effectLst/>
                          <a:latin typeface="Arial  "/>
                          <a:ea typeface="Times New Roman" panose="02020603050405020304" pitchFamily="18" charset="0"/>
                          <a:cs typeface="Times New Roman" panose="02020603050405020304" pitchFamily="18" charset="0"/>
                        </a:rPr>
                      </a:br>
                      <a:r>
                        <a:rPr lang="es-CO" sz="1400" dirty="0">
                          <a:solidFill>
                            <a:srgbClr val="000000"/>
                          </a:solidFill>
                          <a:effectLst/>
                          <a:latin typeface="Arial  "/>
                          <a:ea typeface="Times New Roman" panose="02020603050405020304" pitchFamily="18" charset="0"/>
                          <a:cs typeface="Times New Roman" panose="02020603050405020304" pitchFamily="18" charset="0"/>
                        </a:rPr>
                        <a:t>Pérdida de cobertura en la prestación de los servicios de la entidad ≤1%.</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No hay interrupción de las operaciones de la entidad. </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No se generan sanciones económicas o administrativas.</a:t>
                      </a:r>
                      <a:endParaRPr lang="es-CO" sz="1400" dirty="0">
                        <a:effectLst/>
                        <a:latin typeface="Arial  "/>
                        <a:ea typeface="Times New Roman" panose="02020603050405020304" pitchFamily="18" charset="0"/>
                        <a:cs typeface="Times New Roman" panose="02020603050405020304" pitchFamily="18" charset="0"/>
                      </a:endParaRPr>
                    </a:p>
                    <a:p>
                      <a:pPr marL="342900" lvl="0" indent="-342900" algn="just">
                        <a:lnSpc>
                          <a:spcPct val="115000"/>
                        </a:lnSpc>
                        <a:spcAft>
                          <a:spcPts val="0"/>
                        </a:spcAft>
                        <a:buFont typeface="Symbol" panose="05050102010706020507" pitchFamily="18" charset="2"/>
                        <a:buChar char=""/>
                      </a:pPr>
                      <a:r>
                        <a:rPr lang="es-ES" sz="1400" dirty="0">
                          <a:solidFill>
                            <a:srgbClr val="000000"/>
                          </a:solidFill>
                          <a:effectLst/>
                          <a:latin typeface="Arial  "/>
                          <a:ea typeface="Times New Roman" panose="02020603050405020304" pitchFamily="18" charset="0"/>
                          <a:cs typeface="Times New Roman" panose="02020603050405020304" pitchFamily="18" charset="0"/>
                        </a:rPr>
                        <a:t>No se afecta la imagen institucional de forma significativa.</a:t>
                      </a:r>
                      <a:endParaRPr lang="es-CO" sz="1400" dirty="0">
                        <a:effectLst/>
                        <a:latin typeface="Arial  "/>
                        <a:ea typeface="Times New Roman" panose="02020603050405020304" pitchFamily="18" charset="0"/>
                        <a:cs typeface="Times New Roman" panose="02020603050405020304" pitchFamily="18" charset="0"/>
                      </a:endParaRPr>
                    </a:p>
                  </a:txBody>
                  <a:tcPr marL="27997" marR="27997"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443862277"/>
                  </a:ext>
                </a:extLst>
              </a:tr>
            </a:tbl>
          </a:graphicData>
        </a:graphic>
      </p:graphicFrame>
    </p:spTree>
    <p:extLst>
      <p:ext uri="{BB962C8B-B14F-4D97-AF65-F5344CB8AC3E}">
        <p14:creationId xmlns:p14="http://schemas.microsoft.com/office/powerpoint/2010/main" xmlns="" val="1392402883"/>
      </p:ext>
    </p:extLst>
  </p:cSld>
  <p:clrMapOvr>
    <a:masterClrMapping/>
  </p:clrMapOvr>
  <p:transition spd="slow">
    <p:randomBar dir="ver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graphicFrame>
        <p:nvGraphicFramePr>
          <p:cNvPr id="13" name="Tabla 12"/>
          <p:cNvGraphicFramePr>
            <a:graphicFrameLocks noGrp="1"/>
          </p:cNvGraphicFramePr>
          <p:nvPr>
            <p:extLst>
              <p:ext uri="{D42A27DB-BD31-4B8C-83A1-F6EECF244321}">
                <p14:modId xmlns:p14="http://schemas.microsoft.com/office/powerpoint/2010/main" xmlns="" val="3831779569"/>
              </p:ext>
            </p:extLst>
          </p:nvPr>
        </p:nvGraphicFramePr>
        <p:xfrm>
          <a:off x="83270" y="1011728"/>
          <a:ext cx="6624736" cy="5793219"/>
        </p:xfrm>
        <a:graphic>
          <a:graphicData uri="http://schemas.openxmlformats.org/drawingml/2006/table">
            <a:tbl>
              <a:tblPr firstRow="1" firstCol="1" bandRow="1"/>
              <a:tblGrid>
                <a:gridCol w="571956">
                  <a:extLst>
                    <a:ext uri="{9D8B030D-6E8A-4147-A177-3AD203B41FA5}">
                      <a16:colId xmlns:a16="http://schemas.microsoft.com/office/drawing/2014/main" xmlns="" val="1677421914"/>
                    </a:ext>
                  </a:extLst>
                </a:gridCol>
                <a:gridCol w="4862666">
                  <a:extLst>
                    <a:ext uri="{9D8B030D-6E8A-4147-A177-3AD203B41FA5}">
                      <a16:colId xmlns:a16="http://schemas.microsoft.com/office/drawing/2014/main" xmlns="" val="3842212779"/>
                    </a:ext>
                  </a:extLst>
                </a:gridCol>
                <a:gridCol w="595057">
                  <a:extLst>
                    <a:ext uri="{9D8B030D-6E8A-4147-A177-3AD203B41FA5}">
                      <a16:colId xmlns:a16="http://schemas.microsoft.com/office/drawing/2014/main" xmlns="" val="1319240879"/>
                    </a:ext>
                  </a:extLst>
                </a:gridCol>
                <a:gridCol w="595057">
                  <a:extLst>
                    <a:ext uri="{9D8B030D-6E8A-4147-A177-3AD203B41FA5}">
                      <a16:colId xmlns:a16="http://schemas.microsoft.com/office/drawing/2014/main" xmlns="" val="1992093513"/>
                    </a:ext>
                  </a:extLst>
                </a:gridCol>
              </a:tblGrid>
              <a:tr h="198794">
                <a:tc gridSpan="4">
                  <a:txBody>
                    <a:bodyPr/>
                    <a:lstStyle/>
                    <a:p>
                      <a:pPr algn="ctr">
                        <a:lnSpc>
                          <a:spcPct val="115000"/>
                        </a:lnSpc>
                        <a:spcAft>
                          <a:spcPts val="0"/>
                        </a:spcAft>
                      </a:pPr>
                      <a:r>
                        <a:rPr lang="es-CO" sz="1100" b="1"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FORMATO PARA DETERMINAR EL IMPACTO</a:t>
                      </a:r>
                      <a:endParaRPr lang="es-C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xmlns="" val="3981609421"/>
                  </a:ext>
                </a:extLst>
              </a:tr>
              <a:tr h="174422">
                <a:tc rowSpan="2">
                  <a:txBody>
                    <a:bodyPr/>
                    <a:lstStyle/>
                    <a:p>
                      <a:pPr algn="ctr">
                        <a:lnSpc>
                          <a:spcPct val="115000"/>
                        </a:lnSpc>
                        <a:spcAft>
                          <a:spcPts val="0"/>
                        </a:spcAft>
                      </a:pPr>
                      <a:r>
                        <a:rPr lang="es-CO" sz="900" b="1"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NRO.</a:t>
                      </a:r>
                      <a:endParaRPr lang="es-CO"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rowSpan="2">
                  <a:txBody>
                    <a:bodyPr/>
                    <a:lstStyle/>
                    <a:p>
                      <a:pPr algn="ctr">
                        <a:lnSpc>
                          <a:spcPct val="115000"/>
                        </a:lnSpc>
                        <a:spcAft>
                          <a:spcPts val="0"/>
                        </a:spcAft>
                      </a:pPr>
                      <a:r>
                        <a:rPr lang="es-CO" sz="11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PREGUNTA</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gridSpan="2">
                  <a:txBody>
                    <a:bodyPr/>
                    <a:lstStyle/>
                    <a:p>
                      <a:pPr algn="ctr">
                        <a:lnSpc>
                          <a:spcPct val="115000"/>
                        </a:lnSpc>
                        <a:spcAft>
                          <a:spcPts val="0"/>
                        </a:spcAft>
                      </a:pPr>
                      <a:r>
                        <a:rPr lang="es-CO" sz="900" b="1">
                          <a:effectLst/>
                          <a:latin typeface="Arial" panose="020B0604020202020204" pitchFamily="34" charset="0"/>
                          <a:ea typeface="Times New Roman" panose="02020603050405020304" pitchFamily="18" charset="0"/>
                          <a:cs typeface="Times New Roman" panose="02020603050405020304" pitchFamily="18" charset="0"/>
                        </a:rPr>
                        <a:t>RESPUESTA</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s-CO"/>
                    </a:p>
                  </a:txBody>
                  <a:tcPr/>
                </a:tc>
                <a:extLst>
                  <a:ext uri="{0D108BD9-81ED-4DB2-BD59-A6C34878D82A}">
                    <a16:rowId xmlns:a16="http://schemas.microsoft.com/office/drawing/2014/main" xmlns="" val="2077143340"/>
                  </a:ext>
                </a:extLst>
              </a:tr>
              <a:tr h="174422">
                <a:tc vMerge="1">
                  <a:txBody>
                    <a:bodyPr/>
                    <a:lstStyle/>
                    <a:p>
                      <a:endParaRPr lang="es-CO"/>
                    </a:p>
                  </a:txBody>
                  <a:tcPr/>
                </a:tc>
                <a:tc vMerge="1">
                  <a:txBody>
                    <a:bodyPr/>
                    <a:lstStyle/>
                    <a:p>
                      <a:endParaRPr lang="es-CO"/>
                    </a:p>
                  </a:txBody>
                  <a:tcPr/>
                </a:tc>
                <a:tc>
                  <a:txBody>
                    <a:bodyPr/>
                    <a:lstStyle/>
                    <a:p>
                      <a:pPr algn="ctr">
                        <a:lnSpc>
                          <a:spcPct val="115000"/>
                        </a:lnSpc>
                        <a:spcAft>
                          <a:spcPts val="0"/>
                        </a:spcAft>
                      </a:pPr>
                      <a:r>
                        <a:rPr lang="es-CO" sz="900" b="1">
                          <a:effectLst/>
                          <a:latin typeface="Arial" panose="020B0604020202020204" pitchFamily="34" charset="0"/>
                          <a:ea typeface="Times New Roman" panose="02020603050405020304" pitchFamily="18" charset="0"/>
                          <a:cs typeface="Times New Roman" panose="02020603050405020304" pitchFamily="18" charset="0"/>
                        </a:rPr>
                        <a:t>SI</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900" b="1">
                          <a:effectLst/>
                          <a:latin typeface="Arial" panose="020B0604020202020204" pitchFamily="34" charset="0"/>
                          <a:ea typeface="Times New Roman" panose="02020603050405020304" pitchFamily="18" charset="0"/>
                          <a:cs typeface="Times New Roman" panose="02020603050405020304" pitchFamily="18" charset="0"/>
                        </a:rPr>
                        <a:t>NO</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3568893003"/>
                  </a:ext>
                </a:extLst>
              </a:tr>
              <a:tr h="198794">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100" i="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Si el riesgo de corrupción se materializa podría:</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4545472"/>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¿Afectar al grupo de funcionarios del proceso?</a:t>
                      </a:r>
                      <a:endParaRPr lang="es-C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9932187"/>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2</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¿Afectar el cumplimiento de metas y objetivos de la dependencia?</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91702394"/>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3</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¿Afectar el cumplimiento de misión de la Entidad?</a:t>
                      </a:r>
                      <a:endParaRPr lang="es-C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02834940"/>
                  </a:ext>
                </a:extLst>
              </a:tr>
              <a:tr h="397587">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4</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¿Afectar el cumplimiento de la misión del sector al que pertenece la Entidad?</a:t>
                      </a:r>
                      <a:endParaRPr lang="es-C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64601519"/>
                  </a:ext>
                </a:extLst>
              </a:tr>
              <a:tr h="348847">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5</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¿Generar pérdida de confianza de la Entidad, afectando su reputación?</a:t>
                      </a:r>
                      <a:endParaRPr lang="es-C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82044163"/>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6</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¿Generar pérdida de recursos económicos?</a:t>
                      </a:r>
                      <a:endParaRPr lang="es-C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46713561"/>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7</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¿Afectar la generación de los productos o la prestación de servicios?</a:t>
                      </a:r>
                      <a:endParaRPr lang="es-C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28157399"/>
                  </a:ext>
                </a:extLst>
              </a:tr>
              <a:tr h="397587">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8</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¿Dar lugar al detrimento de calidad de vida de la comunidad por la pérdida del bien o servicios de los recursos públicos?</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18553060"/>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9</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¿Generar pérdida de información de la Entidad?</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49951347"/>
                  </a:ext>
                </a:extLst>
              </a:tr>
              <a:tr h="397587">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10</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¿Generar intervención de los órganos de control, de la Fiscalía, u otro ente?</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34395710"/>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11</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¿Dar lugar a procesos sancionatorios?</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22492623"/>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12</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¿Dar lugar a procesos disciplinarios?</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13048439"/>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13</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¿Dar lugar a procesos fiscales?</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64181794"/>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14</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¿Dar lugar a procesos penales?</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9221078"/>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15</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¿Generar pérdida de credibilidad del sector?</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66151745"/>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16</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¿Ocasionar lesiones físicas o pérdida de vidas humanas?</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11140217"/>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17</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¿Afectar la imagen regional?</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66111335"/>
                  </a:ext>
                </a:extLst>
              </a:tr>
              <a:tr h="198794">
                <a:tc>
                  <a:txBody>
                    <a:bodyPr/>
                    <a:lstStyle/>
                    <a:p>
                      <a:pPr algn="ctr">
                        <a:lnSpc>
                          <a:spcPct val="115000"/>
                        </a:lnSpc>
                        <a:spcAft>
                          <a:spcPts val="0"/>
                        </a:spcAft>
                      </a:pPr>
                      <a:r>
                        <a:rPr lang="es-CO" sz="9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18</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CO" sz="11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¿Afectar la imagen nacional?</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900" b="1">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90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892528690"/>
                  </a:ext>
                </a:extLst>
              </a:tr>
              <a:tr h="198794">
                <a:tc gridSpan="4">
                  <a:txBody>
                    <a:bodyPr/>
                    <a:lstStyle/>
                    <a:p>
                      <a:pPr>
                        <a:lnSpc>
                          <a:spcPct val="115000"/>
                        </a:lnSpc>
                        <a:spcAft>
                          <a:spcPts val="0"/>
                        </a:spcAft>
                      </a:pPr>
                      <a:r>
                        <a:rPr lang="es-CO" sz="1100" spc="-25"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r>
                        <a:rPr lang="es-CO" sz="1100" spc="-25" dirty="0" smtClean="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Total </a:t>
                      </a: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preguntas afirmativas:</a:t>
                      </a:r>
                      <a:r>
                        <a:rPr lang="es-CO" sz="1100" u="sng" dirty="0">
                          <a:solidFill>
                            <a:srgbClr val="231F20"/>
                          </a:solidFill>
                          <a:effectLst/>
                          <a:uFill>
                            <a:solidFill>
                              <a:srgbClr val="221E1F"/>
                            </a:solidFill>
                          </a:uFill>
                          <a:latin typeface="Arial" panose="020B0604020202020204" pitchFamily="34" charset="0"/>
                          <a:ea typeface="Times New Roman" panose="02020603050405020304" pitchFamily="18" charset="0"/>
                          <a:cs typeface="Times New Roman" panose="02020603050405020304" pitchFamily="18" charset="0"/>
                        </a:rPr>
                        <a:t>	           </a:t>
                      </a:r>
                      <a:r>
                        <a:rPr lang="es-CO" sz="1100" spc="-25"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Total </a:t>
                      </a: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preguntas negativas:</a:t>
                      </a:r>
                      <a:r>
                        <a:rPr lang="es-CO" sz="1100" u="sng" dirty="0">
                          <a:solidFill>
                            <a:srgbClr val="231F20"/>
                          </a:solidFill>
                          <a:effectLst/>
                          <a:uFill>
                            <a:solidFill>
                              <a:srgbClr val="221E1F"/>
                            </a:solidFill>
                          </a:uFill>
                          <a:latin typeface="Arial" panose="020B0604020202020204" pitchFamily="34" charset="0"/>
                          <a:ea typeface="Times New Roman" panose="02020603050405020304" pitchFamily="18" charset="0"/>
                          <a:cs typeface="Times New Roman" panose="02020603050405020304" pitchFamily="18" charset="0"/>
                        </a:rPr>
                        <a:t>	</a:t>
                      </a:r>
                      <a:endParaRPr lang="es-C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xmlns="" val="2205132628"/>
                  </a:ext>
                </a:extLst>
              </a:tr>
              <a:tr h="523269">
                <a:tc gridSpan="4">
                  <a:txBody>
                    <a:bodyPr/>
                    <a:lstStyle/>
                    <a:p>
                      <a:pPr>
                        <a:lnSpc>
                          <a:spcPct val="115000"/>
                        </a:lnSpc>
                        <a:spcAft>
                          <a:spcPts val="0"/>
                        </a:spcAft>
                      </a:pP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s-CO" sz="1100" dirty="0" smtClean="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15000"/>
                        </a:lnSpc>
                        <a:spcAft>
                          <a:spcPts val="0"/>
                        </a:spcAft>
                      </a:pPr>
                      <a:r>
                        <a:rPr lang="es-CO" sz="1100" dirty="0" smtClean="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Clasificación </a:t>
                      </a: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del Riesgo: Moderado</a:t>
                      </a:r>
                      <a:r>
                        <a:rPr lang="es-CO" sz="1100" u="sng" dirty="0">
                          <a:solidFill>
                            <a:srgbClr val="231F20"/>
                          </a:solidFill>
                          <a:effectLst/>
                          <a:uFill>
                            <a:solidFill>
                              <a:srgbClr val="221E1F"/>
                            </a:solidFill>
                          </a:uFill>
                          <a:latin typeface="Arial" panose="020B0604020202020204" pitchFamily="34" charset="0"/>
                          <a:ea typeface="Times New Roman" panose="02020603050405020304" pitchFamily="18" charset="0"/>
                          <a:cs typeface="Times New Roman" panose="02020603050405020304" pitchFamily="18" charset="0"/>
                        </a:rPr>
                        <a:t>	</a:t>
                      </a: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Mayor</a:t>
                      </a:r>
                      <a:r>
                        <a:rPr lang="es-CO" sz="1100" u="sng" dirty="0">
                          <a:solidFill>
                            <a:srgbClr val="231F20"/>
                          </a:solidFill>
                          <a:effectLst/>
                          <a:uFill>
                            <a:solidFill>
                              <a:srgbClr val="221E1F"/>
                            </a:solidFill>
                          </a:uFill>
                          <a:latin typeface="Arial" panose="020B0604020202020204" pitchFamily="34" charset="0"/>
                          <a:ea typeface="Times New Roman" panose="02020603050405020304" pitchFamily="18" charset="0"/>
                          <a:cs typeface="Times New Roman" panose="02020603050405020304" pitchFamily="18" charset="0"/>
                        </a:rPr>
                        <a:t>	</a:t>
                      </a: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Catastrófico____ </a:t>
                      </a:r>
                      <a:r>
                        <a:rPr lang="es-CO" sz="1100" dirty="0" smtClean="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Puntaje</a:t>
                      </a:r>
                      <a:r>
                        <a:rPr lang="es-CO" sz="11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a:t>
                      </a:r>
                      <a:r>
                        <a:rPr lang="es-CO" sz="1100" u="sng" dirty="0">
                          <a:solidFill>
                            <a:srgbClr val="231F20"/>
                          </a:solidFill>
                          <a:effectLst/>
                          <a:uFill>
                            <a:solidFill>
                              <a:srgbClr val="221E1F"/>
                            </a:solidFill>
                          </a:uFill>
                          <a:latin typeface="Arial" panose="020B0604020202020204" pitchFamily="34" charset="0"/>
                          <a:ea typeface="Times New Roman" panose="02020603050405020304" pitchFamily="18" charset="0"/>
                          <a:cs typeface="Times New Roman" panose="02020603050405020304" pitchFamily="18" charset="0"/>
                        </a:rPr>
                        <a:t>	</a:t>
                      </a:r>
                      <a:endParaRPr lang="es-CO" sz="1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9034" marR="5903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xmlns="" val="2202637038"/>
                  </a:ext>
                </a:extLst>
              </a:tr>
            </a:tbl>
          </a:graphicData>
        </a:graphic>
      </p:graphicFrame>
      <p:sp>
        <p:nvSpPr>
          <p:cNvPr id="4" name="CuadroTexto 3"/>
          <p:cNvSpPr txBox="1"/>
          <p:nvPr/>
        </p:nvSpPr>
        <p:spPr>
          <a:xfrm>
            <a:off x="7093528" y="1800629"/>
            <a:ext cx="1340004" cy="369332"/>
          </a:xfrm>
          <a:prstGeom prst="rect">
            <a:avLst/>
          </a:prstGeom>
          <a:noFill/>
        </p:spPr>
        <p:txBody>
          <a:bodyPr wrap="square" rtlCol="0">
            <a:spAutoFit/>
          </a:bodyPr>
          <a:lstStyle/>
          <a:p>
            <a:r>
              <a:rPr lang="es-CO" dirty="0" smtClean="0"/>
              <a:t>Criterios</a:t>
            </a:r>
            <a:endParaRPr lang="es-CO" dirty="0"/>
          </a:p>
        </p:txBody>
      </p:sp>
    </p:spTree>
    <p:extLst>
      <p:ext uri="{BB962C8B-B14F-4D97-AF65-F5344CB8AC3E}">
        <p14:creationId xmlns:p14="http://schemas.microsoft.com/office/powerpoint/2010/main" xmlns="" val="2905544021"/>
      </p:ext>
    </p:extLst>
  </p:cSld>
  <p:clrMapOvr>
    <a:masterClrMapping/>
  </p:clrMapOvr>
  <p:transition spd="slow">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6" name="Rectángulo 5"/>
          <p:cNvSpPr/>
          <p:nvPr/>
        </p:nvSpPr>
        <p:spPr>
          <a:xfrm>
            <a:off x="152400" y="1253971"/>
            <a:ext cx="8866908" cy="903324"/>
          </a:xfrm>
          <a:prstGeom prst="rect">
            <a:avLst/>
          </a:prstGeom>
        </p:spPr>
        <p:txBody>
          <a:bodyPr wrap="square">
            <a:spAutoFit/>
          </a:bodyPr>
          <a:lstStyle/>
          <a:p>
            <a:pPr lvl="0" algn="ctr" defTabSz="914400" eaLnBrk="0" fontAlgn="base" hangingPunct="0">
              <a:spcBef>
                <a:spcPct val="0"/>
              </a:spcBef>
              <a:spcAft>
                <a:spcPct val="0"/>
              </a:spcAft>
            </a:pPr>
            <a:r>
              <a:rPr lang="es-ES" altLang="es-CO" sz="1600" b="1" dirty="0" smtClean="0">
                <a:latin typeface="Arial" panose="020B0604020202020204" pitchFamily="34" charset="0"/>
                <a:ea typeface="Times New Roman" panose="02020603050405020304" pitchFamily="18" charset="0"/>
                <a:cs typeface="Arial" panose="020B0604020202020204" pitchFamily="34" charset="0"/>
              </a:rPr>
              <a:t>        </a:t>
            </a:r>
            <a:r>
              <a:rPr lang="es-CO" altLang="es-CO" sz="1600" b="1" i="1" dirty="0" smtClean="0">
                <a:latin typeface="Arial" panose="020B0604020202020204" pitchFamily="34" charset="0"/>
                <a:ea typeface="Times New Roman" panose="02020603050405020304" pitchFamily="18" charset="0"/>
                <a:cs typeface="Arial" panose="020B0604020202020204" pitchFamily="34" charset="0"/>
              </a:rPr>
              <a:t>Tabla </a:t>
            </a:r>
            <a:r>
              <a:rPr lang="es-CO" altLang="es-CO" sz="1600" b="1" i="1" dirty="0">
                <a:latin typeface="Arial" panose="020B0604020202020204" pitchFamily="34" charset="0"/>
                <a:ea typeface="Times New Roman" panose="02020603050405020304" pitchFamily="18" charset="0"/>
                <a:cs typeface="Arial" panose="020B0604020202020204" pitchFamily="34" charset="0"/>
              </a:rPr>
              <a:t>Ilustrativa </a:t>
            </a:r>
            <a:r>
              <a:rPr lang="es-CO" altLang="es-CO" sz="1600" b="1" i="1" dirty="0" smtClean="0">
                <a:latin typeface="Arial" panose="020B0604020202020204" pitchFamily="34" charset="0"/>
                <a:ea typeface="Times New Roman" panose="02020603050405020304" pitchFamily="18" charset="0"/>
                <a:cs typeface="Arial" panose="020B0604020202020204" pitchFamily="34" charset="0"/>
              </a:rPr>
              <a:t>–</a:t>
            </a:r>
            <a:r>
              <a:rPr lang="es-CO" altLang="es-CO" sz="1600" b="1" i="1" dirty="0" smtClean="0">
                <a:solidFill>
                  <a:srgbClr val="231F20"/>
                </a:solidFill>
                <a:latin typeface="Arial" panose="020B0604020202020204" pitchFamily="34" charset="0"/>
                <a:ea typeface="Times New Roman" panose="02020603050405020304" pitchFamily="18" charset="0"/>
                <a:cs typeface="Arial" panose="020B0604020202020204" pitchFamily="34" charset="0"/>
              </a:rPr>
              <a:t>Medición de Impacto  </a:t>
            </a:r>
            <a:r>
              <a:rPr lang="es-CO" altLang="es-CO" sz="1600" b="1" i="1" dirty="0">
                <a:solidFill>
                  <a:srgbClr val="231F20"/>
                </a:solidFill>
                <a:latin typeface="Arial" panose="020B0604020202020204" pitchFamily="34" charset="0"/>
                <a:ea typeface="Times New Roman" panose="02020603050405020304" pitchFamily="18" charset="0"/>
                <a:cs typeface="Arial" panose="020B0604020202020204" pitchFamily="34" charset="0"/>
              </a:rPr>
              <a:t>Riesgo De Corrupción </a:t>
            </a:r>
            <a:endParaRPr lang="es-CO" altLang="es-CO" sz="2800" dirty="0">
              <a:latin typeface="Arial" panose="020B0604020202020204" pitchFamily="34" charset="0"/>
            </a:endParaRPr>
          </a:p>
          <a:p>
            <a:pPr lvl="0" defTabSz="914400" eaLnBrk="0" fontAlgn="base" hangingPunct="0">
              <a:spcBef>
                <a:spcPct val="0"/>
              </a:spcBef>
              <a:spcAft>
                <a:spcPct val="0"/>
              </a:spcAft>
              <a:buFontTx/>
              <a:buChar char="•"/>
            </a:pPr>
            <a:endParaRPr lang="es-CO" altLang="es-CO" sz="1600" dirty="0" smtClean="0">
              <a:latin typeface="Arial" panose="020B0604020202020204" pitchFamily="34" charset="0"/>
              <a:cs typeface="Arial" panose="020B0604020202020204" pitchFamily="34" charset="0"/>
            </a:endParaRPr>
          </a:p>
          <a:p>
            <a:pPr algn="just">
              <a:lnSpc>
                <a:spcPct val="115000"/>
              </a:lnSpc>
              <a:spcAft>
                <a:spcPts val="0"/>
              </a:spcAft>
            </a:pPr>
            <a:r>
              <a:rPr lang="es-CO" dirty="0" smtClean="0">
                <a:latin typeface="Arial  "/>
                <a:ea typeface="Times New Roman" panose="02020603050405020304" pitchFamily="18" charset="0"/>
              </a:rPr>
              <a:t>.</a:t>
            </a:r>
            <a:endParaRPr lang="es-CO" dirty="0">
              <a:latin typeface="Arial  "/>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graphicFrame>
        <p:nvGraphicFramePr>
          <p:cNvPr id="11" name="Tabla 10"/>
          <p:cNvGraphicFramePr>
            <a:graphicFrameLocks noGrp="1"/>
          </p:cNvGraphicFramePr>
          <p:nvPr>
            <p:extLst>
              <p:ext uri="{D42A27DB-BD31-4B8C-83A1-F6EECF244321}">
                <p14:modId xmlns:p14="http://schemas.microsoft.com/office/powerpoint/2010/main" xmlns="" val="1234687168"/>
              </p:ext>
            </p:extLst>
          </p:nvPr>
        </p:nvGraphicFramePr>
        <p:xfrm>
          <a:off x="766517" y="2323464"/>
          <a:ext cx="7920880" cy="2670288"/>
        </p:xfrm>
        <a:graphic>
          <a:graphicData uri="http://schemas.openxmlformats.org/drawingml/2006/table">
            <a:tbl>
              <a:tblPr firstRow="1" firstCol="1" bandRow="1"/>
              <a:tblGrid>
                <a:gridCol w="1584176">
                  <a:extLst>
                    <a:ext uri="{9D8B030D-6E8A-4147-A177-3AD203B41FA5}">
                      <a16:colId xmlns:a16="http://schemas.microsoft.com/office/drawing/2014/main" xmlns="" val="1528618235"/>
                    </a:ext>
                  </a:extLst>
                </a:gridCol>
                <a:gridCol w="5493804">
                  <a:extLst>
                    <a:ext uri="{9D8B030D-6E8A-4147-A177-3AD203B41FA5}">
                      <a16:colId xmlns:a16="http://schemas.microsoft.com/office/drawing/2014/main" xmlns="" val="2013697350"/>
                    </a:ext>
                  </a:extLst>
                </a:gridCol>
                <a:gridCol w="842900">
                  <a:extLst>
                    <a:ext uri="{9D8B030D-6E8A-4147-A177-3AD203B41FA5}">
                      <a16:colId xmlns:a16="http://schemas.microsoft.com/office/drawing/2014/main" xmlns="" val="1381811043"/>
                    </a:ext>
                  </a:extLst>
                </a:gridCol>
              </a:tblGrid>
              <a:tr h="333786">
                <a:tc gridSpan="3">
                  <a:txBody>
                    <a:bodyPr/>
                    <a:lstStyle/>
                    <a:p>
                      <a:pPr algn="ctr">
                        <a:lnSpc>
                          <a:spcPct val="115000"/>
                        </a:lnSpc>
                        <a:spcAft>
                          <a:spcPts val="0"/>
                        </a:spcAft>
                      </a:pPr>
                      <a:r>
                        <a:rPr lang="es-CO" sz="1400" dirty="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MEDICIÓN DEL RIESGO DE CORRUPCIÓN - IMPACTO</a:t>
                      </a:r>
                      <a:endParaRPr lang="es-CO" sz="18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xmlns="" val="2696044270"/>
                  </a:ext>
                </a:extLst>
              </a:tr>
              <a:tr h="333786">
                <a:tc>
                  <a:txBody>
                    <a:bodyPr/>
                    <a:lstStyle/>
                    <a:p>
                      <a:pPr algn="ctr">
                        <a:lnSpc>
                          <a:spcPct val="115000"/>
                        </a:lnSpc>
                        <a:spcAft>
                          <a:spcPts val="0"/>
                        </a:spcAft>
                      </a:pPr>
                      <a:r>
                        <a:rPr lang="es-CO" sz="1400" dirty="0">
                          <a:solidFill>
                            <a:srgbClr val="231F20"/>
                          </a:solidFill>
                          <a:effectLst/>
                          <a:latin typeface="Calibri "/>
                          <a:ea typeface="Times New Roman" panose="02020603050405020304" pitchFamily="18" charset="0"/>
                          <a:cs typeface="Times New Roman" panose="02020603050405020304" pitchFamily="18" charset="0"/>
                        </a:rPr>
                        <a:t>DESCRIPTOR</a:t>
                      </a:r>
                      <a:endParaRPr lang="es-CO" sz="1400" dirty="0">
                        <a:effectLst/>
                        <a:latin typeface="Calibri "/>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1400" dirty="0">
                          <a:solidFill>
                            <a:srgbClr val="231F20"/>
                          </a:solidFill>
                          <a:effectLst/>
                          <a:latin typeface="Calibri "/>
                          <a:ea typeface="Times New Roman" panose="02020603050405020304" pitchFamily="18" charset="0"/>
                          <a:cs typeface="Times New Roman" panose="02020603050405020304" pitchFamily="18" charset="0"/>
                        </a:rPr>
                        <a:t>DESCRIPCIÓN</a:t>
                      </a:r>
                      <a:endParaRPr lang="es-CO" sz="1400" dirty="0">
                        <a:effectLst/>
                        <a:latin typeface="Calibri "/>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lnSpc>
                          <a:spcPct val="115000"/>
                        </a:lnSpc>
                        <a:spcAft>
                          <a:spcPts val="0"/>
                        </a:spcAft>
                      </a:pPr>
                      <a:r>
                        <a:rPr lang="es-CO" sz="1000">
                          <a:solidFill>
                            <a:srgbClr val="231F20"/>
                          </a:solidFill>
                          <a:effectLst/>
                          <a:latin typeface="Arial" panose="020B0604020202020204" pitchFamily="34" charset="0"/>
                          <a:ea typeface="Times New Roman" panose="02020603050405020304" pitchFamily="18" charset="0"/>
                          <a:cs typeface="Times New Roman" panose="02020603050405020304" pitchFamily="18" charset="0"/>
                        </a:rPr>
                        <a:t>NIVEL</a:t>
                      </a:r>
                      <a:endParaRPr lang="es-CO" sz="11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566634323"/>
                  </a:ext>
                </a:extLst>
              </a:tr>
              <a:tr h="667572">
                <a:tc>
                  <a:txBody>
                    <a:bodyPr/>
                    <a:lstStyle/>
                    <a:p>
                      <a:pPr>
                        <a:lnSpc>
                          <a:spcPct val="115000"/>
                        </a:lnSpc>
                        <a:spcAft>
                          <a:spcPts val="0"/>
                        </a:spcAft>
                      </a:pPr>
                      <a:r>
                        <a:rPr lang="es-CO" sz="1400" dirty="0">
                          <a:solidFill>
                            <a:srgbClr val="231F20"/>
                          </a:solidFill>
                          <a:effectLst/>
                          <a:latin typeface="Arial  "/>
                          <a:ea typeface="Times New Roman" panose="02020603050405020304" pitchFamily="18" charset="0"/>
                          <a:cs typeface="Times New Roman" panose="02020603050405020304" pitchFamily="18" charset="0"/>
                        </a:rPr>
                        <a:t>Moderado</a:t>
                      </a:r>
                      <a:endParaRPr lang="es-CO" sz="1400" dirty="0">
                        <a:effectLst/>
                        <a:latin typeface="Arial  "/>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Afectación parcial al proceso y a la dependencia</a:t>
                      </a:r>
                      <a:endParaRPr lang="es-CO" sz="1400" dirty="0">
                        <a:effectLst/>
                        <a:latin typeface="Arial  "/>
                        <a:ea typeface="Times New Roman" panose="02020603050405020304" pitchFamily="18" charset="0"/>
                        <a:cs typeface="Times New Roman" panose="02020603050405020304" pitchFamily="18" charset="0"/>
                      </a:endParaRPr>
                    </a:p>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Genera medianas consecuencias para la entidad.</a:t>
                      </a:r>
                      <a:endParaRPr lang="es-CO" sz="1400" dirty="0">
                        <a:effectLst/>
                        <a:latin typeface="Arial  "/>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400" b="1" dirty="0">
                          <a:solidFill>
                            <a:srgbClr val="231F20"/>
                          </a:solidFill>
                          <a:effectLst/>
                          <a:latin typeface="Arial  "/>
                          <a:ea typeface="Times New Roman" panose="02020603050405020304" pitchFamily="18" charset="0"/>
                          <a:cs typeface="Times New Roman" panose="02020603050405020304" pitchFamily="18" charset="0"/>
                        </a:rPr>
                        <a:t>5</a:t>
                      </a:r>
                      <a:endParaRPr lang="es-CO" sz="1400" dirty="0">
                        <a:effectLst/>
                        <a:latin typeface="Arial  "/>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41366322"/>
                  </a:ext>
                </a:extLst>
              </a:tr>
              <a:tr h="667572">
                <a:tc>
                  <a:txBody>
                    <a:bodyPr/>
                    <a:lstStyle/>
                    <a:p>
                      <a:pPr>
                        <a:lnSpc>
                          <a:spcPct val="115000"/>
                        </a:lnSpc>
                        <a:spcAft>
                          <a:spcPts val="0"/>
                        </a:spcAft>
                      </a:pPr>
                      <a:r>
                        <a:rPr lang="es-CO" sz="1400">
                          <a:solidFill>
                            <a:srgbClr val="231F20"/>
                          </a:solidFill>
                          <a:effectLst/>
                          <a:latin typeface="Arial  "/>
                          <a:ea typeface="Times New Roman" panose="02020603050405020304" pitchFamily="18" charset="0"/>
                          <a:cs typeface="Times New Roman" panose="02020603050405020304" pitchFamily="18" charset="0"/>
                        </a:rPr>
                        <a:t>Mayor</a:t>
                      </a:r>
                      <a:endParaRPr lang="es-CO" sz="1400">
                        <a:effectLst/>
                        <a:latin typeface="Arial  "/>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Impacto negativo de la Entidad</a:t>
                      </a:r>
                      <a:endParaRPr lang="es-CO" sz="1400" dirty="0">
                        <a:effectLst/>
                        <a:latin typeface="Arial  "/>
                        <a:ea typeface="Times New Roman" panose="02020603050405020304" pitchFamily="18" charset="0"/>
                        <a:cs typeface="Times New Roman" panose="02020603050405020304" pitchFamily="18" charset="0"/>
                      </a:endParaRPr>
                    </a:p>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Genera altas consecuencias para la entidad.</a:t>
                      </a:r>
                      <a:endParaRPr lang="es-CO" sz="1400" dirty="0">
                        <a:effectLst/>
                        <a:latin typeface="Arial  "/>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400" b="1" dirty="0">
                          <a:solidFill>
                            <a:srgbClr val="231F20"/>
                          </a:solidFill>
                          <a:effectLst/>
                          <a:latin typeface="Arial  "/>
                          <a:ea typeface="Times New Roman" panose="02020603050405020304" pitchFamily="18" charset="0"/>
                          <a:cs typeface="Times New Roman" panose="02020603050405020304" pitchFamily="18" charset="0"/>
                        </a:rPr>
                        <a:t>10</a:t>
                      </a:r>
                      <a:endParaRPr lang="es-CO" sz="1400" dirty="0">
                        <a:effectLst/>
                        <a:latin typeface="Arial  "/>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81299799"/>
                  </a:ext>
                </a:extLst>
              </a:tr>
              <a:tr h="667572">
                <a:tc>
                  <a:txBody>
                    <a:bodyPr/>
                    <a:lstStyle/>
                    <a:p>
                      <a:pPr>
                        <a:lnSpc>
                          <a:spcPct val="115000"/>
                        </a:lnSpc>
                        <a:spcAft>
                          <a:spcPts val="0"/>
                        </a:spcAft>
                      </a:pPr>
                      <a:r>
                        <a:rPr lang="es-CO" sz="1400">
                          <a:solidFill>
                            <a:srgbClr val="231F20"/>
                          </a:solidFill>
                          <a:effectLst/>
                          <a:latin typeface="Arial  "/>
                          <a:ea typeface="Times New Roman" panose="02020603050405020304" pitchFamily="18" charset="0"/>
                          <a:cs typeface="Times New Roman" panose="02020603050405020304" pitchFamily="18" charset="0"/>
                        </a:rPr>
                        <a:t>Catastrófico</a:t>
                      </a:r>
                      <a:endParaRPr lang="es-CO" sz="1400">
                        <a:effectLst/>
                        <a:latin typeface="Arial  "/>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Consecuencias desastrosas sobre el sector</a:t>
                      </a:r>
                      <a:endParaRPr lang="es-CO" sz="1400" dirty="0">
                        <a:effectLst/>
                        <a:latin typeface="Arial  "/>
                        <a:ea typeface="Times New Roman" panose="02020603050405020304" pitchFamily="18" charset="0"/>
                        <a:cs typeface="Times New Roman" panose="02020603050405020304" pitchFamily="18" charset="0"/>
                      </a:endParaRPr>
                    </a:p>
                    <a:p>
                      <a:pPr>
                        <a:lnSpc>
                          <a:spcPct val="115000"/>
                        </a:lnSpc>
                        <a:spcAft>
                          <a:spcPts val="0"/>
                        </a:spcAft>
                      </a:pPr>
                      <a:r>
                        <a:rPr lang="es-CO" sz="1400" dirty="0">
                          <a:solidFill>
                            <a:srgbClr val="000000"/>
                          </a:solidFill>
                          <a:effectLst/>
                          <a:latin typeface="Arial  "/>
                          <a:ea typeface="Times New Roman" panose="02020603050405020304" pitchFamily="18" charset="0"/>
                          <a:cs typeface="Times New Roman" panose="02020603050405020304" pitchFamily="18" charset="0"/>
                        </a:rPr>
                        <a:t>Genera consecuencias desastrosas para la entidad.</a:t>
                      </a:r>
                      <a:endParaRPr lang="es-CO" sz="1400" dirty="0">
                        <a:effectLst/>
                        <a:latin typeface="Arial  "/>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400" b="1" dirty="0">
                          <a:solidFill>
                            <a:srgbClr val="231F20"/>
                          </a:solidFill>
                          <a:effectLst/>
                          <a:latin typeface="Arial  "/>
                          <a:ea typeface="Times New Roman" panose="02020603050405020304" pitchFamily="18" charset="0"/>
                          <a:cs typeface="Times New Roman" panose="02020603050405020304" pitchFamily="18" charset="0"/>
                        </a:rPr>
                        <a:t>20</a:t>
                      </a:r>
                      <a:endParaRPr lang="es-CO" sz="1400" dirty="0">
                        <a:effectLst/>
                        <a:latin typeface="Arial  "/>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16560423"/>
                  </a:ext>
                </a:extLst>
              </a:tr>
            </a:tbl>
          </a:graphicData>
        </a:graphic>
      </p:graphicFrame>
    </p:spTree>
    <p:extLst>
      <p:ext uri="{BB962C8B-B14F-4D97-AF65-F5344CB8AC3E}">
        <p14:creationId xmlns:p14="http://schemas.microsoft.com/office/powerpoint/2010/main" xmlns="" val="1442432095"/>
      </p:ext>
    </p:extLst>
  </p:cSld>
  <p:clrMapOvr>
    <a:masterClrMapping/>
  </p:clrMapOvr>
  <p:transition spd="slow">
    <p:randomBar dir="ver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6" name="Rectángulo 5"/>
          <p:cNvSpPr/>
          <p:nvPr/>
        </p:nvSpPr>
        <p:spPr>
          <a:xfrm>
            <a:off x="152400" y="1087717"/>
            <a:ext cx="8866908" cy="687881"/>
          </a:xfrm>
          <a:prstGeom prst="rect">
            <a:avLst/>
          </a:prstGeom>
        </p:spPr>
        <p:txBody>
          <a:bodyPr wrap="square">
            <a:spAutoFit/>
          </a:bodyPr>
          <a:lstStyle/>
          <a:p>
            <a:pPr lvl="0" algn="ctr" defTabSz="914400" eaLnBrk="0" fontAlgn="base" hangingPunct="0">
              <a:spcBef>
                <a:spcPct val="0"/>
              </a:spcBef>
              <a:spcAft>
                <a:spcPct val="0"/>
              </a:spcAft>
              <a:buFontTx/>
              <a:buChar char="•"/>
            </a:pPr>
            <a:r>
              <a:rPr lang="es-CO" altLang="es-CO" b="1" dirty="0" smtClean="0">
                <a:latin typeface="Arial" panose="020B0604020202020204" pitchFamily="34" charset="0"/>
                <a:cs typeface="Arial" panose="020B0604020202020204" pitchFamily="34" charset="0"/>
              </a:rPr>
              <a:t>Tabla de Impacto vs Probabilidad</a:t>
            </a:r>
          </a:p>
          <a:p>
            <a:pPr algn="just">
              <a:lnSpc>
                <a:spcPct val="115000"/>
              </a:lnSpc>
              <a:spcAft>
                <a:spcPts val="0"/>
              </a:spcAft>
            </a:pPr>
            <a:r>
              <a:rPr lang="es-CO" dirty="0" smtClean="0">
                <a:latin typeface="Arial  "/>
                <a:ea typeface="Times New Roman" panose="02020603050405020304" pitchFamily="18" charset="0"/>
              </a:rPr>
              <a:t>.</a:t>
            </a:r>
            <a:endParaRPr lang="es-CO" dirty="0">
              <a:latin typeface="Arial  "/>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graphicFrame>
        <p:nvGraphicFramePr>
          <p:cNvPr id="9" name="Tabla 8"/>
          <p:cNvGraphicFramePr>
            <a:graphicFrameLocks noGrp="1"/>
          </p:cNvGraphicFramePr>
          <p:nvPr>
            <p:extLst>
              <p:ext uri="{D42A27DB-BD31-4B8C-83A1-F6EECF244321}">
                <p14:modId xmlns:p14="http://schemas.microsoft.com/office/powerpoint/2010/main" xmlns="" val="3555300189"/>
              </p:ext>
            </p:extLst>
          </p:nvPr>
        </p:nvGraphicFramePr>
        <p:xfrm>
          <a:off x="431539" y="1642340"/>
          <a:ext cx="8280922" cy="4881975"/>
        </p:xfrm>
        <a:graphic>
          <a:graphicData uri="http://schemas.openxmlformats.org/drawingml/2006/table">
            <a:tbl>
              <a:tblPr firstRow="1" firstCol="1" bandRow="1"/>
              <a:tblGrid>
                <a:gridCol w="453987">
                  <a:extLst>
                    <a:ext uri="{9D8B030D-6E8A-4147-A177-3AD203B41FA5}">
                      <a16:colId xmlns:a16="http://schemas.microsoft.com/office/drawing/2014/main" xmlns="" val="2497558963"/>
                    </a:ext>
                  </a:extLst>
                </a:gridCol>
                <a:gridCol w="1562237">
                  <a:extLst>
                    <a:ext uri="{9D8B030D-6E8A-4147-A177-3AD203B41FA5}">
                      <a16:colId xmlns:a16="http://schemas.microsoft.com/office/drawing/2014/main" xmlns="" val="2462600365"/>
                    </a:ext>
                  </a:extLst>
                </a:gridCol>
                <a:gridCol w="1512168">
                  <a:extLst>
                    <a:ext uri="{9D8B030D-6E8A-4147-A177-3AD203B41FA5}">
                      <a16:colId xmlns:a16="http://schemas.microsoft.com/office/drawing/2014/main" xmlns="" val="2813915671"/>
                    </a:ext>
                  </a:extLst>
                </a:gridCol>
                <a:gridCol w="1116125">
                  <a:extLst>
                    <a:ext uri="{9D8B030D-6E8A-4147-A177-3AD203B41FA5}">
                      <a16:colId xmlns:a16="http://schemas.microsoft.com/office/drawing/2014/main" xmlns="" val="2250677913"/>
                    </a:ext>
                  </a:extLst>
                </a:gridCol>
                <a:gridCol w="1296144">
                  <a:extLst>
                    <a:ext uri="{9D8B030D-6E8A-4147-A177-3AD203B41FA5}">
                      <a16:colId xmlns:a16="http://schemas.microsoft.com/office/drawing/2014/main" xmlns="" val="3061652085"/>
                    </a:ext>
                  </a:extLst>
                </a:gridCol>
                <a:gridCol w="1116124">
                  <a:extLst>
                    <a:ext uri="{9D8B030D-6E8A-4147-A177-3AD203B41FA5}">
                      <a16:colId xmlns:a16="http://schemas.microsoft.com/office/drawing/2014/main" xmlns="" val="2418932236"/>
                    </a:ext>
                  </a:extLst>
                </a:gridCol>
                <a:gridCol w="1224137">
                  <a:extLst>
                    <a:ext uri="{9D8B030D-6E8A-4147-A177-3AD203B41FA5}">
                      <a16:colId xmlns:a16="http://schemas.microsoft.com/office/drawing/2014/main" xmlns="" val="1585919637"/>
                    </a:ext>
                  </a:extLst>
                </a:gridCol>
              </a:tblGrid>
              <a:tr h="724282">
                <a:tc rowSpan="7">
                  <a:txBody>
                    <a:bodyPr/>
                    <a:lstStyle/>
                    <a:p>
                      <a:pPr marL="71755" marR="71755" algn="ctr">
                        <a:lnSpc>
                          <a:spcPct val="115000"/>
                        </a:lnSpc>
                        <a:spcAft>
                          <a:spcPts val="0"/>
                        </a:spcAft>
                      </a:pPr>
                      <a:r>
                        <a:rPr lang="es-CO" sz="1000" dirty="0">
                          <a:effectLst/>
                          <a:latin typeface="Arial" panose="020B0604020202020204" pitchFamily="34" charset="0"/>
                          <a:ea typeface="Times New Roman" panose="02020603050405020304" pitchFamily="18" charset="0"/>
                          <a:cs typeface="Times New Roman" panose="02020603050405020304" pitchFamily="18" charset="0"/>
                        </a:rPr>
                        <a:t/>
                      </a:r>
                      <a:br>
                        <a:rPr lang="es-CO" sz="1000" dirty="0">
                          <a:effectLst/>
                          <a:latin typeface="Arial" panose="020B0604020202020204" pitchFamily="34" charset="0"/>
                          <a:ea typeface="Times New Roman" panose="02020603050405020304" pitchFamily="18" charset="0"/>
                          <a:cs typeface="Times New Roman" panose="02020603050405020304" pitchFamily="18" charset="0"/>
                        </a:rPr>
                      </a:br>
                      <a:r>
                        <a:rPr lang="es-CO" sz="1800" b="1" dirty="0">
                          <a:effectLst/>
                          <a:latin typeface="Arial" panose="020B0604020202020204" pitchFamily="34" charset="0"/>
                          <a:ea typeface="Times New Roman" panose="02020603050405020304" pitchFamily="18" charset="0"/>
                          <a:cs typeface="Times New Roman" panose="02020603050405020304" pitchFamily="18" charset="0"/>
                        </a:rPr>
                        <a:t>PROBABILIDAD</a:t>
                      </a:r>
                      <a:endParaRPr lang="es-CO"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lnSpc>
                          <a:spcPct val="115000"/>
                        </a:lnSpc>
                        <a:spcAft>
                          <a:spcPts val="0"/>
                        </a:spcAft>
                      </a:pPr>
                      <a:r>
                        <a:rPr lang="es-CO" sz="2000" dirty="0">
                          <a:effectLst/>
                          <a:latin typeface="Arial" panose="020B0604020202020204" pitchFamily="34" charset="0"/>
                          <a:ea typeface="Times New Roman" panose="02020603050405020304" pitchFamily="18" charset="0"/>
                          <a:cs typeface="Times New Roman" panose="02020603050405020304" pitchFamily="18" charset="0"/>
                        </a:rPr>
                        <a:t>Casi Seguro</a:t>
                      </a:r>
                      <a:endParaRPr lang="es-CO"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s-CO" sz="2000" dirty="0">
                          <a:effectLst/>
                          <a:latin typeface="Arial" panose="020B0604020202020204" pitchFamily="34" charset="0"/>
                          <a:ea typeface="Times New Roman" panose="02020603050405020304" pitchFamily="18" charset="0"/>
                          <a:cs typeface="Times New Roman" panose="02020603050405020304" pitchFamily="18" charset="0"/>
                        </a:rPr>
                        <a:t>(5)</a:t>
                      </a:r>
                      <a:endParaRPr lang="es-CO"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Alto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es-CO" sz="1600" dirty="0">
                          <a:effectLst/>
                          <a:latin typeface="Arial" panose="020B0604020202020204" pitchFamily="34" charset="0"/>
                          <a:ea typeface="Times New Roman" panose="02020603050405020304" pitchFamily="18" charset="0"/>
                          <a:cs typeface="Times New Roman" panose="02020603050405020304" pitchFamily="18" charset="0"/>
                        </a:rPr>
                        <a:t>Alto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Extremo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Extremo</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Extremo</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xmlns="" val="2761533848"/>
                  </a:ext>
                </a:extLst>
              </a:tr>
              <a:tr h="724282">
                <a:tc vMerge="1">
                  <a:txBody>
                    <a:bodyPr/>
                    <a:lstStyle/>
                    <a:p>
                      <a:endParaRPr lang="es-CO"/>
                    </a:p>
                  </a:txBody>
                  <a:tcPr/>
                </a:tc>
                <a:tc>
                  <a:txBody>
                    <a:bodyPr/>
                    <a:lstStyle/>
                    <a:p>
                      <a:pPr algn="ctr">
                        <a:lnSpc>
                          <a:spcPct val="115000"/>
                        </a:lnSpc>
                        <a:spcAft>
                          <a:spcPts val="0"/>
                        </a:spcAft>
                      </a:pPr>
                      <a:r>
                        <a:rPr lang="es-CO" sz="2000" dirty="0">
                          <a:effectLst/>
                          <a:latin typeface="Arial" panose="020B0604020202020204" pitchFamily="34" charset="0"/>
                          <a:ea typeface="Times New Roman" panose="02020603050405020304" pitchFamily="18" charset="0"/>
                          <a:cs typeface="Times New Roman" panose="02020603050405020304" pitchFamily="18" charset="0"/>
                        </a:rPr>
                        <a:t>Probable</a:t>
                      </a:r>
                      <a:endParaRPr lang="es-CO"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s-CO" sz="2000" dirty="0">
                          <a:effectLst/>
                          <a:latin typeface="Arial" panose="020B0604020202020204" pitchFamily="34" charset="0"/>
                          <a:ea typeface="Times New Roman" panose="02020603050405020304" pitchFamily="18" charset="0"/>
                          <a:cs typeface="Times New Roman" panose="02020603050405020304" pitchFamily="18" charset="0"/>
                        </a:rPr>
                        <a:t>(4)</a:t>
                      </a:r>
                      <a:endParaRPr lang="es-CO"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Moderado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Alto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es-CO" sz="1600" dirty="0">
                          <a:effectLst/>
                          <a:latin typeface="Arial" panose="020B0604020202020204" pitchFamily="34" charset="0"/>
                          <a:ea typeface="Times New Roman" panose="02020603050405020304" pitchFamily="18" charset="0"/>
                          <a:cs typeface="Times New Roman" panose="02020603050405020304" pitchFamily="18" charset="0"/>
                        </a:rPr>
                        <a:t>Alto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Extremo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es-CO" sz="1600" dirty="0">
                          <a:effectLst/>
                          <a:latin typeface="Arial" panose="020B0604020202020204" pitchFamily="34" charset="0"/>
                          <a:ea typeface="Times New Roman" panose="02020603050405020304" pitchFamily="18" charset="0"/>
                          <a:cs typeface="Times New Roman" panose="02020603050405020304" pitchFamily="18" charset="0"/>
                        </a:rPr>
                        <a:t>Extremo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xmlns="" val="2501897507"/>
                  </a:ext>
                </a:extLst>
              </a:tr>
              <a:tr h="724282">
                <a:tc vMerge="1">
                  <a:txBody>
                    <a:bodyPr/>
                    <a:lstStyle/>
                    <a:p>
                      <a:endParaRPr lang="es-CO"/>
                    </a:p>
                  </a:txBody>
                  <a:tcPr/>
                </a:tc>
                <a:tc>
                  <a:txBody>
                    <a:bodyPr/>
                    <a:lstStyle/>
                    <a:p>
                      <a:pPr algn="ctr">
                        <a:lnSpc>
                          <a:spcPct val="115000"/>
                        </a:lnSpc>
                        <a:spcAft>
                          <a:spcPts val="0"/>
                        </a:spcAft>
                      </a:pPr>
                      <a:r>
                        <a:rPr lang="es-CO" sz="2000" dirty="0">
                          <a:effectLst/>
                          <a:latin typeface="Arial" panose="020B0604020202020204" pitchFamily="34" charset="0"/>
                          <a:ea typeface="Times New Roman" panose="02020603050405020304" pitchFamily="18" charset="0"/>
                          <a:cs typeface="Times New Roman" panose="02020603050405020304" pitchFamily="18" charset="0"/>
                        </a:rPr>
                        <a:t>Posible</a:t>
                      </a:r>
                      <a:endParaRPr lang="es-CO" sz="2000" dirty="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s-CO" sz="2000" dirty="0">
                          <a:effectLst/>
                          <a:latin typeface="Arial" panose="020B0604020202020204" pitchFamily="34" charset="0"/>
                          <a:ea typeface="Times New Roman" panose="02020603050405020304" pitchFamily="18" charset="0"/>
                          <a:cs typeface="Times New Roman" panose="02020603050405020304" pitchFamily="18" charset="0"/>
                        </a:rPr>
                        <a:t>(3)</a:t>
                      </a:r>
                      <a:endParaRPr lang="es-CO" sz="2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Bajo</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Moderado</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Alto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Extremo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a:lnSpc>
                          <a:spcPct val="115000"/>
                        </a:lnSpc>
                        <a:spcAft>
                          <a:spcPts val="0"/>
                        </a:spcAft>
                      </a:pPr>
                      <a:r>
                        <a:rPr lang="es-CO" sz="1600" dirty="0">
                          <a:effectLst/>
                          <a:latin typeface="Arial" panose="020B0604020202020204" pitchFamily="34" charset="0"/>
                          <a:ea typeface="Times New Roman" panose="02020603050405020304" pitchFamily="18" charset="0"/>
                          <a:cs typeface="Times New Roman" panose="02020603050405020304" pitchFamily="18" charset="0"/>
                        </a:rPr>
                        <a:t>Extremo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xmlns="" val="2072132634"/>
                  </a:ext>
                </a:extLst>
              </a:tr>
              <a:tr h="724282">
                <a:tc vMerge="1">
                  <a:txBody>
                    <a:bodyPr/>
                    <a:lstStyle/>
                    <a:p>
                      <a:endParaRPr lang="es-CO"/>
                    </a:p>
                  </a:txBody>
                  <a:tcPr/>
                </a:tc>
                <a:tc>
                  <a:txBody>
                    <a:bodyPr/>
                    <a:lstStyle/>
                    <a:p>
                      <a:pPr algn="ctr">
                        <a:lnSpc>
                          <a:spcPct val="115000"/>
                        </a:lnSpc>
                        <a:spcAft>
                          <a:spcPts val="0"/>
                        </a:spcAft>
                      </a:pPr>
                      <a:r>
                        <a:rPr lang="es-CO" sz="2000">
                          <a:effectLst/>
                          <a:latin typeface="Arial" panose="020B0604020202020204" pitchFamily="34" charset="0"/>
                          <a:ea typeface="Times New Roman" panose="02020603050405020304" pitchFamily="18" charset="0"/>
                          <a:cs typeface="Times New Roman" panose="02020603050405020304" pitchFamily="18" charset="0"/>
                        </a:rPr>
                        <a:t>Improbable</a:t>
                      </a:r>
                      <a:endParaRPr lang="es-CO" sz="200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s-CO" sz="2000">
                          <a:effectLst/>
                          <a:latin typeface="Arial" panose="020B0604020202020204" pitchFamily="34" charset="0"/>
                          <a:ea typeface="Times New Roman" panose="02020603050405020304" pitchFamily="18" charset="0"/>
                          <a:cs typeface="Times New Roman" panose="02020603050405020304" pitchFamily="18" charset="0"/>
                        </a:rPr>
                        <a:t>(2)</a:t>
                      </a:r>
                      <a:endParaRPr lang="es-CO"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Bajo</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Bajo</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Moderado</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Alto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es-CO" sz="1600" dirty="0">
                          <a:effectLst/>
                          <a:latin typeface="Arial" panose="020B0604020202020204" pitchFamily="34" charset="0"/>
                          <a:ea typeface="Times New Roman" panose="02020603050405020304" pitchFamily="18" charset="0"/>
                          <a:cs typeface="Times New Roman" panose="02020603050405020304" pitchFamily="18" charset="0"/>
                        </a:rPr>
                        <a:t>Extremo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xmlns="" val="2198460953"/>
                  </a:ext>
                </a:extLst>
              </a:tr>
              <a:tr h="995825">
                <a:tc vMerge="1">
                  <a:txBody>
                    <a:bodyPr/>
                    <a:lstStyle/>
                    <a:p>
                      <a:endParaRPr lang="es-CO"/>
                    </a:p>
                  </a:txBody>
                  <a:tcPr/>
                </a:tc>
                <a:tc>
                  <a:txBody>
                    <a:bodyPr/>
                    <a:lstStyle/>
                    <a:p>
                      <a:pPr algn="ctr">
                        <a:lnSpc>
                          <a:spcPct val="115000"/>
                        </a:lnSpc>
                        <a:spcAft>
                          <a:spcPts val="0"/>
                        </a:spcAft>
                      </a:pPr>
                      <a:r>
                        <a:rPr lang="es-CO" sz="2000">
                          <a:effectLst/>
                          <a:latin typeface="Arial" panose="020B0604020202020204" pitchFamily="34" charset="0"/>
                          <a:ea typeface="Times New Roman" panose="02020603050405020304" pitchFamily="18" charset="0"/>
                          <a:cs typeface="Times New Roman" panose="02020603050405020304" pitchFamily="18" charset="0"/>
                        </a:rPr>
                        <a:t>Rara vez</a:t>
                      </a:r>
                      <a:endParaRPr lang="es-CO" sz="2000">
                        <a:effectLst/>
                        <a:latin typeface="Calibri" panose="020F050202020403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s-CO" sz="2000">
                          <a:effectLst/>
                          <a:latin typeface="Arial" panose="020B0604020202020204" pitchFamily="34" charset="0"/>
                          <a:ea typeface="Times New Roman" panose="02020603050405020304" pitchFamily="18" charset="0"/>
                          <a:cs typeface="Times New Roman" panose="02020603050405020304" pitchFamily="18" charset="0"/>
                        </a:rPr>
                        <a:t>(1)</a:t>
                      </a:r>
                      <a:endParaRPr lang="es-CO"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Bajo</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Bajo</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50"/>
                    </a:solidFill>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Moderado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Alto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Extremo</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extLst>
                  <a:ext uri="{0D108BD9-81ED-4DB2-BD59-A6C34878D82A}">
                    <a16:rowId xmlns:a16="http://schemas.microsoft.com/office/drawing/2014/main" xmlns="" val="420662254"/>
                  </a:ext>
                </a:extLst>
              </a:tr>
              <a:tr h="813762">
                <a:tc vMerge="1">
                  <a:txBody>
                    <a:bodyPr/>
                    <a:lstStyle/>
                    <a:p>
                      <a:endParaRPr lang="es-CO"/>
                    </a:p>
                  </a:txBody>
                  <a:tcPr/>
                </a:tc>
                <a:tc>
                  <a:txBody>
                    <a:bodyPr/>
                    <a:lstStyle/>
                    <a:p>
                      <a:pPr algn="ctr">
                        <a:lnSpc>
                          <a:spcPct val="115000"/>
                        </a:lnSpc>
                        <a:spcAft>
                          <a:spcPts val="0"/>
                        </a:spcAft>
                      </a:pPr>
                      <a:r>
                        <a:rPr lang="es-CO" sz="2000">
                          <a:effectLst/>
                          <a:latin typeface="Arial" panose="020B0604020202020204" pitchFamily="34" charset="0"/>
                          <a:ea typeface="Times New Roman" panose="02020603050405020304" pitchFamily="18" charset="0"/>
                          <a:cs typeface="Times New Roman" panose="02020603050405020304" pitchFamily="18" charset="0"/>
                        </a:rPr>
                        <a:t> </a:t>
                      </a:r>
                      <a:endParaRPr lang="es-CO" sz="20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Insignificante (1)</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Menor</a:t>
                      </a:r>
                    </a:p>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 </a:t>
                      </a:r>
                      <a:r>
                        <a:rPr lang="es-CO" sz="1600" dirty="0">
                          <a:effectLst/>
                          <a:latin typeface="Arial" panose="020B0604020202020204" pitchFamily="34" charset="0"/>
                          <a:ea typeface="Times New Roman" panose="02020603050405020304" pitchFamily="18" charset="0"/>
                          <a:cs typeface="Times New Roman" panose="02020603050405020304" pitchFamily="18" charset="0"/>
                        </a:rPr>
                        <a:t>(2)</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a:effectLst/>
                          <a:latin typeface="Arial" panose="020B0604020202020204" pitchFamily="34" charset="0"/>
                          <a:ea typeface="Times New Roman" panose="02020603050405020304" pitchFamily="18" charset="0"/>
                          <a:cs typeface="Times New Roman" panose="02020603050405020304" pitchFamily="18" charset="0"/>
                        </a:rPr>
                        <a:t>Moderado (3)</a:t>
                      </a:r>
                      <a:endParaRPr lang="es-CO" sz="160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dirty="0">
                          <a:effectLst/>
                          <a:latin typeface="Arial" panose="020B0604020202020204" pitchFamily="34" charset="0"/>
                          <a:ea typeface="Times New Roman" panose="02020603050405020304" pitchFamily="18" charset="0"/>
                          <a:cs typeface="Times New Roman" panose="02020603050405020304" pitchFamily="18" charset="0"/>
                        </a:rPr>
                        <a:t>Mayor </a:t>
                      </a:r>
                      <a:endParaRPr lang="es-CO" sz="1600" dirty="0" smtClean="0">
                        <a:effectLst/>
                        <a:latin typeface="Arial" panose="020B0604020202020204" pitchFamily="34" charset="0"/>
                        <a:ea typeface="Times New Roman" panose="02020603050405020304" pitchFamily="18" charset="0"/>
                        <a:cs typeface="Times New Roman" panose="02020603050405020304" pitchFamily="18" charset="0"/>
                      </a:endParaRPr>
                    </a:p>
                    <a:p>
                      <a:pPr algn="ctr">
                        <a:lnSpc>
                          <a:spcPct val="115000"/>
                        </a:lnSpc>
                        <a:spcAft>
                          <a:spcPts val="0"/>
                        </a:spcAft>
                      </a:pPr>
                      <a:r>
                        <a:rPr lang="es-CO" sz="1600" dirty="0" smtClean="0">
                          <a:effectLst/>
                          <a:latin typeface="Arial" panose="020B0604020202020204" pitchFamily="34" charset="0"/>
                          <a:ea typeface="Times New Roman" panose="02020603050405020304" pitchFamily="18" charset="0"/>
                          <a:cs typeface="Times New Roman" panose="02020603050405020304" pitchFamily="18" charset="0"/>
                        </a:rPr>
                        <a:t>(</a:t>
                      </a:r>
                      <a:r>
                        <a:rPr lang="es-CO" sz="1600" dirty="0">
                          <a:effectLst/>
                          <a:latin typeface="Arial" panose="020B0604020202020204" pitchFamily="34" charset="0"/>
                          <a:ea typeface="Times New Roman" panose="02020603050405020304" pitchFamily="18" charset="0"/>
                          <a:cs typeface="Times New Roman" panose="02020603050405020304" pitchFamily="18" charset="0"/>
                        </a:rPr>
                        <a:t>4)</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CO" sz="1600" dirty="0">
                          <a:effectLst/>
                          <a:latin typeface="Arial" panose="020B0604020202020204" pitchFamily="34" charset="0"/>
                          <a:ea typeface="Times New Roman" panose="02020603050405020304" pitchFamily="18" charset="0"/>
                          <a:cs typeface="Times New Roman" panose="02020603050405020304" pitchFamily="18" charset="0"/>
                        </a:rPr>
                        <a:t>Catastrófico (5)</a:t>
                      </a:r>
                      <a:endParaRPr lang="es-CO" sz="16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28393032"/>
                  </a:ext>
                </a:extLst>
              </a:tr>
              <a:tr h="175020">
                <a:tc vMerge="1">
                  <a:txBody>
                    <a:bodyPr/>
                    <a:lstStyle/>
                    <a:p>
                      <a:endParaRPr lang="es-CO"/>
                    </a:p>
                  </a:txBody>
                  <a:tcPr/>
                </a:tc>
                <a:tc gridSpan="6">
                  <a:txBody>
                    <a:bodyPr/>
                    <a:lstStyle/>
                    <a:p>
                      <a:pPr algn="ctr">
                        <a:lnSpc>
                          <a:spcPct val="115000"/>
                        </a:lnSpc>
                        <a:spcAft>
                          <a:spcPts val="0"/>
                        </a:spcAft>
                      </a:pPr>
                      <a:r>
                        <a:rPr lang="es-CO" sz="1000" b="1" dirty="0">
                          <a:effectLst/>
                          <a:latin typeface="Arial" panose="020B0604020202020204" pitchFamily="34" charset="0"/>
                          <a:ea typeface="Times New Roman" panose="02020603050405020304" pitchFamily="18" charset="0"/>
                          <a:cs typeface="Times New Roman" panose="02020603050405020304" pitchFamily="18" charset="0"/>
                        </a:rPr>
                        <a:t>IMPACTO</a:t>
                      </a:r>
                      <a:endParaRPr lang="es-CO"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97" marR="5039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xmlns="" val="1702041869"/>
                  </a:ext>
                </a:extLst>
              </a:tr>
            </a:tbl>
          </a:graphicData>
        </a:graphic>
      </p:graphicFrame>
    </p:spTree>
    <p:extLst>
      <p:ext uri="{BB962C8B-B14F-4D97-AF65-F5344CB8AC3E}">
        <p14:creationId xmlns:p14="http://schemas.microsoft.com/office/powerpoint/2010/main" xmlns="" val="2676905149"/>
      </p:ext>
    </p:extLst>
  </p:cSld>
  <p:clrMapOvr>
    <a:masterClrMapping/>
  </p:clrMapOvr>
  <p:transition spd="slow">
    <p:randomBar dir="ver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4" name="CuadroTexto 3"/>
          <p:cNvSpPr txBox="1"/>
          <p:nvPr/>
        </p:nvSpPr>
        <p:spPr>
          <a:xfrm>
            <a:off x="1574802" y="3217000"/>
            <a:ext cx="5578835" cy="769441"/>
          </a:xfrm>
          <a:prstGeom prst="rect">
            <a:avLst/>
          </a:prstGeom>
          <a:noFill/>
        </p:spPr>
        <p:txBody>
          <a:bodyPr wrap="none" rtlCol="0">
            <a:spAutoFit/>
          </a:bodyPr>
          <a:lstStyle/>
          <a:p>
            <a:r>
              <a:rPr lang="es-CO" sz="4400" dirty="0" smtClean="0"/>
              <a:t>DISEÑO DE CONTROLES</a:t>
            </a:r>
            <a:endParaRPr lang="es-CO" sz="4400" dirty="0"/>
          </a:p>
        </p:txBody>
      </p:sp>
    </p:spTree>
    <p:extLst>
      <p:ext uri="{BB962C8B-B14F-4D97-AF65-F5344CB8AC3E}">
        <p14:creationId xmlns:p14="http://schemas.microsoft.com/office/powerpoint/2010/main" xmlns="" val="3721738683"/>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6" name="Rectángulo 5"/>
          <p:cNvSpPr/>
          <p:nvPr/>
        </p:nvSpPr>
        <p:spPr>
          <a:xfrm>
            <a:off x="0" y="3212994"/>
            <a:ext cx="2844803" cy="923330"/>
          </a:xfrm>
          <a:prstGeom prst="rect">
            <a:avLst/>
          </a:prstGeom>
        </p:spPr>
        <p:txBody>
          <a:bodyPr wrap="square">
            <a:spAutoFit/>
          </a:bodyPr>
          <a:lstStyle/>
          <a:p>
            <a:pPr algn="just"/>
            <a:r>
              <a:rPr lang="es-CO" dirty="0" smtClean="0">
                <a:latin typeface="Arial" panose="020B0604020202020204" pitchFamily="34" charset="0"/>
                <a:cs typeface="Arial" panose="020B0604020202020204" pitchFamily="34" charset="0"/>
              </a:rPr>
              <a:t>La redacción del Control debe incluir los siguientes ítems, sin excepción:</a:t>
            </a:r>
            <a:endParaRPr lang="es-CO" dirty="0">
              <a:latin typeface="Arial" panose="020B0604020202020204" pitchFamily="34" charset="0"/>
              <a:cs typeface="Arial" panose="020B0604020202020204" pitchFamily="34" charset="0"/>
            </a:endParaRPr>
          </a:p>
        </p:txBody>
      </p:sp>
      <p:graphicFrame>
        <p:nvGraphicFramePr>
          <p:cNvPr id="20" name="Diagrama 19"/>
          <p:cNvGraphicFramePr/>
          <p:nvPr>
            <p:extLst>
              <p:ext uri="{D42A27DB-BD31-4B8C-83A1-F6EECF244321}">
                <p14:modId xmlns:p14="http://schemas.microsoft.com/office/powerpoint/2010/main" xmlns="" val="2428883517"/>
              </p:ext>
            </p:extLst>
          </p:nvPr>
        </p:nvGraphicFramePr>
        <p:xfrm>
          <a:off x="2430646" y="1597603"/>
          <a:ext cx="6432376" cy="43708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779234034"/>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6" name="CuadroTexto 5"/>
          <p:cNvSpPr txBox="1"/>
          <p:nvPr/>
        </p:nvSpPr>
        <p:spPr>
          <a:xfrm>
            <a:off x="261005" y="970967"/>
            <a:ext cx="5167598" cy="369332"/>
          </a:xfrm>
          <a:prstGeom prst="rect">
            <a:avLst/>
          </a:prstGeom>
          <a:noFill/>
        </p:spPr>
        <p:txBody>
          <a:bodyPr wrap="square" rtlCol="0">
            <a:spAutoFit/>
          </a:bodyPr>
          <a:lstStyle/>
          <a:p>
            <a:r>
              <a:rPr lang="es-CO" dirty="0" smtClean="0"/>
              <a:t>Evaluación del diseño del control</a:t>
            </a:r>
            <a:endParaRPr lang="es-CO" dirty="0"/>
          </a:p>
        </p:txBody>
      </p:sp>
      <p:graphicFrame>
        <p:nvGraphicFramePr>
          <p:cNvPr id="9" name="Tabla 8"/>
          <p:cNvGraphicFramePr>
            <a:graphicFrameLocks noGrp="1"/>
          </p:cNvGraphicFramePr>
          <p:nvPr>
            <p:extLst>
              <p:ext uri="{D42A27DB-BD31-4B8C-83A1-F6EECF244321}">
                <p14:modId xmlns:p14="http://schemas.microsoft.com/office/powerpoint/2010/main" xmlns="" val="2701588216"/>
              </p:ext>
            </p:extLst>
          </p:nvPr>
        </p:nvGraphicFramePr>
        <p:xfrm>
          <a:off x="471056" y="1485125"/>
          <a:ext cx="8007926" cy="5228049"/>
        </p:xfrm>
        <a:graphic>
          <a:graphicData uri="http://schemas.openxmlformats.org/drawingml/2006/table">
            <a:tbl>
              <a:tblPr/>
              <a:tblGrid>
                <a:gridCol w="2419313">
                  <a:extLst>
                    <a:ext uri="{9D8B030D-6E8A-4147-A177-3AD203B41FA5}">
                      <a16:colId xmlns:a16="http://schemas.microsoft.com/office/drawing/2014/main" xmlns="" val="167718290"/>
                    </a:ext>
                  </a:extLst>
                </a:gridCol>
                <a:gridCol w="3423328">
                  <a:extLst>
                    <a:ext uri="{9D8B030D-6E8A-4147-A177-3AD203B41FA5}">
                      <a16:colId xmlns:a16="http://schemas.microsoft.com/office/drawing/2014/main" xmlns="" val="361470415"/>
                    </a:ext>
                  </a:extLst>
                </a:gridCol>
                <a:gridCol w="2165285">
                  <a:extLst>
                    <a:ext uri="{9D8B030D-6E8A-4147-A177-3AD203B41FA5}">
                      <a16:colId xmlns:a16="http://schemas.microsoft.com/office/drawing/2014/main" xmlns="" val="3418379901"/>
                    </a:ext>
                  </a:extLst>
                </a:gridCol>
              </a:tblGrid>
              <a:tr h="562305">
                <a:tc>
                  <a:txBody>
                    <a:bodyPr/>
                    <a:lstStyle/>
                    <a:p>
                      <a:pPr algn="ctr" fontAlgn="ctr"/>
                      <a:r>
                        <a:rPr lang="es-CO" sz="1400" b="0" i="0" u="none" strike="noStrike" dirty="0">
                          <a:solidFill>
                            <a:srgbClr val="000000"/>
                          </a:solidFill>
                          <a:effectLst/>
                          <a:latin typeface="Arial" panose="020B0604020202020204" pitchFamily="34" charset="0"/>
                        </a:rPr>
                        <a:t>Criterio de evaluación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s-MX" sz="1400" b="0" i="0" u="none" strike="noStrike" dirty="0">
                          <a:solidFill>
                            <a:srgbClr val="000000"/>
                          </a:solidFill>
                          <a:effectLst/>
                          <a:latin typeface="Arial" panose="020B0604020202020204" pitchFamily="34" charset="0"/>
                        </a:rPr>
                        <a:t>Opción de respuesta al criterio de evaluación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b"/>
                      <a:r>
                        <a:rPr lang="es-MX" sz="1400" b="0" i="0" u="none" strike="noStrike" dirty="0">
                          <a:solidFill>
                            <a:srgbClr val="000000"/>
                          </a:solidFill>
                          <a:effectLst/>
                          <a:latin typeface="Arial" panose="020B0604020202020204" pitchFamily="34" charset="0"/>
                        </a:rPr>
                        <a:t>Peso en la evaluación del diseño del control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350042865"/>
                  </a:ext>
                </a:extLst>
              </a:tr>
              <a:tr h="274294">
                <a:tc rowSpan="2">
                  <a:txBody>
                    <a:bodyPr/>
                    <a:lstStyle/>
                    <a:p>
                      <a:pPr algn="ctr" fontAlgn="ctr"/>
                      <a:r>
                        <a:rPr lang="es-CO" sz="1200" b="0" i="0" u="none" strike="noStrike" dirty="0">
                          <a:solidFill>
                            <a:srgbClr val="000000"/>
                          </a:solidFill>
                          <a:effectLst/>
                          <a:latin typeface="Arial" panose="020B0604020202020204" pitchFamily="34" charset="0"/>
                        </a:rPr>
                        <a:t>Asignación de responsable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Asignado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33236865"/>
                  </a:ext>
                </a:extLst>
              </a:tr>
              <a:tr h="274294">
                <a:tc vMerge="1">
                  <a:txBody>
                    <a:bodyPr/>
                    <a:lstStyle/>
                    <a:p>
                      <a:endParaRPr lang="es-CO"/>
                    </a:p>
                  </a:txBody>
                  <a:tcPr/>
                </a:tc>
                <a:tc>
                  <a:txBody>
                    <a:bodyPr/>
                    <a:lstStyle/>
                    <a:p>
                      <a:pPr algn="l" fontAlgn="b"/>
                      <a:r>
                        <a:rPr lang="es-CO" sz="1200" b="0" i="0" u="none" strike="noStrike" dirty="0">
                          <a:solidFill>
                            <a:srgbClr val="000000"/>
                          </a:solidFill>
                          <a:effectLst/>
                          <a:latin typeface="Arial" panose="020B0604020202020204" pitchFamily="34" charset="0"/>
                        </a:rPr>
                        <a:t>No Asignado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73386733"/>
                  </a:ext>
                </a:extLst>
              </a:tr>
              <a:tr h="329154">
                <a:tc rowSpan="2">
                  <a:txBody>
                    <a:bodyPr/>
                    <a:lstStyle/>
                    <a:p>
                      <a:pPr algn="ctr" fontAlgn="b"/>
                      <a:r>
                        <a:rPr lang="es-MX" sz="1200" b="0" i="0" u="none" strike="noStrike">
                          <a:solidFill>
                            <a:srgbClr val="000000"/>
                          </a:solidFill>
                          <a:effectLst/>
                          <a:latin typeface="Arial" panose="020B0604020202020204" pitchFamily="34" charset="0"/>
                        </a:rPr>
                        <a:t>Segregación y autoridad del responsable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dirty="0">
                          <a:solidFill>
                            <a:srgbClr val="000000"/>
                          </a:solidFill>
                          <a:effectLst/>
                          <a:latin typeface="Arial" panose="020B0604020202020204" pitchFamily="34" charset="0"/>
                        </a:rPr>
                        <a:t>Adecuado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62137976"/>
                  </a:ext>
                </a:extLst>
              </a:tr>
              <a:tr h="274294">
                <a:tc vMerge="1">
                  <a:txBody>
                    <a:bodyPr/>
                    <a:lstStyle/>
                    <a:p>
                      <a:endParaRPr lang="es-CO"/>
                    </a:p>
                  </a:txBody>
                  <a:tcPr/>
                </a:tc>
                <a:tc>
                  <a:txBody>
                    <a:bodyPr/>
                    <a:lstStyle/>
                    <a:p>
                      <a:pPr algn="l" fontAlgn="b"/>
                      <a:r>
                        <a:rPr lang="es-CO" sz="1200" b="0" i="0" u="none" strike="noStrike" dirty="0">
                          <a:solidFill>
                            <a:srgbClr val="000000"/>
                          </a:solidFill>
                          <a:effectLst/>
                          <a:latin typeface="Arial" panose="020B0604020202020204" pitchFamily="34" charset="0"/>
                        </a:rPr>
                        <a:t>Inadecuado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41170424"/>
                  </a:ext>
                </a:extLst>
              </a:tr>
              <a:tr h="274294">
                <a:tc rowSpan="2">
                  <a:txBody>
                    <a:bodyPr/>
                    <a:lstStyle/>
                    <a:p>
                      <a:pPr algn="ctr" fontAlgn="ctr"/>
                      <a:r>
                        <a:rPr lang="es-CO" sz="1200" b="0" i="0" u="none" strike="noStrike">
                          <a:solidFill>
                            <a:srgbClr val="000000"/>
                          </a:solidFill>
                          <a:effectLst/>
                          <a:latin typeface="Arial" panose="020B0604020202020204" pitchFamily="34" charset="0"/>
                        </a:rPr>
                        <a:t>Periodicidad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dirty="0">
                          <a:solidFill>
                            <a:srgbClr val="000000"/>
                          </a:solidFill>
                          <a:effectLst/>
                          <a:latin typeface="Arial" panose="020B0604020202020204" pitchFamily="34" charset="0"/>
                        </a:rPr>
                        <a:t>Oportuna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29608219"/>
                  </a:ext>
                </a:extLst>
              </a:tr>
              <a:tr h="274294">
                <a:tc vMerge="1">
                  <a:txBody>
                    <a:bodyPr/>
                    <a:lstStyle/>
                    <a:p>
                      <a:endParaRPr lang="es-CO"/>
                    </a:p>
                  </a:txBody>
                  <a:tcPr/>
                </a:tc>
                <a:tc>
                  <a:txBody>
                    <a:bodyPr/>
                    <a:lstStyle/>
                    <a:p>
                      <a:pPr algn="l" fontAlgn="b"/>
                      <a:r>
                        <a:rPr lang="es-CO" sz="1200" b="0" i="0" u="none" strike="noStrike" dirty="0">
                          <a:solidFill>
                            <a:srgbClr val="000000"/>
                          </a:solidFill>
                          <a:effectLst/>
                          <a:latin typeface="Arial" panose="020B0604020202020204" pitchFamily="34" charset="0"/>
                        </a:rPr>
                        <a:t>Inoportuna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78437474"/>
                  </a:ext>
                </a:extLst>
              </a:tr>
              <a:tr h="274294">
                <a:tc rowSpan="3">
                  <a:txBody>
                    <a:bodyPr/>
                    <a:lstStyle/>
                    <a:p>
                      <a:pPr algn="ctr" fontAlgn="ctr"/>
                      <a:r>
                        <a:rPr lang="es-CO" sz="1200" b="0" i="0" u="none" strike="noStrike">
                          <a:solidFill>
                            <a:srgbClr val="000000"/>
                          </a:solidFill>
                          <a:effectLst/>
                          <a:latin typeface="Arial" panose="020B0604020202020204" pitchFamily="34" charset="0"/>
                        </a:rPr>
                        <a:t>Propósito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Prevenir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38237072"/>
                  </a:ext>
                </a:extLst>
              </a:tr>
              <a:tr h="274294">
                <a:tc vMerge="1">
                  <a:txBody>
                    <a:bodyPr/>
                    <a:lstStyle/>
                    <a:p>
                      <a:endParaRPr lang="es-CO"/>
                    </a:p>
                  </a:txBody>
                  <a:tcPr/>
                </a:tc>
                <a:tc>
                  <a:txBody>
                    <a:bodyPr/>
                    <a:lstStyle/>
                    <a:p>
                      <a:pPr algn="l" fontAlgn="b"/>
                      <a:r>
                        <a:rPr lang="es-CO" sz="1200" b="0" i="0" u="none" strike="noStrike">
                          <a:solidFill>
                            <a:srgbClr val="000000"/>
                          </a:solidFill>
                          <a:effectLst/>
                          <a:latin typeface="Arial" panose="020B0604020202020204" pitchFamily="34" charset="0"/>
                        </a:rPr>
                        <a:t>Detectar</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58957626"/>
                  </a:ext>
                </a:extLst>
              </a:tr>
              <a:tr h="274294">
                <a:tc vMerge="1">
                  <a:txBody>
                    <a:bodyPr/>
                    <a:lstStyle/>
                    <a:p>
                      <a:endParaRPr lang="es-CO"/>
                    </a:p>
                  </a:txBody>
                  <a:tcPr/>
                </a:tc>
                <a:tc>
                  <a:txBody>
                    <a:bodyPr/>
                    <a:lstStyle/>
                    <a:p>
                      <a:pPr algn="l" fontAlgn="b"/>
                      <a:r>
                        <a:rPr lang="es-CO" sz="1200" b="0" i="0" u="none" strike="noStrike">
                          <a:solidFill>
                            <a:srgbClr val="000000"/>
                          </a:solidFill>
                          <a:effectLst/>
                          <a:latin typeface="Arial" panose="020B0604020202020204" pitchFamily="34" charset="0"/>
                        </a:rPr>
                        <a:t>No es control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15853356"/>
                  </a:ext>
                </a:extLst>
              </a:tr>
              <a:tr h="274294">
                <a:tc rowSpan="2">
                  <a:txBody>
                    <a:bodyPr/>
                    <a:lstStyle/>
                    <a:p>
                      <a:pPr algn="ctr" fontAlgn="b"/>
                      <a:r>
                        <a:rPr lang="es-MX" sz="1200" b="0" i="0" u="none" strike="noStrike">
                          <a:solidFill>
                            <a:srgbClr val="000000"/>
                          </a:solidFill>
                          <a:effectLst/>
                          <a:latin typeface="Arial" panose="020B0604020202020204" pitchFamily="34" charset="0"/>
                        </a:rPr>
                        <a:t>Cómo se realiza la actividad de control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Confiable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10827515"/>
                  </a:ext>
                </a:extLst>
              </a:tr>
              <a:tr h="274294">
                <a:tc vMerge="1">
                  <a:txBody>
                    <a:bodyPr/>
                    <a:lstStyle/>
                    <a:p>
                      <a:endParaRPr lang="es-CO"/>
                    </a:p>
                  </a:txBody>
                  <a:tcPr/>
                </a:tc>
                <a:tc>
                  <a:txBody>
                    <a:bodyPr/>
                    <a:lstStyle/>
                    <a:p>
                      <a:pPr algn="l" fontAlgn="b"/>
                      <a:r>
                        <a:rPr lang="es-CO" sz="1200" b="0" i="0" u="none" strike="noStrike">
                          <a:solidFill>
                            <a:srgbClr val="000000"/>
                          </a:solidFill>
                          <a:effectLst/>
                          <a:latin typeface="Arial" panose="020B0604020202020204" pitchFamily="34" charset="0"/>
                        </a:rPr>
                        <a:t>No confiable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147732856"/>
                  </a:ext>
                </a:extLst>
              </a:tr>
              <a:tr h="274294">
                <a:tc rowSpan="2">
                  <a:txBody>
                    <a:bodyPr/>
                    <a:lstStyle/>
                    <a:p>
                      <a:pPr algn="ctr" fontAlgn="b"/>
                      <a:r>
                        <a:rPr lang="es-MX" sz="1200" b="0" i="0" u="none" strike="noStrike">
                          <a:solidFill>
                            <a:srgbClr val="000000"/>
                          </a:solidFill>
                          <a:effectLst/>
                          <a:latin typeface="Arial" panose="020B0604020202020204" pitchFamily="34" charset="0"/>
                        </a:rPr>
                        <a:t>Qué pasa con las observaciones/desviaciones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MX" sz="1200" b="0" i="0" u="none" strike="noStrike">
                          <a:solidFill>
                            <a:srgbClr val="000000"/>
                          </a:solidFill>
                          <a:effectLst/>
                          <a:latin typeface="Arial" panose="020B0604020202020204" pitchFamily="34" charset="0"/>
                        </a:rPr>
                        <a:t>Se investigan y resuleven oportunamente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74756665"/>
                  </a:ext>
                </a:extLst>
              </a:tr>
              <a:tr h="496474">
                <a:tc vMerge="1">
                  <a:txBody>
                    <a:bodyPr/>
                    <a:lstStyle/>
                    <a:p>
                      <a:endParaRPr lang="es-CO"/>
                    </a:p>
                  </a:txBody>
                  <a:tcPr/>
                </a:tc>
                <a:tc>
                  <a:txBody>
                    <a:bodyPr/>
                    <a:lstStyle/>
                    <a:p>
                      <a:pPr algn="l" fontAlgn="b"/>
                      <a:r>
                        <a:rPr lang="es-MX" sz="1200" b="0" i="0" u="none" strike="noStrike">
                          <a:solidFill>
                            <a:srgbClr val="000000"/>
                          </a:solidFill>
                          <a:effectLst/>
                          <a:latin typeface="Arial" panose="020B0604020202020204" pitchFamily="34" charset="0"/>
                        </a:rPr>
                        <a:t>No se investigan y resuleven oportunamente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32797816"/>
                  </a:ext>
                </a:extLst>
              </a:tr>
              <a:tr h="274294">
                <a:tc rowSpan="3">
                  <a:txBody>
                    <a:bodyPr/>
                    <a:lstStyle/>
                    <a:p>
                      <a:pPr algn="ctr" fontAlgn="ctr"/>
                      <a:r>
                        <a:rPr lang="es-MX" sz="1200" b="0" i="0" u="none" strike="noStrike">
                          <a:solidFill>
                            <a:srgbClr val="000000"/>
                          </a:solidFill>
                          <a:effectLst/>
                          <a:latin typeface="Arial" panose="020B0604020202020204" pitchFamily="34" charset="0"/>
                        </a:rPr>
                        <a:t>Evidencia de la ejecución del control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Completa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64435404"/>
                  </a:ext>
                </a:extLst>
              </a:tr>
              <a:tr h="274294">
                <a:tc vMerge="1">
                  <a:txBody>
                    <a:bodyPr/>
                    <a:lstStyle/>
                    <a:p>
                      <a:endParaRPr lang="es-CO"/>
                    </a:p>
                  </a:txBody>
                  <a:tcPr/>
                </a:tc>
                <a:tc>
                  <a:txBody>
                    <a:bodyPr/>
                    <a:lstStyle/>
                    <a:p>
                      <a:pPr algn="l" fontAlgn="b"/>
                      <a:r>
                        <a:rPr lang="es-CO" sz="1200" b="0" i="0" u="none" strike="noStrike">
                          <a:solidFill>
                            <a:srgbClr val="000000"/>
                          </a:solidFill>
                          <a:effectLst/>
                          <a:latin typeface="Arial" panose="020B0604020202020204" pitchFamily="34" charset="0"/>
                        </a:rPr>
                        <a:t>Incompleta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64501476"/>
                  </a:ext>
                </a:extLst>
              </a:tr>
              <a:tr h="274294">
                <a:tc vMerge="1">
                  <a:txBody>
                    <a:bodyPr/>
                    <a:lstStyle/>
                    <a:p>
                      <a:endParaRPr lang="es-CO"/>
                    </a:p>
                  </a:txBody>
                  <a:tcPr/>
                </a:tc>
                <a:tc>
                  <a:txBody>
                    <a:bodyPr/>
                    <a:lstStyle/>
                    <a:p>
                      <a:pPr algn="l" fontAlgn="b"/>
                      <a:r>
                        <a:rPr lang="es-CO" sz="1200" b="0" i="0" u="none" strike="noStrike">
                          <a:solidFill>
                            <a:srgbClr val="000000"/>
                          </a:solidFill>
                          <a:effectLst/>
                          <a:latin typeface="Arial" panose="020B0604020202020204" pitchFamily="34" charset="0"/>
                        </a:rPr>
                        <a:t>No existe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49549551"/>
                  </a:ext>
                </a:extLst>
              </a:tr>
            </a:tbl>
          </a:graphicData>
        </a:graphic>
      </p:graphicFrame>
    </p:spTree>
    <p:extLst>
      <p:ext uri="{BB962C8B-B14F-4D97-AF65-F5344CB8AC3E}">
        <p14:creationId xmlns:p14="http://schemas.microsoft.com/office/powerpoint/2010/main" xmlns="" val="2308450709"/>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0" y="365806"/>
            <a:ext cx="9143999" cy="7171194"/>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pPr>
            <a:r>
              <a:rPr lang="es-CO" sz="2800" dirty="0">
                <a:latin typeface="Arial" panose="020B0604020202020204" pitchFamily="34" charset="0"/>
                <a:cs typeface="Arial" panose="020B0604020202020204" pitchFamily="34" charset="0"/>
              </a:rPr>
              <a:t>Modelo Integrado de Planeación y Gestión, numeral 2.2.1 “Política de Planeación institucional” de la dimensión “Direccionamiento Estratégico y Planeación</a:t>
            </a:r>
            <a:r>
              <a:rPr lang="es-CO" sz="2800" dirty="0" smtClean="0">
                <a:latin typeface="Arial" panose="020B0604020202020204" pitchFamily="34" charset="0"/>
                <a:cs typeface="Arial" panose="020B0604020202020204" pitchFamily="34" charset="0"/>
              </a:rPr>
              <a:t>”</a:t>
            </a:r>
          </a:p>
          <a:p>
            <a:pPr marL="342900" indent="-342900" algn="just">
              <a:lnSpc>
                <a:spcPct val="115000"/>
              </a:lnSpc>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pPr>
            <a:endParaRPr lang="es-CO" sz="2000" dirty="0" smtClean="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15000"/>
              </a:lnSpc>
              <a:spcAft>
                <a:spcPts val="0"/>
              </a:spcAft>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xmlns="" val="362891540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6" name="CuadroTexto 5"/>
          <p:cNvSpPr txBox="1"/>
          <p:nvPr/>
        </p:nvSpPr>
        <p:spPr>
          <a:xfrm>
            <a:off x="261005" y="1404537"/>
            <a:ext cx="5167598" cy="369332"/>
          </a:xfrm>
          <a:prstGeom prst="rect">
            <a:avLst/>
          </a:prstGeom>
          <a:noFill/>
        </p:spPr>
        <p:txBody>
          <a:bodyPr wrap="square" rtlCol="0">
            <a:spAutoFit/>
          </a:bodyPr>
          <a:lstStyle/>
          <a:p>
            <a:r>
              <a:rPr lang="es-CO" dirty="0" smtClean="0"/>
              <a:t>Resultado del </a:t>
            </a:r>
            <a:r>
              <a:rPr lang="es-CO" dirty="0" smtClean="0">
                <a:solidFill>
                  <a:srgbClr val="FF0000"/>
                </a:solidFill>
              </a:rPr>
              <a:t>diseño del control</a:t>
            </a:r>
            <a:endParaRPr lang="es-CO" dirty="0">
              <a:solidFill>
                <a:srgbClr val="FF0000"/>
              </a:solidFill>
            </a:endParaRPr>
          </a:p>
        </p:txBody>
      </p:sp>
      <p:graphicFrame>
        <p:nvGraphicFramePr>
          <p:cNvPr id="11" name="Tabla 10"/>
          <p:cNvGraphicFramePr>
            <a:graphicFrameLocks noGrp="1"/>
          </p:cNvGraphicFramePr>
          <p:nvPr>
            <p:extLst>
              <p:ext uri="{D42A27DB-BD31-4B8C-83A1-F6EECF244321}">
                <p14:modId xmlns:p14="http://schemas.microsoft.com/office/powerpoint/2010/main" xmlns="" val="2856933119"/>
              </p:ext>
            </p:extLst>
          </p:nvPr>
        </p:nvGraphicFramePr>
        <p:xfrm>
          <a:off x="971600" y="2497083"/>
          <a:ext cx="6408712" cy="1954253"/>
        </p:xfrm>
        <a:graphic>
          <a:graphicData uri="http://schemas.openxmlformats.org/drawingml/2006/table">
            <a:tbl>
              <a:tblPr/>
              <a:tblGrid>
                <a:gridCol w="2844612">
                  <a:extLst>
                    <a:ext uri="{9D8B030D-6E8A-4147-A177-3AD203B41FA5}">
                      <a16:colId xmlns:a16="http://schemas.microsoft.com/office/drawing/2014/main" xmlns="" val="2881697412"/>
                    </a:ext>
                  </a:extLst>
                </a:gridCol>
                <a:gridCol w="3564100">
                  <a:extLst>
                    <a:ext uri="{9D8B030D-6E8A-4147-A177-3AD203B41FA5}">
                      <a16:colId xmlns:a16="http://schemas.microsoft.com/office/drawing/2014/main" xmlns="" val="3359097105"/>
                    </a:ext>
                  </a:extLst>
                </a:gridCol>
              </a:tblGrid>
              <a:tr h="910880">
                <a:tc>
                  <a:txBody>
                    <a:bodyPr/>
                    <a:lstStyle/>
                    <a:p>
                      <a:pPr algn="ctr" fontAlgn="ctr"/>
                      <a:r>
                        <a:rPr lang="es-MX" sz="1600" b="0" i="0" u="none" strike="noStrike" dirty="0">
                          <a:solidFill>
                            <a:srgbClr val="000000"/>
                          </a:solidFill>
                          <a:effectLst/>
                          <a:latin typeface="Arial" panose="020B0604020202020204" pitchFamily="34" charset="0"/>
                        </a:rPr>
                        <a:t>Rango de Calificación del Diseño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MX" sz="1600" b="0" i="0" u="none" strike="noStrike" dirty="0">
                          <a:solidFill>
                            <a:srgbClr val="000000"/>
                          </a:solidFill>
                          <a:effectLst/>
                          <a:latin typeface="Arial" panose="020B0604020202020204" pitchFamily="34" charset="0"/>
                        </a:rPr>
                        <a:t>Resultado - Peso en la evaluación del Diseño del Control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930269323"/>
                  </a:ext>
                </a:extLst>
              </a:tr>
              <a:tr h="347791">
                <a:tc>
                  <a:txBody>
                    <a:bodyPr/>
                    <a:lstStyle/>
                    <a:p>
                      <a:pPr algn="ctr" fontAlgn="b"/>
                      <a:r>
                        <a:rPr lang="es-CO" sz="1600" b="0" i="0" u="none" strike="noStrike" dirty="0">
                          <a:solidFill>
                            <a:srgbClr val="000000"/>
                          </a:solidFill>
                          <a:effectLst/>
                          <a:latin typeface="Arial" panose="020B0604020202020204" pitchFamily="34" charset="0"/>
                        </a:rPr>
                        <a:t>Fuerte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MX" sz="1600" b="0" i="0" u="none" strike="noStrike" dirty="0">
                          <a:solidFill>
                            <a:srgbClr val="000000"/>
                          </a:solidFill>
                          <a:effectLst/>
                          <a:latin typeface="Arial" panose="020B0604020202020204" pitchFamily="34" charset="0"/>
                        </a:rPr>
                        <a:t>Calificación entre 96 y 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01759390"/>
                  </a:ext>
                </a:extLst>
              </a:tr>
              <a:tr h="347791">
                <a:tc>
                  <a:txBody>
                    <a:bodyPr/>
                    <a:lstStyle/>
                    <a:p>
                      <a:pPr algn="ctr" fontAlgn="b"/>
                      <a:r>
                        <a:rPr lang="es-CO" sz="1600" b="0" i="0" u="none" strike="noStrike">
                          <a:solidFill>
                            <a:srgbClr val="000000"/>
                          </a:solidFill>
                          <a:effectLst/>
                          <a:latin typeface="Arial" panose="020B0604020202020204" pitchFamily="34" charset="0"/>
                        </a:rPr>
                        <a:t>Moderado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MX" sz="1600" b="0" i="0" u="none" strike="noStrike" dirty="0">
                          <a:solidFill>
                            <a:srgbClr val="000000"/>
                          </a:solidFill>
                          <a:effectLst/>
                          <a:latin typeface="Arial" panose="020B0604020202020204" pitchFamily="34" charset="0"/>
                        </a:rPr>
                        <a:t>Calificación entre 86 y 95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299571249"/>
                  </a:ext>
                </a:extLst>
              </a:tr>
              <a:tr h="347791">
                <a:tc>
                  <a:txBody>
                    <a:bodyPr/>
                    <a:lstStyle/>
                    <a:p>
                      <a:pPr algn="ctr" fontAlgn="b"/>
                      <a:r>
                        <a:rPr lang="es-CO" sz="1600" b="0" i="0" u="none" strike="noStrike">
                          <a:solidFill>
                            <a:srgbClr val="000000"/>
                          </a:solidFill>
                          <a:effectLst/>
                          <a:latin typeface="Arial" panose="020B0604020202020204" pitchFamily="34" charset="0"/>
                        </a:rPr>
                        <a:t>Débil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MX" sz="1600" b="0" i="0" u="none" strike="noStrike" dirty="0">
                          <a:solidFill>
                            <a:srgbClr val="000000"/>
                          </a:solidFill>
                          <a:effectLst/>
                          <a:latin typeface="Arial" panose="020B0604020202020204" pitchFamily="34" charset="0"/>
                        </a:rPr>
                        <a:t> Calificación entre 0 y 85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701391670"/>
                  </a:ext>
                </a:extLst>
              </a:tr>
            </a:tbl>
          </a:graphicData>
        </a:graphic>
      </p:graphicFrame>
      <p:sp>
        <p:nvSpPr>
          <p:cNvPr id="4" name="Rectángulo 3"/>
          <p:cNvSpPr/>
          <p:nvPr/>
        </p:nvSpPr>
        <p:spPr>
          <a:xfrm>
            <a:off x="415636" y="4766251"/>
            <a:ext cx="8423563" cy="923330"/>
          </a:xfrm>
          <a:prstGeom prst="rect">
            <a:avLst/>
          </a:prstGeom>
        </p:spPr>
        <p:txBody>
          <a:bodyPr wrap="square">
            <a:spAutoFit/>
          </a:bodyPr>
          <a:lstStyle/>
          <a:p>
            <a:pPr algn="just"/>
            <a:r>
              <a:rPr lang="es-CO" i="1" dirty="0">
                <a:latin typeface="Arial" panose="020B0604020202020204" pitchFamily="34" charset="0"/>
                <a:cs typeface="Arial" panose="020B0604020202020204" pitchFamily="34" charset="0"/>
              </a:rPr>
              <a:t>El resultado de las calificaciones del control o promedio en el diseño de los controles, que este por debajo de 96 %, se debe establecer un plan de acción que permita tener un control o controles bien diseñados”.</a:t>
            </a:r>
          </a:p>
        </p:txBody>
      </p:sp>
    </p:spTree>
    <p:extLst>
      <p:ext uri="{BB962C8B-B14F-4D97-AF65-F5344CB8AC3E}">
        <p14:creationId xmlns:p14="http://schemas.microsoft.com/office/powerpoint/2010/main" xmlns="" val="3177168392"/>
      </p:ext>
    </p:extLst>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6" name="CuadroTexto 5"/>
          <p:cNvSpPr txBox="1"/>
          <p:nvPr/>
        </p:nvSpPr>
        <p:spPr>
          <a:xfrm>
            <a:off x="261005" y="1404537"/>
            <a:ext cx="5167598" cy="369332"/>
          </a:xfrm>
          <a:prstGeom prst="rect">
            <a:avLst/>
          </a:prstGeom>
          <a:noFill/>
        </p:spPr>
        <p:txBody>
          <a:bodyPr wrap="square" rtlCol="0">
            <a:spAutoFit/>
          </a:bodyPr>
          <a:lstStyle/>
          <a:p>
            <a:r>
              <a:rPr lang="es-CO" dirty="0" smtClean="0"/>
              <a:t>Resultado de la </a:t>
            </a:r>
            <a:r>
              <a:rPr lang="es-CO" dirty="0" smtClean="0">
                <a:solidFill>
                  <a:srgbClr val="FF0000"/>
                </a:solidFill>
              </a:rPr>
              <a:t>evaluación de la ejecución del control</a:t>
            </a:r>
            <a:endParaRPr lang="es-CO" dirty="0">
              <a:solidFill>
                <a:srgbClr val="FF0000"/>
              </a:solidFill>
            </a:endParaRPr>
          </a:p>
        </p:txBody>
      </p:sp>
      <p:sp>
        <p:nvSpPr>
          <p:cNvPr id="4" name="Rectángulo 3"/>
          <p:cNvSpPr/>
          <p:nvPr/>
        </p:nvSpPr>
        <p:spPr>
          <a:xfrm>
            <a:off x="415636" y="4766251"/>
            <a:ext cx="8423563" cy="923330"/>
          </a:xfrm>
          <a:prstGeom prst="rect">
            <a:avLst/>
          </a:prstGeom>
        </p:spPr>
        <p:txBody>
          <a:bodyPr wrap="square">
            <a:spAutoFit/>
          </a:bodyPr>
          <a:lstStyle/>
          <a:p>
            <a:pPr algn="just"/>
            <a:r>
              <a:rPr lang="es-CO" i="1" dirty="0">
                <a:latin typeface="Arial" panose="020B0604020202020204" pitchFamily="34" charset="0"/>
                <a:cs typeface="Arial" panose="020B0604020202020204" pitchFamily="34" charset="0"/>
              </a:rPr>
              <a:t>El resultado de las calificaciones del control o promedio en el diseño de los controles, que este por debajo </a:t>
            </a:r>
            <a:r>
              <a:rPr lang="es-CO" i="1">
                <a:latin typeface="Arial" panose="020B0604020202020204" pitchFamily="34" charset="0"/>
                <a:cs typeface="Arial" panose="020B0604020202020204" pitchFamily="34" charset="0"/>
              </a:rPr>
              <a:t>de </a:t>
            </a:r>
            <a:r>
              <a:rPr lang="es-CO" i="1" smtClean="0">
                <a:latin typeface="Arial" panose="020B0604020202020204" pitchFamily="34" charset="0"/>
                <a:cs typeface="Arial" panose="020B0604020202020204" pitchFamily="34" charset="0"/>
              </a:rPr>
              <a:t>96, </a:t>
            </a:r>
            <a:r>
              <a:rPr lang="es-CO" i="1" dirty="0">
                <a:latin typeface="Arial" panose="020B0604020202020204" pitchFamily="34" charset="0"/>
                <a:cs typeface="Arial" panose="020B0604020202020204" pitchFamily="34" charset="0"/>
              </a:rPr>
              <a:t>se debe establecer un plan de acción que permita tener un control o controles bien diseñados”.</a:t>
            </a:r>
          </a:p>
        </p:txBody>
      </p:sp>
      <p:graphicFrame>
        <p:nvGraphicFramePr>
          <p:cNvPr id="12" name="Tabla 11"/>
          <p:cNvGraphicFramePr>
            <a:graphicFrameLocks noGrp="1"/>
          </p:cNvGraphicFramePr>
          <p:nvPr>
            <p:extLst>
              <p:ext uri="{D42A27DB-BD31-4B8C-83A1-F6EECF244321}">
                <p14:modId xmlns:p14="http://schemas.microsoft.com/office/powerpoint/2010/main" xmlns="" val="1605146107"/>
              </p:ext>
            </p:extLst>
          </p:nvPr>
        </p:nvGraphicFramePr>
        <p:xfrm>
          <a:off x="1115616" y="1984987"/>
          <a:ext cx="6912768" cy="2402495"/>
        </p:xfrm>
        <a:graphic>
          <a:graphicData uri="http://schemas.openxmlformats.org/drawingml/2006/table">
            <a:tbl>
              <a:tblPr/>
              <a:tblGrid>
                <a:gridCol w="3068346">
                  <a:extLst>
                    <a:ext uri="{9D8B030D-6E8A-4147-A177-3AD203B41FA5}">
                      <a16:colId xmlns:a16="http://schemas.microsoft.com/office/drawing/2014/main" xmlns="" val="2881697412"/>
                    </a:ext>
                  </a:extLst>
                </a:gridCol>
                <a:gridCol w="3844422">
                  <a:extLst>
                    <a:ext uri="{9D8B030D-6E8A-4147-A177-3AD203B41FA5}">
                      <a16:colId xmlns:a16="http://schemas.microsoft.com/office/drawing/2014/main" xmlns="" val="3359097105"/>
                    </a:ext>
                  </a:extLst>
                </a:gridCol>
              </a:tblGrid>
              <a:tr h="910880">
                <a:tc>
                  <a:txBody>
                    <a:bodyPr/>
                    <a:lstStyle/>
                    <a:p>
                      <a:pPr algn="ctr" fontAlgn="ctr"/>
                      <a:r>
                        <a:rPr lang="es-MX" sz="1600" b="0" i="0" u="none" strike="noStrike" dirty="0">
                          <a:solidFill>
                            <a:srgbClr val="000000"/>
                          </a:solidFill>
                          <a:effectLst/>
                          <a:latin typeface="Arial" panose="020B0604020202020204" pitchFamily="34" charset="0"/>
                        </a:rPr>
                        <a:t>Rango de Calificación </a:t>
                      </a:r>
                      <a:r>
                        <a:rPr lang="es-MX" sz="1600" b="0" i="0" u="none" strike="noStrike" dirty="0" smtClean="0">
                          <a:solidFill>
                            <a:srgbClr val="000000"/>
                          </a:solidFill>
                          <a:effectLst/>
                          <a:latin typeface="Arial" panose="020B0604020202020204" pitchFamily="34" charset="0"/>
                        </a:rPr>
                        <a:t>de la</a:t>
                      </a:r>
                      <a:r>
                        <a:rPr lang="es-MX" sz="1600" b="0" i="0" u="none" strike="noStrike" baseline="0" dirty="0" smtClean="0">
                          <a:solidFill>
                            <a:srgbClr val="000000"/>
                          </a:solidFill>
                          <a:effectLst/>
                          <a:latin typeface="Arial" panose="020B0604020202020204" pitchFamily="34" charset="0"/>
                        </a:rPr>
                        <a:t> Ejecución</a:t>
                      </a:r>
                      <a:endParaRPr lang="es-MX" sz="1600" b="0" i="0" u="none" strike="noStrike" dirty="0">
                        <a:solidFill>
                          <a:srgbClr val="000000"/>
                        </a:solidFill>
                        <a:effectLst/>
                        <a:latin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MX" sz="1600" b="0" i="0" u="none" strike="noStrike" dirty="0">
                          <a:solidFill>
                            <a:srgbClr val="000000"/>
                          </a:solidFill>
                          <a:effectLst/>
                          <a:latin typeface="Arial" panose="020B0604020202020204" pitchFamily="34" charset="0"/>
                        </a:rPr>
                        <a:t>Resultado - Peso en la evaluación del </a:t>
                      </a:r>
                      <a:r>
                        <a:rPr lang="es-MX" sz="1600" b="0" i="0" u="none" strike="noStrike" dirty="0" smtClean="0">
                          <a:solidFill>
                            <a:srgbClr val="000000"/>
                          </a:solidFill>
                          <a:effectLst/>
                          <a:latin typeface="Arial" panose="020B0604020202020204" pitchFamily="34" charset="0"/>
                        </a:rPr>
                        <a:t>Ejecución del </a:t>
                      </a:r>
                      <a:r>
                        <a:rPr lang="es-MX" sz="1600" b="0" i="0" u="none" strike="noStrike" dirty="0">
                          <a:solidFill>
                            <a:srgbClr val="000000"/>
                          </a:solidFill>
                          <a:effectLst/>
                          <a:latin typeface="Arial" panose="020B0604020202020204" pitchFamily="34" charset="0"/>
                        </a:rPr>
                        <a:t>Control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930269323"/>
                  </a:ext>
                </a:extLst>
              </a:tr>
              <a:tr h="347791">
                <a:tc>
                  <a:txBody>
                    <a:bodyPr/>
                    <a:lstStyle/>
                    <a:p>
                      <a:pPr algn="ctr" fontAlgn="b"/>
                      <a:r>
                        <a:rPr lang="es-CO" sz="1600" b="0" i="0" u="none" strike="noStrike" dirty="0">
                          <a:solidFill>
                            <a:srgbClr val="000000"/>
                          </a:solidFill>
                          <a:effectLst/>
                          <a:latin typeface="Arial" panose="020B0604020202020204" pitchFamily="34" charset="0"/>
                        </a:rPr>
                        <a:t>Fuerte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MX" sz="1600" b="0" i="0" u="none" strike="noStrike" dirty="0" smtClean="0">
                          <a:solidFill>
                            <a:srgbClr val="000000"/>
                          </a:solidFill>
                          <a:effectLst/>
                          <a:latin typeface="Arial" panose="020B0604020202020204" pitchFamily="34" charset="0"/>
                        </a:rPr>
                        <a:t>El control se ejecuta de manera consistente por parte de responsable</a:t>
                      </a:r>
                      <a:endParaRPr lang="es-MX" sz="1600" b="0" i="0" u="none" strike="noStrike" dirty="0">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01759390"/>
                  </a:ext>
                </a:extLst>
              </a:tr>
              <a:tr h="347791">
                <a:tc>
                  <a:txBody>
                    <a:bodyPr/>
                    <a:lstStyle/>
                    <a:p>
                      <a:pPr algn="ctr" fontAlgn="b"/>
                      <a:r>
                        <a:rPr lang="es-CO" sz="1600" b="0" i="0" u="none" strike="noStrike" dirty="0">
                          <a:solidFill>
                            <a:srgbClr val="000000"/>
                          </a:solidFill>
                          <a:effectLst/>
                          <a:latin typeface="Arial" panose="020B0604020202020204" pitchFamily="34" charset="0"/>
                        </a:rPr>
                        <a:t>Moderado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MX" sz="1600" b="0" i="0" u="none" strike="noStrike" dirty="0" smtClean="0">
                          <a:solidFill>
                            <a:srgbClr val="000000"/>
                          </a:solidFill>
                          <a:effectLst/>
                          <a:latin typeface="Arial" panose="020B0604020202020204" pitchFamily="34" charset="0"/>
                        </a:rPr>
                        <a:t>El control se ejecuta algunas veces por parte del responsable</a:t>
                      </a:r>
                      <a:endParaRPr lang="es-MX" sz="1600" b="0" i="0" u="none" strike="noStrike" dirty="0">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299571249"/>
                  </a:ext>
                </a:extLst>
              </a:tr>
              <a:tr h="347791">
                <a:tc>
                  <a:txBody>
                    <a:bodyPr/>
                    <a:lstStyle/>
                    <a:p>
                      <a:pPr algn="ctr" fontAlgn="b"/>
                      <a:r>
                        <a:rPr lang="es-CO" sz="1600" b="0" i="0" u="none" strike="noStrike">
                          <a:solidFill>
                            <a:srgbClr val="000000"/>
                          </a:solidFill>
                          <a:effectLst/>
                          <a:latin typeface="Arial" panose="020B0604020202020204" pitchFamily="34" charset="0"/>
                        </a:rPr>
                        <a:t>Débil</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s-MX" sz="1600" b="0" i="0" u="none" strike="noStrike" dirty="0" smtClean="0">
                          <a:solidFill>
                            <a:srgbClr val="000000"/>
                          </a:solidFill>
                          <a:effectLst/>
                          <a:latin typeface="Arial" panose="020B0604020202020204" pitchFamily="34" charset="0"/>
                        </a:rPr>
                        <a:t>El control no se ejecuta por parte del responsable</a:t>
                      </a:r>
                      <a:endParaRPr lang="es-MX" sz="1600" b="0" i="0" u="none" strike="noStrike" dirty="0">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2701391670"/>
                  </a:ext>
                </a:extLst>
              </a:tr>
            </a:tbl>
          </a:graphicData>
        </a:graphic>
      </p:graphicFrame>
    </p:spTree>
    <p:extLst>
      <p:ext uri="{BB962C8B-B14F-4D97-AF65-F5344CB8AC3E}">
        <p14:creationId xmlns:p14="http://schemas.microsoft.com/office/powerpoint/2010/main" xmlns="" val="1508339619"/>
      </p:ext>
    </p:extLst>
  </p:cSld>
  <p:clrMapOvr>
    <a:masterClrMapping/>
  </p:clrMapOvr>
  <p:transition spd="slow">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6" name="CuadroTexto 5"/>
          <p:cNvSpPr txBox="1"/>
          <p:nvPr/>
        </p:nvSpPr>
        <p:spPr>
          <a:xfrm>
            <a:off x="261005" y="1301715"/>
            <a:ext cx="8411940" cy="369332"/>
          </a:xfrm>
          <a:prstGeom prst="rect">
            <a:avLst/>
          </a:prstGeom>
          <a:noFill/>
        </p:spPr>
        <p:txBody>
          <a:bodyPr wrap="square" rtlCol="0">
            <a:spAutoFit/>
          </a:bodyPr>
          <a:lstStyle/>
          <a:p>
            <a:r>
              <a:rPr lang="es-CO" dirty="0" smtClean="0"/>
              <a:t>Solidez del control (Diseño + Ejecución)</a:t>
            </a:r>
            <a:endParaRPr lang="es-CO" dirty="0"/>
          </a:p>
        </p:txBody>
      </p:sp>
      <p:graphicFrame>
        <p:nvGraphicFramePr>
          <p:cNvPr id="9" name="Tabla 8"/>
          <p:cNvGraphicFramePr>
            <a:graphicFrameLocks noGrp="1"/>
          </p:cNvGraphicFramePr>
          <p:nvPr>
            <p:extLst>
              <p:ext uri="{D42A27DB-BD31-4B8C-83A1-F6EECF244321}">
                <p14:modId xmlns:p14="http://schemas.microsoft.com/office/powerpoint/2010/main" xmlns="" val="4047453236"/>
              </p:ext>
            </p:extLst>
          </p:nvPr>
        </p:nvGraphicFramePr>
        <p:xfrm>
          <a:off x="124692" y="2014439"/>
          <a:ext cx="9019308" cy="4402978"/>
        </p:xfrm>
        <a:graphic>
          <a:graphicData uri="http://schemas.openxmlformats.org/drawingml/2006/table">
            <a:tbl>
              <a:tblPr/>
              <a:tblGrid>
                <a:gridCol w="1942307">
                  <a:extLst>
                    <a:ext uri="{9D8B030D-6E8A-4147-A177-3AD203B41FA5}">
                      <a16:colId xmlns:a16="http://schemas.microsoft.com/office/drawing/2014/main" xmlns="" val="1216327458"/>
                    </a:ext>
                  </a:extLst>
                </a:gridCol>
                <a:gridCol w="2626390">
                  <a:extLst>
                    <a:ext uri="{9D8B030D-6E8A-4147-A177-3AD203B41FA5}">
                      <a16:colId xmlns:a16="http://schemas.microsoft.com/office/drawing/2014/main" xmlns="" val="3923706598"/>
                    </a:ext>
                  </a:extLst>
                </a:gridCol>
                <a:gridCol w="2801483">
                  <a:extLst>
                    <a:ext uri="{9D8B030D-6E8A-4147-A177-3AD203B41FA5}">
                      <a16:colId xmlns:a16="http://schemas.microsoft.com/office/drawing/2014/main" xmlns="" val="3476381675"/>
                    </a:ext>
                  </a:extLst>
                </a:gridCol>
                <a:gridCol w="1649128">
                  <a:extLst>
                    <a:ext uri="{9D8B030D-6E8A-4147-A177-3AD203B41FA5}">
                      <a16:colId xmlns:a16="http://schemas.microsoft.com/office/drawing/2014/main" xmlns="" val="4145045119"/>
                    </a:ext>
                  </a:extLst>
                </a:gridCol>
              </a:tblGrid>
              <a:tr h="1232725">
                <a:tc>
                  <a:txBody>
                    <a:bodyPr/>
                    <a:lstStyle/>
                    <a:p>
                      <a:pPr algn="ctr" fontAlgn="ctr"/>
                      <a:r>
                        <a:rPr lang="es-MX" sz="1400" b="0" i="0" u="none" strike="noStrike" dirty="0">
                          <a:solidFill>
                            <a:srgbClr val="000000"/>
                          </a:solidFill>
                          <a:effectLst/>
                          <a:latin typeface="Arial" panose="020B0604020202020204" pitchFamily="34" charset="0"/>
                          <a:cs typeface="Arial" panose="020B0604020202020204" pitchFamily="34" charset="0"/>
                        </a:rPr>
                        <a:t>Peso del diseño  individual o promedio de los Controles. (DISEÑO)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MX" sz="1400" b="0" i="0" u="none" strike="noStrike" dirty="0">
                          <a:solidFill>
                            <a:srgbClr val="000000"/>
                          </a:solidFill>
                          <a:effectLst/>
                          <a:latin typeface="Arial" panose="020B0604020202020204" pitchFamily="34" charset="0"/>
                          <a:cs typeface="Arial" panose="020B0604020202020204" pitchFamily="34" charset="0"/>
                        </a:rPr>
                        <a:t>El Control se ejecuta de manera consistente por los responsables. (EJECUCIÒN)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MX" sz="1400" b="0" i="0" u="none" strike="noStrike" dirty="0" smtClean="0">
                          <a:solidFill>
                            <a:srgbClr val="000000"/>
                          </a:solidFill>
                          <a:effectLst/>
                          <a:latin typeface="Arial" panose="020B0604020202020204" pitchFamily="34" charset="0"/>
                          <a:cs typeface="Arial" panose="020B0604020202020204" pitchFamily="34" charset="0"/>
                        </a:rPr>
                        <a:t>Solidez </a:t>
                      </a:r>
                      <a:r>
                        <a:rPr lang="es-MX" sz="1400" b="0" i="0" u="none" strike="noStrike" dirty="0">
                          <a:solidFill>
                            <a:srgbClr val="000000"/>
                          </a:solidFill>
                          <a:effectLst/>
                          <a:latin typeface="Arial" panose="020B0604020202020204" pitchFamily="34" charset="0"/>
                          <a:cs typeface="Arial" panose="020B0604020202020204" pitchFamily="34" charset="0"/>
                        </a:rPr>
                        <a:t>individual de cada control Fuerte:100 Moderado:50 </a:t>
                      </a:r>
                      <a:r>
                        <a:rPr lang="es-MX" sz="1400" b="0" i="0" u="none" strike="noStrike" dirty="0" smtClean="0">
                          <a:solidFill>
                            <a:srgbClr val="000000"/>
                          </a:solidFill>
                          <a:effectLst/>
                          <a:latin typeface="Arial" panose="020B0604020202020204" pitchFamily="34" charset="0"/>
                          <a:cs typeface="Arial" panose="020B0604020202020204" pitchFamily="34" charset="0"/>
                        </a:rPr>
                        <a:t>Débil:0</a:t>
                      </a: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s-MX" sz="1400" b="0" i="0" u="none" strike="noStrike">
                          <a:solidFill>
                            <a:srgbClr val="000000"/>
                          </a:solidFill>
                          <a:effectLst/>
                          <a:latin typeface="Arial" panose="020B0604020202020204" pitchFamily="34" charset="0"/>
                          <a:cs typeface="Arial" panose="020B0604020202020204" pitchFamily="34" charset="0"/>
                        </a:rPr>
                        <a:t>Aplica plan de acción para fortalecer el Control Si / NO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2571728046"/>
                  </a:ext>
                </a:extLst>
              </a:tr>
              <a:tr h="318386">
                <a:tc rowSpan="3">
                  <a:txBody>
                    <a:bodyPr/>
                    <a:lstStyle/>
                    <a:p>
                      <a:pPr algn="ctr" fontAlgn="b"/>
                      <a:r>
                        <a:rPr lang="es-MX" sz="1400" b="0" i="0" u="none" strike="noStrike" dirty="0">
                          <a:solidFill>
                            <a:srgbClr val="000000"/>
                          </a:solidFill>
                          <a:effectLst/>
                          <a:latin typeface="Arial" panose="020B0604020202020204" pitchFamily="34" charset="0"/>
                          <a:cs typeface="Arial" panose="020B0604020202020204" pitchFamily="34" charset="0"/>
                        </a:rPr>
                        <a:t>Fuerte Calificación Entre 96 y 100</a:t>
                      </a:r>
                      <a:br>
                        <a:rPr lang="es-MX" sz="1400" b="0" i="0" u="none" strike="noStrike" dirty="0">
                          <a:solidFill>
                            <a:srgbClr val="000000"/>
                          </a:solidFill>
                          <a:effectLst/>
                          <a:latin typeface="Arial" panose="020B0604020202020204" pitchFamily="34" charset="0"/>
                          <a:cs typeface="Arial" panose="020B0604020202020204" pitchFamily="34" charset="0"/>
                        </a:rPr>
                      </a:b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Fuerte (Siempre se ejecuta)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 Fuerte + Fuerte = Fuerte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a:solidFill>
                            <a:srgbClr val="000000"/>
                          </a:solidFill>
                          <a:effectLst/>
                          <a:latin typeface="Arial" panose="020B0604020202020204" pitchFamily="34" charset="0"/>
                          <a:cs typeface="Arial" panose="020B0604020202020204" pitchFamily="34" charset="0"/>
                        </a:rPr>
                        <a:t>NO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36086264"/>
                  </a:ext>
                </a:extLst>
              </a:tr>
              <a:tr h="318386">
                <a:tc vMerge="1">
                  <a:txBody>
                    <a:bodyPr/>
                    <a:lstStyle/>
                    <a:p>
                      <a:endParaRPr lang="es-CO"/>
                    </a:p>
                  </a:txBody>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Moderado ( Algunas veces)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 Fuerte + Moderado = Moderado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a:solidFill>
                            <a:srgbClr val="000000"/>
                          </a:solidFill>
                          <a:effectLst/>
                          <a:latin typeface="Arial" panose="020B0604020202020204" pitchFamily="34" charset="0"/>
                          <a:cs typeface="Arial" panose="020B0604020202020204" pitchFamily="34" charset="0"/>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50530621"/>
                  </a:ext>
                </a:extLst>
              </a:tr>
              <a:tr h="318386">
                <a:tc vMerge="1">
                  <a:txBody>
                    <a:bodyPr/>
                    <a:lstStyle/>
                    <a:p>
                      <a:endParaRPr lang="es-CO"/>
                    </a:p>
                  </a:txBody>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Débil (No se ejecuta)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Fuerte + Débil = Débil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a:solidFill>
                            <a:srgbClr val="000000"/>
                          </a:solidFill>
                          <a:effectLst/>
                          <a:latin typeface="Arial" panose="020B0604020202020204" pitchFamily="34" charset="0"/>
                          <a:cs typeface="Arial" panose="020B0604020202020204" pitchFamily="34" charset="0"/>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66758673"/>
                  </a:ext>
                </a:extLst>
              </a:tr>
              <a:tr h="318386">
                <a:tc rowSpan="3">
                  <a:txBody>
                    <a:bodyPr/>
                    <a:lstStyle/>
                    <a:p>
                      <a:pPr algn="ctr" fontAlgn="b"/>
                      <a:r>
                        <a:rPr lang="es-MX" sz="1400" b="0" i="0" u="none" strike="noStrike" dirty="0">
                          <a:solidFill>
                            <a:srgbClr val="000000"/>
                          </a:solidFill>
                          <a:effectLst/>
                          <a:latin typeface="Arial" panose="020B0604020202020204" pitchFamily="34" charset="0"/>
                          <a:cs typeface="Arial" panose="020B0604020202020204" pitchFamily="34" charset="0"/>
                        </a:rPr>
                        <a:t>Moderado Calificación Entre 86 y 95</a:t>
                      </a:r>
                      <a:br>
                        <a:rPr lang="es-MX" sz="1400" b="0" i="0" u="none" strike="noStrike" dirty="0">
                          <a:solidFill>
                            <a:srgbClr val="000000"/>
                          </a:solidFill>
                          <a:effectLst/>
                          <a:latin typeface="Arial" panose="020B0604020202020204" pitchFamily="34" charset="0"/>
                          <a:cs typeface="Arial" panose="020B0604020202020204" pitchFamily="34" charset="0"/>
                        </a:rPr>
                      </a:b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Fuerte (Siempre se ejecuta)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 Moderado + Fuerte = Moderado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a:solidFill>
                            <a:srgbClr val="000000"/>
                          </a:solidFill>
                          <a:effectLst/>
                          <a:latin typeface="Arial" panose="020B0604020202020204" pitchFamily="34" charset="0"/>
                          <a:cs typeface="Arial" panose="020B0604020202020204" pitchFamily="34" charset="0"/>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03896220"/>
                  </a:ext>
                </a:extLst>
              </a:tr>
              <a:tr h="623165">
                <a:tc vMerge="1">
                  <a:txBody>
                    <a:bodyPr/>
                    <a:lstStyle/>
                    <a:p>
                      <a:endParaRPr lang="es-CO"/>
                    </a:p>
                  </a:txBody>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Moderado (Algunas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 Moderado +Moderado= Moderado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a:solidFill>
                            <a:srgbClr val="000000"/>
                          </a:solidFill>
                          <a:effectLst/>
                          <a:latin typeface="Arial" panose="020B0604020202020204" pitchFamily="34" charset="0"/>
                          <a:cs typeface="Arial" panose="020B0604020202020204" pitchFamily="34" charset="0"/>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63839966"/>
                  </a:ext>
                </a:extLst>
              </a:tr>
              <a:tr h="318386">
                <a:tc vMerge="1">
                  <a:txBody>
                    <a:bodyPr/>
                    <a:lstStyle/>
                    <a:p>
                      <a:endParaRPr lang="es-CO"/>
                    </a:p>
                  </a:txBody>
                  <a:tcPr/>
                </a:tc>
                <a:tc>
                  <a:txBody>
                    <a:bodyPr/>
                    <a:lstStyle/>
                    <a:p>
                      <a:pPr algn="l" fontAlgn="b"/>
                      <a:r>
                        <a:rPr lang="es-CO" sz="1400" b="0" i="0" u="none" strike="noStrike" dirty="0">
                          <a:solidFill>
                            <a:srgbClr val="000000"/>
                          </a:solidFill>
                          <a:effectLst/>
                          <a:latin typeface="Arial" panose="020B0604020202020204" pitchFamily="34" charset="0"/>
                          <a:cs typeface="Arial" panose="020B0604020202020204" pitchFamily="34" charset="0"/>
                        </a:rPr>
                        <a:t>Débil (No se ejecuta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Moderado + Débil = Débil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a:solidFill>
                            <a:srgbClr val="000000"/>
                          </a:solidFill>
                          <a:effectLst/>
                          <a:latin typeface="Arial" panose="020B0604020202020204" pitchFamily="34" charset="0"/>
                          <a:cs typeface="Arial" panose="020B0604020202020204" pitchFamily="34" charset="0"/>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19886160"/>
                  </a:ext>
                </a:extLst>
              </a:tr>
              <a:tr h="318386">
                <a:tc rowSpan="3">
                  <a:txBody>
                    <a:bodyPr/>
                    <a:lstStyle/>
                    <a:p>
                      <a:pPr algn="ctr" fontAlgn="b"/>
                      <a:r>
                        <a:rPr lang="es-MX" sz="1400" b="0" i="0" u="none" strike="noStrike" dirty="0">
                          <a:solidFill>
                            <a:srgbClr val="000000"/>
                          </a:solidFill>
                          <a:effectLst/>
                          <a:latin typeface="Arial" panose="020B0604020202020204" pitchFamily="34" charset="0"/>
                          <a:cs typeface="Arial" panose="020B0604020202020204" pitchFamily="34" charset="0"/>
                        </a:rPr>
                        <a:t>Débil Entre 0 y 85</a:t>
                      </a:r>
                      <a:br>
                        <a:rPr lang="es-MX" sz="1400" b="0" i="0" u="none" strike="noStrike" dirty="0">
                          <a:solidFill>
                            <a:srgbClr val="000000"/>
                          </a:solidFill>
                          <a:effectLst/>
                          <a:latin typeface="Arial" panose="020B0604020202020204" pitchFamily="34" charset="0"/>
                          <a:cs typeface="Arial" panose="020B0604020202020204" pitchFamily="34" charset="0"/>
                        </a:rPr>
                      </a:br>
                      <a:endParaRPr lang="es-MX" sz="1400" b="0"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dirty="0">
                          <a:solidFill>
                            <a:srgbClr val="000000"/>
                          </a:solidFill>
                          <a:effectLst/>
                          <a:latin typeface="Arial" panose="020B0604020202020204" pitchFamily="34" charset="0"/>
                          <a:cs typeface="Arial" panose="020B0604020202020204" pitchFamily="34" charset="0"/>
                        </a:rPr>
                        <a:t>Fuerte (Siempre se ejecuta)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a:solidFill>
                            <a:srgbClr val="000000"/>
                          </a:solidFill>
                          <a:effectLst/>
                          <a:latin typeface="Arial" panose="020B0604020202020204" pitchFamily="34" charset="0"/>
                          <a:cs typeface="Arial" panose="020B0604020202020204" pitchFamily="34" charset="0"/>
                        </a:rPr>
                        <a:t> Débil + Moderado = Moderado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a:solidFill>
                            <a:srgbClr val="000000"/>
                          </a:solidFill>
                          <a:effectLst/>
                          <a:latin typeface="Arial" panose="020B0604020202020204" pitchFamily="34" charset="0"/>
                          <a:cs typeface="Arial" panose="020B0604020202020204" pitchFamily="34" charset="0"/>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45001374"/>
                  </a:ext>
                </a:extLst>
              </a:tr>
              <a:tr h="318386">
                <a:tc vMerge="1">
                  <a:txBody>
                    <a:bodyPr/>
                    <a:lstStyle/>
                    <a:p>
                      <a:endParaRPr lang="es-CO"/>
                    </a:p>
                  </a:txBody>
                  <a:tcPr/>
                </a:tc>
                <a:tc>
                  <a:txBody>
                    <a:bodyPr/>
                    <a:lstStyle/>
                    <a:p>
                      <a:pPr algn="l" fontAlgn="b"/>
                      <a:r>
                        <a:rPr lang="es-CO" sz="1400" b="0" i="0" u="none" strike="noStrike" dirty="0">
                          <a:solidFill>
                            <a:srgbClr val="000000"/>
                          </a:solidFill>
                          <a:effectLst/>
                          <a:latin typeface="Arial" panose="020B0604020202020204" pitchFamily="34" charset="0"/>
                          <a:cs typeface="Arial" panose="020B0604020202020204" pitchFamily="34" charset="0"/>
                        </a:rPr>
                        <a:t>Moderado (Algunas veces)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dirty="0">
                          <a:solidFill>
                            <a:srgbClr val="000000"/>
                          </a:solidFill>
                          <a:effectLst/>
                          <a:latin typeface="Arial" panose="020B0604020202020204" pitchFamily="34" charset="0"/>
                          <a:cs typeface="Arial" panose="020B0604020202020204" pitchFamily="34" charset="0"/>
                        </a:rPr>
                        <a:t> Débil + Fuerte = Débil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a:solidFill>
                            <a:srgbClr val="000000"/>
                          </a:solidFill>
                          <a:effectLst/>
                          <a:latin typeface="Arial" panose="020B0604020202020204" pitchFamily="34" charset="0"/>
                          <a:cs typeface="Arial" panose="020B0604020202020204" pitchFamily="34" charset="0"/>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90827733"/>
                  </a:ext>
                </a:extLst>
              </a:tr>
              <a:tr h="318386">
                <a:tc vMerge="1">
                  <a:txBody>
                    <a:bodyPr/>
                    <a:lstStyle/>
                    <a:p>
                      <a:endParaRPr lang="es-CO"/>
                    </a:p>
                  </a:txBody>
                  <a:tcPr/>
                </a:tc>
                <a:tc>
                  <a:txBody>
                    <a:bodyPr/>
                    <a:lstStyle/>
                    <a:p>
                      <a:pPr algn="l" fontAlgn="b"/>
                      <a:r>
                        <a:rPr lang="es-CO" sz="1400" b="0" i="0" u="none" strike="noStrike" dirty="0">
                          <a:solidFill>
                            <a:srgbClr val="000000"/>
                          </a:solidFill>
                          <a:effectLst/>
                          <a:latin typeface="Arial" panose="020B0604020202020204" pitchFamily="34" charset="0"/>
                          <a:cs typeface="Arial" panose="020B0604020202020204" pitchFamily="34" charset="0"/>
                        </a:rPr>
                        <a:t>Débil (No se ejecuta)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400" b="0" i="0" u="none" strike="noStrike" dirty="0">
                          <a:solidFill>
                            <a:srgbClr val="000000"/>
                          </a:solidFill>
                          <a:effectLst/>
                          <a:latin typeface="Arial" panose="020B0604020202020204" pitchFamily="34" charset="0"/>
                          <a:cs typeface="Arial" panose="020B0604020202020204" pitchFamily="34" charset="0"/>
                        </a:rPr>
                        <a:t> Débil + Débil = Débil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400" b="0" i="0" u="none" strike="noStrike" dirty="0">
                          <a:solidFill>
                            <a:srgbClr val="000000"/>
                          </a:solidFill>
                          <a:effectLst/>
                          <a:latin typeface="Arial" panose="020B0604020202020204" pitchFamily="34" charset="0"/>
                          <a:cs typeface="Arial" panose="020B0604020202020204" pitchFamily="34" charset="0"/>
                        </a:rPr>
                        <a:t>SI</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76517946"/>
                  </a:ext>
                </a:extLst>
              </a:tr>
            </a:tbl>
          </a:graphicData>
        </a:graphic>
      </p:graphicFrame>
    </p:spTree>
    <p:extLst>
      <p:ext uri="{BB962C8B-B14F-4D97-AF65-F5344CB8AC3E}">
        <p14:creationId xmlns:p14="http://schemas.microsoft.com/office/powerpoint/2010/main" xmlns="" val="1778703815"/>
      </p:ext>
    </p:extLst>
  </p:cSld>
  <p:clrMapOvr>
    <a:masterClrMapping/>
  </p:clrMapOvr>
  <p:transition spd="slow">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3">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graphicFrame>
        <p:nvGraphicFramePr>
          <p:cNvPr id="10" name="Objeto 9"/>
          <p:cNvGraphicFramePr>
            <a:graphicFrameLocks noChangeAspect="1"/>
          </p:cNvGraphicFramePr>
          <p:nvPr>
            <p:extLst>
              <p:ext uri="{D42A27DB-BD31-4B8C-83A1-F6EECF244321}">
                <p14:modId xmlns:p14="http://schemas.microsoft.com/office/powerpoint/2010/main" xmlns="" val="904999626"/>
              </p:ext>
            </p:extLst>
          </p:nvPr>
        </p:nvGraphicFramePr>
        <p:xfrm>
          <a:off x="0" y="1883609"/>
          <a:ext cx="8919818" cy="4721129"/>
        </p:xfrm>
        <a:graphic>
          <a:graphicData uri="http://schemas.openxmlformats.org/presentationml/2006/ole">
            <p:oleObj spid="_x0000_s3133" name="Hoja de cálculo" r:id="rId4" imgW="7648367" imgH="3952745" progId="Excel.Sheet.12">
              <p:embed/>
            </p:oleObj>
          </a:graphicData>
        </a:graphic>
      </p:graphicFrame>
      <p:sp>
        <p:nvSpPr>
          <p:cNvPr id="4" name="CuadroTexto 3"/>
          <p:cNvSpPr txBox="1"/>
          <p:nvPr/>
        </p:nvSpPr>
        <p:spPr>
          <a:xfrm>
            <a:off x="2521528" y="1051634"/>
            <a:ext cx="3605539" cy="369332"/>
          </a:xfrm>
          <a:prstGeom prst="rect">
            <a:avLst/>
          </a:prstGeom>
          <a:noFill/>
        </p:spPr>
        <p:txBody>
          <a:bodyPr wrap="none" rtlCol="0">
            <a:spAutoFit/>
          </a:bodyPr>
          <a:lstStyle/>
          <a:p>
            <a:r>
              <a:rPr lang="es-CO" dirty="0" smtClean="0"/>
              <a:t>Solidez del conjunto de los controles</a:t>
            </a:r>
            <a:endParaRPr lang="es-CO" dirty="0"/>
          </a:p>
        </p:txBody>
      </p:sp>
    </p:spTree>
    <p:extLst>
      <p:ext uri="{BB962C8B-B14F-4D97-AF65-F5344CB8AC3E}">
        <p14:creationId xmlns:p14="http://schemas.microsoft.com/office/powerpoint/2010/main" xmlns="" val="8245656"/>
      </p:ext>
    </p:extLst>
  </p:cSld>
  <p:clrMapOvr>
    <a:masterClrMapping/>
  </p:clrMapOvr>
  <p:transition spd="slow">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4" name="CuadroTexto 3"/>
          <p:cNvSpPr txBox="1"/>
          <p:nvPr/>
        </p:nvSpPr>
        <p:spPr>
          <a:xfrm>
            <a:off x="-106320" y="1104984"/>
            <a:ext cx="7532831" cy="369332"/>
          </a:xfrm>
          <a:prstGeom prst="rect">
            <a:avLst/>
          </a:prstGeom>
          <a:noFill/>
        </p:spPr>
        <p:txBody>
          <a:bodyPr wrap="none" rtlCol="0">
            <a:spAutoFit/>
          </a:bodyPr>
          <a:lstStyle/>
          <a:p>
            <a:r>
              <a:rPr lang="es-CO" dirty="0" smtClean="0">
                <a:latin typeface="Arial" panose="020B0604020202020204" pitchFamily="34" charset="0"/>
                <a:cs typeface="Arial" panose="020B0604020202020204" pitchFamily="34" charset="0"/>
              </a:rPr>
              <a:t>  Desplazamiento </a:t>
            </a:r>
            <a:r>
              <a:rPr lang="es-CO" dirty="0">
                <a:latin typeface="Arial" panose="020B0604020202020204" pitchFamily="34" charset="0"/>
                <a:cs typeface="Arial" panose="020B0604020202020204" pitchFamily="34" charset="0"/>
              </a:rPr>
              <a:t>del Riesgo Inherente para calcular el Riesgo Residual</a:t>
            </a:r>
          </a:p>
        </p:txBody>
      </p:sp>
      <p:sp>
        <p:nvSpPr>
          <p:cNvPr id="6" name="Rectángulo 5"/>
          <p:cNvSpPr/>
          <p:nvPr/>
        </p:nvSpPr>
        <p:spPr>
          <a:xfrm>
            <a:off x="24932" y="1734983"/>
            <a:ext cx="8825345" cy="1047979"/>
          </a:xfrm>
          <a:prstGeom prst="rect">
            <a:avLst/>
          </a:prstGeom>
        </p:spPr>
        <p:txBody>
          <a:bodyPr wrap="square">
            <a:spAutoFit/>
          </a:bodyPr>
          <a:lstStyle/>
          <a:p>
            <a:pPr algn="just">
              <a:lnSpc>
                <a:spcPct val="115000"/>
              </a:lnSpc>
              <a:spcAft>
                <a:spcPts val="0"/>
              </a:spcAft>
            </a:pPr>
            <a:r>
              <a:rPr lang="es-MX" dirty="0">
                <a:latin typeface="Arial" panose="020B0604020202020204" pitchFamily="34" charset="0"/>
                <a:ea typeface="Times New Roman" panose="02020603050405020304" pitchFamily="18" charset="0"/>
                <a:cs typeface="Arial" panose="020B0604020202020204" pitchFamily="34" charset="0"/>
              </a:rPr>
              <a:t>Dado que ningún riesgos con una medida de tratamiento se evita o elimina, el desplazamiento de un riesgo inherente en su probabilidad o impacto para el cálculo del riesgo residual, se realizará de acuerdo a la siguiente tabla:</a:t>
            </a:r>
          </a:p>
        </p:txBody>
      </p:sp>
      <p:graphicFrame>
        <p:nvGraphicFramePr>
          <p:cNvPr id="11" name="Tabla 10"/>
          <p:cNvGraphicFramePr>
            <a:graphicFrameLocks noGrp="1"/>
          </p:cNvGraphicFramePr>
          <p:nvPr>
            <p:extLst>
              <p:ext uri="{D42A27DB-BD31-4B8C-83A1-F6EECF244321}">
                <p14:modId xmlns:p14="http://schemas.microsoft.com/office/powerpoint/2010/main" xmlns="" val="3586769536"/>
              </p:ext>
            </p:extLst>
          </p:nvPr>
        </p:nvGraphicFramePr>
        <p:xfrm>
          <a:off x="229614" y="2998110"/>
          <a:ext cx="8415983" cy="3127843"/>
        </p:xfrm>
        <a:graphic>
          <a:graphicData uri="http://schemas.openxmlformats.org/drawingml/2006/table">
            <a:tbl>
              <a:tblPr/>
              <a:tblGrid>
                <a:gridCol w="1311581">
                  <a:extLst>
                    <a:ext uri="{9D8B030D-6E8A-4147-A177-3AD203B41FA5}">
                      <a16:colId xmlns:a16="http://schemas.microsoft.com/office/drawing/2014/main" xmlns="" val="1369211424"/>
                    </a:ext>
                  </a:extLst>
                </a:gridCol>
                <a:gridCol w="1748776">
                  <a:extLst>
                    <a:ext uri="{9D8B030D-6E8A-4147-A177-3AD203B41FA5}">
                      <a16:colId xmlns:a16="http://schemas.microsoft.com/office/drawing/2014/main" xmlns="" val="1805101531"/>
                    </a:ext>
                  </a:extLst>
                </a:gridCol>
                <a:gridCol w="1688055">
                  <a:extLst>
                    <a:ext uri="{9D8B030D-6E8A-4147-A177-3AD203B41FA5}">
                      <a16:colId xmlns:a16="http://schemas.microsoft.com/office/drawing/2014/main" xmlns="" val="1169202144"/>
                    </a:ext>
                  </a:extLst>
                </a:gridCol>
                <a:gridCol w="1882363">
                  <a:extLst>
                    <a:ext uri="{9D8B030D-6E8A-4147-A177-3AD203B41FA5}">
                      <a16:colId xmlns:a16="http://schemas.microsoft.com/office/drawing/2014/main" xmlns="" val="1266334823"/>
                    </a:ext>
                  </a:extLst>
                </a:gridCol>
                <a:gridCol w="1785208">
                  <a:extLst>
                    <a:ext uri="{9D8B030D-6E8A-4147-A177-3AD203B41FA5}">
                      <a16:colId xmlns:a16="http://schemas.microsoft.com/office/drawing/2014/main" xmlns="" val="4122285105"/>
                    </a:ext>
                  </a:extLst>
                </a:gridCol>
              </a:tblGrid>
              <a:tr h="336539">
                <a:tc gridSpan="5">
                  <a:txBody>
                    <a:bodyPr/>
                    <a:lstStyle/>
                    <a:p>
                      <a:pPr algn="ctr" fontAlgn="b"/>
                      <a:r>
                        <a:rPr lang="es-MX" sz="1600" b="0" i="0" u="none" strike="noStrike" dirty="0">
                          <a:solidFill>
                            <a:srgbClr val="000000"/>
                          </a:solidFill>
                          <a:effectLst/>
                          <a:latin typeface="Arial" panose="020B0604020202020204" pitchFamily="34" charset="0"/>
                        </a:rPr>
                        <a:t>Resultados de los posibles desplazamientos de la probabilidad y del impacto de los riesgos.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hMerge="1">
                  <a:txBody>
                    <a:bodyPr/>
                    <a:lstStyle/>
                    <a:p>
                      <a:endParaRPr lang="es-CO"/>
                    </a:p>
                  </a:txBody>
                  <a:tcPr/>
                </a:tc>
                <a:tc hMerge="1">
                  <a:txBody>
                    <a:bodyPr/>
                    <a:lstStyle/>
                    <a:p>
                      <a:endParaRPr lang="es-CO"/>
                    </a:p>
                  </a:txBody>
                  <a:tcPr/>
                </a:tc>
                <a:tc hMerge="1">
                  <a:txBody>
                    <a:bodyPr/>
                    <a:lstStyle/>
                    <a:p>
                      <a:endParaRPr lang="es-CO"/>
                    </a:p>
                  </a:txBody>
                  <a:tcPr/>
                </a:tc>
                <a:tc hMerge="1">
                  <a:txBody>
                    <a:bodyPr/>
                    <a:lstStyle/>
                    <a:p>
                      <a:endParaRPr lang="es-CO"/>
                    </a:p>
                  </a:txBody>
                  <a:tcPr/>
                </a:tc>
                <a:extLst>
                  <a:ext uri="{0D108BD9-81ED-4DB2-BD59-A6C34878D82A}">
                    <a16:rowId xmlns:a16="http://schemas.microsoft.com/office/drawing/2014/main" xmlns="" val="938603458"/>
                  </a:ext>
                </a:extLst>
              </a:tr>
              <a:tr h="226603">
                <a:tc>
                  <a:txBody>
                    <a:bodyPr/>
                    <a:lstStyle/>
                    <a:p>
                      <a:pPr algn="l" fontAlgn="b"/>
                      <a:endParaRPr lang="es-CO" sz="12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s-CO" sz="1200" b="0" i="0" u="none" strike="noStrike" dirty="0">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s-CO" sz="12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s-CO" sz="12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es-CO" sz="1200" b="0" i="0" u="none" strike="noStrike">
                        <a:solidFill>
                          <a:srgbClr val="000000"/>
                        </a:solidFill>
                        <a:effectLst/>
                        <a:latin typeface="Arial" panose="020B0604020202020204" pitchFamily="34" charset="0"/>
                      </a:endParaRP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6743517"/>
                  </a:ext>
                </a:extLst>
              </a:tr>
              <a:tr h="599019">
                <a:tc>
                  <a:txBody>
                    <a:bodyPr/>
                    <a:lstStyle/>
                    <a:p>
                      <a:pPr algn="l" fontAlgn="ctr"/>
                      <a:r>
                        <a:rPr lang="es-MX" sz="1100" b="0" i="0" u="none" strike="noStrike" dirty="0">
                          <a:solidFill>
                            <a:srgbClr val="000000"/>
                          </a:solidFill>
                          <a:effectLst/>
                          <a:latin typeface="Arial" panose="020B0604020202020204" pitchFamily="34" charset="0"/>
                        </a:rPr>
                        <a:t>Solides del conjunto de los controles.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MX" sz="1100" b="0" i="0" u="none" strike="noStrike" dirty="0">
                          <a:solidFill>
                            <a:srgbClr val="000000"/>
                          </a:solidFill>
                          <a:effectLst/>
                          <a:latin typeface="Arial" panose="020B0604020202020204" pitchFamily="34" charset="0"/>
                        </a:rPr>
                        <a:t/>
                      </a:r>
                      <a:br>
                        <a:rPr lang="es-MX" sz="1100" b="0" i="0" u="none" strike="noStrike" dirty="0">
                          <a:solidFill>
                            <a:srgbClr val="000000"/>
                          </a:solidFill>
                          <a:effectLst/>
                          <a:latin typeface="Arial" panose="020B0604020202020204" pitchFamily="34" charset="0"/>
                        </a:rPr>
                      </a:br>
                      <a:r>
                        <a:rPr lang="es-MX" sz="1100" b="0" i="0" u="none" strike="noStrike" dirty="0">
                          <a:solidFill>
                            <a:srgbClr val="000000"/>
                          </a:solidFill>
                          <a:effectLst/>
                          <a:latin typeface="Arial" panose="020B0604020202020204" pitchFamily="34" charset="0"/>
                        </a:rPr>
                        <a:t>Controles ayudan a disminuir la probabilidad</a:t>
                      </a:r>
                      <a:br>
                        <a:rPr lang="es-MX" sz="1100" b="0" i="0" u="none" strike="noStrike" dirty="0">
                          <a:solidFill>
                            <a:srgbClr val="000000"/>
                          </a:solidFill>
                          <a:effectLst/>
                          <a:latin typeface="Arial" panose="020B0604020202020204" pitchFamily="34" charset="0"/>
                        </a:rPr>
                      </a:br>
                      <a:endParaRPr lang="es-MX" sz="1100" b="0" i="0" u="none" strike="noStrike" dirty="0">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MX" sz="1100" b="0" i="0" u="none" strike="noStrike">
                          <a:solidFill>
                            <a:srgbClr val="000000"/>
                          </a:solidFill>
                          <a:effectLst/>
                          <a:latin typeface="Arial" panose="020B0604020202020204" pitchFamily="34" charset="0"/>
                        </a:rPr>
                        <a:t/>
                      </a:r>
                      <a:br>
                        <a:rPr lang="es-MX" sz="1100" b="0" i="0" u="none" strike="noStrike">
                          <a:solidFill>
                            <a:srgbClr val="000000"/>
                          </a:solidFill>
                          <a:effectLst/>
                          <a:latin typeface="Arial" panose="020B0604020202020204" pitchFamily="34" charset="0"/>
                        </a:rPr>
                      </a:br>
                      <a:r>
                        <a:rPr lang="es-MX" sz="1100" b="0" i="0" u="none" strike="noStrike">
                          <a:solidFill>
                            <a:srgbClr val="000000"/>
                          </a:solidFill>
                          <a:effectLst/>
                          <a:latin typeface="Arial" panose="020B0604020202020204" pitchFamily="34" charset="0"/>
                        </a:rPr>
                        <a:t>Controles ayudan a disminuir la probabilidad</a:t>
                      </a:r>
                      <a:br>
                        <a:rPr lang="es-MX" sz="1100" b="0" i="0" u="none" strike="noStrike">
                          <a:solidFill>
                            <a:srgbClr val="000000"/>
                          </a:solidFill>
                          <a:effectLst/>
                          <a:latin typeface="Arial" panose="020B0604020202020204" pitchFamily="34" charset="0"/>
                        </a:rPr>
                      </a:br>
                      <a:endParaRPr lang="es-MX" sz="1100" b="0" i="0" u="none" strike="noStrike">
                        <a:solidFill>
                          <a:srgbClr val="000000"/>
                        </a:solidFill>
                        <a:effectLst/>
                        <a:latin typeface="Arial" panose="020B0604020202020204" pitchFamily="34"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MX" sz="1100" b="0" i="0" u="none" strike="noStrike" dirty="0" err="1">
                          <a:solidFill>
                            <a:srgbClr val="000000"/>
                          </a:solidFill>
                          <a:effectLst/>
                          <a:latin typeface="Arial" panose="020B0604020202020204" pitchFamily="34" charset="0"/>
                        </a:rPr>
                        <a:t>Nro</a:t>
                      </a:r>
                      <a:r>
                        <a:rPr lang="es-MX" sz="1100" b="0" i="0" u="none" strike="noStrike" dirty="0">
                          <a:solidFill>
                            <a:srgbClr val="000000"/>
                          </a:solidFill>
                          <a:effectLst/>
                          <a:latin typeface="Arial" panose="020B0604020202020204" pitchFamily="34" charset="0"/>
                        </a:rPr>
                        <a:t> de columnas en la matriz de riesgo que se desplaza en el eje de la probabilidad</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MX" sz="1100" b="0" i="0" u="none" strike="noStrike">
                          <a:solidFill>
                            <a:srgbClr val="000000"/>
                          </a:solidFill>
                          <a:effectLst/>
                          <a:latin typeface="Arial" panose="020B0604020202020204" pitchFamily="34" charset="0"/>
                        </a:rPr>
                        <a:t>Nro de columnas en la matriz de riesgo que se desplaza en el eje del impacto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402733063"/>
                  </a:ext>
                </a:extLst>
              </a:tr>
              <a:tr h="235577">
                <a:tc>
                  <a:txBody>
                    <a:bodyPr/>
                    <a:lstStyle/>
                    <a:p>
                      <a:pPr algn="l" fontAlgn="b"/>
                      <a:r>
                        <a:rPr lang="es-CO" sz="1200" b="0" i="0" u="none" strike="noStrike">
                          <a:solidFill>
                            <a:srgbClr val="000000"/>
                          </a:solidFill>
                          <a:effectLst/>
                          <a:latin typeface="Arial" panose="020B0604020202020204" pitchFamily="34" charset="0"/>
                        </a:rPr>
                        <a:t>Fuerte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81602517"/>
                  </a:ext>
                </a:extLst>
              </a:tr>
              <a:tr h="235577">
                <a:tc>
                  <a:txBody>
                    <a:bodyPr/>
                    <a:lstStyle/>
                    <a:p>
                      <a:pPr algn="l" fontAlgn="b"/>
                      <a:r>
                        <a:rPr lang="es-CO" sz="1200" b="0" i="0" u="none" strike="noStrike">
                          <a:solidFill>
                            <a:srgbClr val="000000"/>
                          </a:solidFill>
                          <a:effectLst/>
                          <a:latin typeface="Arial" panose="020B0604020202020204" pitchFamily="34" charset="0"/>
                        </a:rPr>
                        <a:t>Fuerte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Indirectamente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13979691"/>
                  </a:ext>
                </a:extLst>
              </a:tr>
              <a:tr h="235577">
                <a:tc>
                  <a:txBody>
                    <a:bodyPr/>
                    <a:lstStyle/>
                    <a:p>
                      <a:pPr algn="l" fontAlgn="b"/>
                      <a:r>
                        <a:rPr lang="es-CO" sz="1200" b="0" i="0" u="none" strike="noStrike">
                          <a:solidFill>
                            <a:srgbClr val="000000"/>
                          </a:solidFill>
                          <a:effectLst/>
                          <a:latin typeface="Arial" panose="020B0604020202020204" pitchFamily="34" charset="0"/>
                        </a:rPr>
                        <a:t>Fuerte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dirty="0">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No disminuye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74829403"/>
                  </a:ext>
                </a:extLst>
              </a:tr>
              <a:tr h="235577">
                <a:tc>
                  <a:txBody>
                    <a:bodyPr/>
                    <a:lstStyle/>
                    <a:p>
                      <a:pPr algn="l" fontAlgn="b"/>
                      <a:r>
                        <a:rPr lang="es-CO" sz="1200" b="0" i="0" u="none" strike="noStrike">
                          <a:solidFill>
                            <a:srgbClr val="000000"/>
                          </a:solidFill>
                          <a:effectLst/>
                          <a:latin typeface="Arial" panose="020B0604020202020204" pitchFamily="34" charset="0"/>
                        </a:rPr>
                        <a:t>Fuerte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No disminuye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30164183"/>
                  </a:ext>
                </a:extLst>
              </a:tr>
              <a:tr h="235577">
                <a:tc>
                  <a:txBody>
                    <a:bodyPr/>
                    <a:lstStyle/>
                    <a:p>
                      <a:pPr algn="l" fontAlgn="b"/>
                      <a:r>
                        <a:rPr lang="es-CO" sz="1200" b="0" i="0" u="none" strike="noStrike">
                          <a:solidFill>
                            <a:srgbClr val="000000"/>
                          </a:solidFill>
                          <a:effectLst/>
                          <a:latin typeface="Arial" panose="020B0604020202020204" pitchFamily="34" charset="0"/>
                        </a:rPr>
                        <a:t>Moderado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73286412"/>
                  </a:ext>
                </a:extLst>
              </a:tr>
              <a:tr h="235577">
                <a:tc>
                  <a:txBody>
                    <a:bodyPr/>
                    <a:lstStyle/>
                    <a:p>
                      <a:pPr algn="l" fontAlgn="b"/>
                      <a:r>
                        <a:rPr lang="es-CO" sz="1200" b="0" i="0" u="none" strike="noStrike">
                          <a:solidFill>
                            <a:srgbClr val="000000"/>
                          </a:solidFill>
                          <a:effectLst/>
                          <a:latin typeface="Arial" panose="020B0604020202020204" pitchFamily="34" charset="0"/>
                        </a:rPr>
                        <a:t>Moderado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Indirectamente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80187365"/>
                  </a:ext>
                </a:extLst>
              </a:tr>
              <a:tr h="235577">
                <a:tc>
                  <a:txBody>
                    <a:bodyPr/>
                    <a:lstStyle/>
                    <a:p>
                      <a:pPr algn="l" fontAlgn="b"/>
                      <a:r>
                        <a:rPr lang="es-CO" sz="1200" b="0" i="0" u="none" strike="noStrike">
                          <a:solidFill>
                            <a:srgbClr val="000000"/>
                          </a:solidFill>
                          <a:effectLst/>
                          <a:latin typeface="Arial" panose="020B0604020202020204" pitchFamily="34" charset="0"/>
                        </a:rPr>
                        <a:t>Moderado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No disminuye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82852561"/>
                  </a:ext>
                </a:extLst>
              </a:tr>
              <a:tr h="235577">
                <a:tc>
                  <a:txBody>
                    <a:bodyPr/>
                    <a:lstStyle/>
                    <a:p>
                      <a:pPr algn="l" fontAlgn="b"/>
                      <a:r>
                        <a:rPr lang="es-CO" sz="1200" b="0" i="0" u="none" strike="noStrike">
                          <a:solidFill>
                            <a:srgbClr val="000000"/>
                          </a:solidFill>
                          <a:effectLst/>
                          <a:latin typeface="Arial" panose="020B0604020202020204" pitchFamily="34" charset="0"/>
                        </a:rPr>
                        <a:t>Moderado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No disminuye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O" sz="1200" b="0" i="0" u="none" strike="noStrike">
                          <a:solidFill>
                            <a:srgbClr val="000000"/>
                          </a:solidFill>
                          <a:effectLst/>
                          <a:latin typeface="Arial" panose="020B0604020202020204" pitchFamily="34" charset="0"/>
                        </a:rPr>
                        <a:t>Directamente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a:solidFill>
                            <a:srgbClr val="000000"/>
                          </a:solidFill>
                          <a:effectLst/>
                          <a:latin typeface="Arial" panose="020B0604020202020204" pitchFamily="34" charset="0"/>
                        </a:rPr>
                        <a:t>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CO" sz="1200" b="0" i="0" u="none" strike="noStrike" dirty="0">
                          <a:solidFill>
                            <a:srgbClr val="000000"/>
                          </a:solidFill>
                          <a:effectLst/>
                          <a:latin typeface="Arial" panose="020B0604020202020204" pitchFamily="34" charset="0"/>
                        </a:rPr>
                        <a:t>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44804693"/>
                  </a:ext>
                </a:extLst>
              </a:tr>
            </a:tbl>
          </a:graphicData>
        </a:graphic>
      </p:graphicFrame>
    </p:spTree>
    <p:extLst>
      <p:ext uri="{BB962C8B-B14F-4D97-AF65-F5344CB8AC3E}">
        <p14:creationId xmlns:p14="http://schemas.microsoft.com/office/powerpoint/2010/main" xmlns="" val="346060245"/>
      </p:ext>
    </p:extLst>
  </p:cSld>
  <p:clrMapOvr>
    <a:masterClrMapping/>
  </p:clrMapOvr>
  <p:transition spd="slow">
    <p:wip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0"/>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766517" y="958322"/>
            <a:ext cx="6624736" cy="168507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
        <p:nvSpPr>
          <p:cNvPr id="8" name="CuadroTexto 7"/>
          <p:cNvSpPr txBox="1"/>
          <p:nvPr/>
        </p:nvSpPr>
        <p:spPr>
          <a:xfrm>
            <a:off x="2660073" y="4932218"/>
            <a:ext cx="184731" cy="369332"/>
          </a:xfrm>
          <a:prstGeom prst="rect">
            <a:avLst/>
          </a:prstGeom>
          <a:noFill/>
        </p:spPr>
        <p:txBody>
          <a:bodyPr wrap="square" rtlCol="0">
            <a:spAutoFit/>
          </a:bodyPr>
          <a:lstStyle/>
          <a:p>
            <a:endParaRPr lang="es-CO" dirty="0"/>
          </a:p>
        </p:txBody>
      </p:sp>
      <p:sp>
        <p:nvSpPr>
          <p:cNvPr id="9" name="Llamada ovalada 8"/>
          <p:cNvSpPr/>
          <p:nvPr/>
        </p:nvSpPr>
        <p:spPr>
          <a:xfrm>
            <a:off x="1572696" y="1107904"/>
            <a:ext cx="5998607" cy="3955112"/>
          </a:xfrm>
          <a:prstGeom prst="wedgeEllipseCallou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O" dirty="0" smtClean="0">
                <a:latin typeface="Constantia" panose="02030602050306030303" pitchFamily="18" charset="0"/>
                <a:cs typeface="Arial" panose="020B0604020202020204" pitchFamily="34" charset="0"/>
              </a:rPr>
              <a:t>Para la adecuada mitigación de los riesgos, no basta con que un control esté bien diseñado, el control debe ejecutarse por parte de los responsables tal como se diseñó. Porque un control que no se ejecute, o un control que se ejecute y esté mal diseñado, no va a contribuir a la mitigación del riesgo.</a:t>
            </a:r>
            <a:endParaRPr lang="es-CO" dirty="0">
              <a:latin typeface="Constantia" panose="02030602050306030303" pitchFamily="18" charset="0"/>
              <a:cs typeface="Arial" panose="020B0604020202020204" pitchFamily="34" charset="0"/>
            </a:endParaRPr>
          </a:p>
        </p:txBody>
      </p:sp>
      <p:sp>
        <p:nvSpPr>
          <p:cNvPr id="4" name="CuadroTexto 3"/>
          <p:cNvSpPr txBox="1"/>
          <p:nvPr/>
        </p:nvSpPr>
        <p:spPr>
          <a:xfrm flipH="1">
            <a:off x="1140701" y="5622786"/>
            <a:ext cx="3812411" cy="584775"/>
          </a:xfrm>
          <a:prstGeom prst="rect">
            <a:avLst/>
          </a:prstGeom>
          <a:noFill/>
        </p:spPr>
        <p:txBody>
          <a:bodyPr wrap="square" rtlCol="0">
            <a:spAutoFit/>
          </a:bodyPr>
          <a:lstStyle/>
          <a:p>
            <a:pPr algn="ctr"/>
            <a:r>
              <a:rPr lang="es-CO" sz="3200" dirty="0" smtClean="0">
                <a:latin typeface="Constantia" panose="02030602050306030303" pitchFamily="18" charset="0"/>
              </a:rPr>
              <a:t>IMPORTANTE</a:t>
            </a:r>
            <a:endParaRPr lang="es-CO" sz="3200" dirty="0">
              <a:latin typeface="Constantia" panose="02030602050306030303" pitchFamily="18" charset="0"/>
            </a:endParaRPr>
          </a:p>
        </p:txBody>
      </p:sp>
    </p:spTree>
    <p:extLst>
      <p:ext uri="{BB962C8B-B14F-4D97-AF65-F5344CB8AC3E}">
        <p14:creationId xmlns:p14="http://schemas.microsoft.com/office/powerpoint/2010/main" xmlns="" val="1805780875"/>
      </p:ext>
    </p:extLst>
  </p:cSld>
  <p:clrMapOvr>
    <a:masterClrMapping/>
  </p:clrMapOvr>
  <mc:AlternateContent xmlns:mc="http://schemas.openxmlformats.org/markup-compatibility/2006">
    <mc:Choice xmlns:p14="http://schemas.microsoft.com/office/powerpoint/2010/main" xmlns="" Requires="p14">
      <p:transition spd="slow" p14:dur="3400">
        <p14:reveal/>
      </p:transition>
    </mc:Choice>
    <mc:Fallback>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3">
            <a:extLst>
              <a:ext uri="{28A0092B-C50C-407E-A947-70E740481C1C}">
                <a14:useLocalDpi xmlns:a14="http://schemas.microsoft.com/office/drawing/2010/main" xmlns="" val="0"/>
              </a:ext>
            </a:extLst>
          </a:blip>
          <a:srcRect b="2865"/>
          <a:stretch/>
        </p:blipFill>
        <p:spPr>
          <a:xfrm>
            <a:off x="-180109"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CuadroTexto 4"/>
          <p:cNvSpPr txBox="1"/>
          <p:nvPr/>
        </p:nvSpPr>
        <p:spPr>
          <a:xfrm>
            <a:off x="625742" y="5292437"/>
            <a:ext cx="4782911" cy="1015663"/>
          </a:xfrm>
          <a:prstGeom prst="rect">
            <a:avLst/>
          </a:prstGeom>
          <a:noFill/>
        </p:spPr>
        <p:txBody>
          <a:bodyPr wrap="square" rtlCol="0">
            <a:spAutoFit/>
          </a:bodyPr>
          <a:lstStyle/>
          <a:p>
            <a:r>
              <a:rPr lang="es-CO" sz="6000" dirty="0" smtClean="0">
                <a:latin typeface="Arial" panose="020B0604020202020204" pitchFamily="34" charset="0"/>
                <a:cs typeface="Arial" panose="020B0604020202020204" pitchFamily="34" charset="0"/>
              </a:rPr>
              <a:t>Gracias</a:t>
            </a:r>
            <a:endParaRPr lang="es-CO"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275637054"/>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1" y="343685"/>
            <a:ext cx="9143999" cy="8020657"/>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pPr>
            <a:r>
              <a:rPr lang="es-CO" sz="2000" dirty="0">
                <a:latin typeface="Arial" panose="020B0604020202020204" pitchFamily="34" charset="0"/>
                <a:cs typeface="Arial" panose="020B0604020202020204" pitchFamily="34" charset="0"/>
              </a:rPr>
              <a:t>En el numeral 2.2.1 “Política de Planeación institucional” de la dimensión “Direccionamiento Estratégico y Planeación” menciona que, para responder a la pregunta ¿Cuáles son las prioridades identificadas por la entidad y señaladas en los planes de desarrollo nacionales y territoriales?, se deben formular las metas de largo plazo, tangibles, medibles, audaces y coherentes con los problemas y necesidades que deben atender o satisfacer, </a:t>
            </a:r>
            <a:r>
              <a:rPr lang="es-CO" sz="2000" dirty="0">
                <a:solidFill>
                  <a:srgbClr val="FF0000"/>
                </a:solidFill>
                <a:latin typeface="Arial" panose="020B0604020202020204" pitchFamily="34" charset="0"/>
                <a:cs typeface="Arial" panose="020B0604020202020204" pitchFamily="34" charset="0"/>
              </a:rPr>
              <a:t>evitando proposiciones genéricas que no permitan su cuantificación y definiendo los posibles riesgos asociados al cumplimiento de </a:t>
            </a:r>
            <a:r>
              <a:rPr lang="es-CO" sz="2000" dirty="0">
                <a:latin typeface="Arial" panose="020B0604020202020204" pitchFamily="34" charset="0"/>
                <a:cs typeface="Arial" panose="020B0604020202020204" pitchFamily="34" charset="0"/>
              </a:rPr>
              <a:t>las prioridades.</a:t>
            </a:r>
          </a:p>
          <a:p>
            <a:pPr marL="342900" indent="-342900" algn="just">
              <a:lnSpc>
                <a:spcPct val="115000"/>
              </a:lnSpc>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pPr>
            <a:endParaRPr lang="es-CO" sz="2000" dirty="0" smtClean="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15000"/>
              </a:lnSpc>
              <a:spcAft>
                <a:spcPts val="0"/>
              </a:spcAft>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xmlns="" val="52132765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0" y="365806"/>
            <a:ext cx="9143999" cy="6958828"/>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pPr>
            <a:r>
              <a:rPr lang="es-CO" sz="3600" dirty="0" smtClean="0">
                <a:latin typeface="Arial" panose="020B0604020202020204" pitchFamily="34" charset="0"/>
                <a:cs typeface="Arial" panose="020B0604020202020204" pitchFamily="34" charset="0"/>
              </a:rPr>
              <a:t>Norma Técnica Colombiana </a:t>
            </a:r>
          </a:p>
          <a:p>
            <a:pPr algn="ctr">
              <a:lnSpc>
                <a:spcPct val="115000"/>
              </a:lnSpc>
            </a:pPr>
            <a:r>
              <a:rPr lang="es-CO" sz="3600" dirty="0" smtClean="0">
                <a:latin typeface="Arial" panose="020B0604020202020204" pitchFamily="34" charset="0"/>
                <a:cs typeface="Arial" panose="020B0604020202020204" pitchFamily="34" charset="0"/>
              </a:rPr>
              <a:t>NTC ISO 9001:2015</a:t>
            </a:r>
          </a:p>
          <a:p>
            <a:pPr marL="342900" indent="-342900" algn="just">
              <a:lnSpc>
                <a:spcPct val="115000"/>
              </a:lnSpc>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pPr>
            <a:endParaRPr lang="es-CO" sz="2000" dirty="0" smtClean="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15000"/>
              </a:lnSpc>
              <a:spcAft>
                <a:spcPts val="0"/>
              </a:spcAft>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xmlns="" val="225614159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4" name="CuadroTexto 3"/>
          <p:cNvSpPr txBox="1"/>
          <p:nvPr/>
        </p:nvSpPr>
        <p:spPr>
          <a:xfrm>
            <a:off x="124690" y="1163781"/>
            <a:ext cx="8645237" cy="4801314"/>
          </a:xfrm>
          <a:prstGeom prst="rect">
            <a:avLst/>
          </a:prstGeom>
          <a:noFill/>
        </p:spPr>
        <p:txBody>
          <a:bodyPr wrap="square" rtlCol="0">
            <a:spAutoFit/>
          </a:bodyPr>
          <a:lstStyle/>
          <a:p>
            <a:r>
              <a:rPr lang="es-CO" dirty="0" smtClean="0"/>
              <a:t>6, Planificación</a:t>
            </a:r>
          </a:p>
          <a:p>
            <a:endParaRPr lang="es-CO" dirty="0" smtClean="0"/>
          </a:p>
          <a:p>
            <a:r>
              <a:rPr lang="es-CO" dirty="0" smtClean="0"/>
              <a:t>6,1 Acciones para abordar Riesgos y oportunidades</a:t>
            </a:r>
          </a:p>
          <a:p>
            <a:endParaRPr lang="es-CO" dirty="0"/>
          </a:p>
          <a:p>
            <a:r>
              <a:rPr lang="es-CO" dirty="0" smtClean="0"/>
              <a:t>6,1,1  Al planificar el Sistema de Gestión de la Calidad, la organización,  debe considerar las cuestiones referidas en al apartado 4,1  y los requisitos referidos  en el apartado 4,2 y </a:t>
            </a:r>
            <a:r>
              <a:rPr lang="es-CO" dirty="0" smtClean="0">
                <a:solidFill>
                  <a:srgbClr val="FF0000"/>
                </a:solidFill>
              </a:rPr>
              <a:t>determinar los riesgos y oportunidades </a:t>
            </a:r>
            <a:r>
              <a:rPr lang="es-CO" dirty="0" smtClean="0"/>
              <a:t>que es necesario abordar con el fin de:</a:t>
            </a:r>
          </a:p>
          <a:p>
            <a:endParaRPr lang="es-CO" dirty="0"/>
          </a:p>
          <a:p>
            <a:pPr marL="342900" indent="-342900">
              <a:buAutoNum type="alphaLcParenR"/>
            </a:pPr>
            <a:r>
              <a:rPr lang="es-CO" dirty="0" smtClean="0"/>
              <a:t>Asegurar que el Sistema de Gestión de la Calidad pueda lograr sus resultados previstos;</a:t>
            </a:r>
          </a:p>
          <a:p>
            <a:pPr marL="342900" indent="-342900">
              <a:buAutoNum type="alphaLcParenR"/>
            </a:pPr>
            <a:endParaRPr lang="es-CO" dirty="0"/>
          </a:p>
          <a:p>
            <a:pPr marL="342900" indent="-342900">
              <a:buAutoNum type="alphaLcParenR"/>
            </a:pPr>
            <a:r>
              <a:rPr lang="es-CO" dirty="0" smtClean="0"/>
              <a:t>Aumentar los efectos deseables,</a:t>
            </a:r>
          </a:p>
          <a:p>
            <a:pPr marL="342900" indent="-342900">
              <a:buAutoNum type="alphaLcParenR"/>
            </a:pPr>
            <a:endParaRPr lang="es-CO" dirty="0"/>
          </a:p>
          <a:p>
            <a:pPr marL="342900" indent="-342900">
              <a:buAutoNum type="alphaLcParenR"/>
            </a:pPr>
            <a:r>
              <a:rPr lang="es-CO" dirty="0" smtClean="0"/>
              <a:t>Prevenir o reducir efectos no deseados.</a:t>
            </a:r>
          </a:p>
          <a:p>
            <a:pPr marL="342900" indent="-342900">
              <a:buAutoNum type="alphaLcParenR"/>
            </a:pPr>
            <a:endParaRPr lang="es-CO" dirty="0"/>
          </a:p>
          <a:p>
            <a:pPr marL="342900" indent="-342900">
              <a:buAutoNum type="alphaLcParenR"/>
            </a:pPr>
            <a:r>
              <a:rPr lang="es-CO" dirty="0" smtClean="0"/>
              <a:t>Lograr la mejora</a:t>
            </a:r>
          </a:p>
          <a:p>
            <a:pPr marL="342900" indent="-342900">
              <a:buAutoNum type="alphaLcParenR"/>
            </a:pPr>
            <a:endParaRPr lang="es-CO" dirty="0"/>
          </a:p>
          <a:p>
            <a:pPr marL="342900" indent="-342900">
              <a:buAutoNum type="alphaLcParenR"/>
            </a:pPr>
            <a:endParaRPr lang="es-CO" dirty="0"/>
          </a:p>
        </p:txBody>
      </p:sp>
    </p:spTree>
    <p:extLst>
      <p:ext uri="{BB962C8B-B14F-4D97-AF65-F5344CB8AC3E}">
        <p14:creationId xmlns:p14="http://schemas.microsoft.com/office/powerpoint/2010/main" xmlns="" val="353830018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4" name="CuadroTexto 3"/>
          <p:cNvSpPr txBox="1"/>
          <p:nvPr/>
        </p:nvSpPr>
        <p:spPr>
          <a:xfrm>
            <a:off x="124690" y="1066799"/>
            <a:ext cx="8645237" cy="5355312"/>
          </a:xfrm>
          <a:prstGeom prst="rect">
            <a:avLst/>
          </a:prstGeom>
          <a:noFill/>
        </p:spPr>
        <p:txBody>
          <a:bodyPr wrap="square" rtlCol="0">
            <a:spAutoFit/>
          </a:bodyPr>
          <a:lstStyle/>
          <a:p>
            <a:r>
              <a:rPr lang="es-CO" dirty="0" smtClean="0"/>
              <a:t>6, Planificación</a:t>
            </a:r>
          </a:p>
          <a:p>
            <a:endParaRPr lang="es-CO" dirty="0" smtClean="0"/>
          </a:p>
          <a:p>
            <a:r>
              <a:rPr lang="es-CO" dirty="0" smtClean="0"/>
              <a:t>6,1 Acciones para abordar Riesgos y oportunidades</a:t>
            </a:r>
          </a:p>
          <a:p>
            <a:endParaRPr lang="es-CO" dirty="0"/>
          </a:p>
          <a:p>
            <a:r>
              <a:rPr lang="es-CO" dirty="0" smtClean="0"/>
              <a:t>6,1,2  La organización debe planificar:</a:t>
            </a:r>
          </a:p>
          <a:p>
            <a:endParaRPr lang="es-CO" dirty="0"/>
          </a:p>
          <a:p>
            <a:pPr marL="342900" indent="-342900">
              <a:buAutoNum type="alphaLcParenR"/>
            </a:pPr>
            <a:r>
              <a:rPr lang="es-CO" dirty="0" smtClean="0"/>
              <a:t>Las acciones para abordar estos riesgos y oportunidades,</a:t>
            </a:r>
          </a:p>
          <a:p>
            <a:pPr marL="342900" indent="-342900">
              <a:buAutoNum type="alphaLcParenR"/>
            </a:pPr>
            <a:endParaRPr lang="es-CO" dirty="0"/>
          </a:p>
          <a:p>
            <a:pPr marL="342900" indent="-342900">
              <a:buAutoNum type="alphaLcParenR"/>
            </a:pPr>
            <a:r>
              <a:rPr lang="es-CO" dirty="0" smtClean="0"/>
              <a:t>La manera de:</a:t>
            </a:r>
          </a:p>
          <a:p>
            <a:pPr marL="342900" indent="-342900">
              <a:buAutoNum type="alphaLcParenR"/>
            </a:pPr>
            <a:endParaRPr lang="es-CO" dirty="0"/>
          </a:p>
          <a:p>
            <a:r>
              <a:rPr lang="es-CO" dirty="0" smtClean="0"/>
              <a:t>     1. Integrar e implementar las acciones en sus procesos del Sistema de Gestión de la 	Calidad.</a:t>
            </a:r>
          </a:p>
          <a:p>
            <a:endParaRPr lang="es-CO" dirty="0"/>
          </a:p>
          <a:p>
            <a:r>
              <a:rPr lang="es-CO" dirty="0" smtClean="0"/>
              <a:t>    2.  Evaluar la eficacia de estas acciones.</a:t>
            </a:r>
          </a:p>
          <a:p>
            <a:endParaRPr lang="es-CO" dirty="0"/>
          </a:p>
          <a:p>
            <a:r>
              <a:rPr lang="es-CO" dirty="0" smtClean="0"/>
              <a:t>Las acciones tomadas para </a:t>
            </a:r>
            <a:r>
              <a:rPr lang="es-CO" dirty="0" smtClean="0">
                <a:solidFill>
                  <a:srgbClr val="FF0000"/>
                </a:solidFill>
              </a:rPr>
              <a:t>abordar riesgos y oportunidades</a:t>
            </a:r>
            <a:r>
              <a:rPr lang="es-CO" dirty="0" smtClean="0"/>
              <a:t> deben ser proporcionales al impacto potencial en la conformidad de los productos y servicios.</a:t>
            </a:r>
            <a:endParaRPr lang="es-CO" dirty="0"/>
          </a:p>
          <a:p>
            <a:pPr marL="342900" indent="-342900">
              <a:buAutoNum type="alphaLcParenR"/>
            </a:pPr>
            <a:endParaRPr lang="es-CO" dirty="0"/>
          </a:p>
          <a:p>
            <a:pPr marL="342900" indent="-342900">
              <a:buAutoNum type="alphaLcParenR"/>
            </a:pPr>
            <a:endParaRPr lang="es-CO" dirty="0"/>
          </a:p>
        </p:txBody>
      </p:sp>
    </p:spTree>
    <p:extLst>
      <p:ext uri="{BB962C8B-B14F-4D97-AF65-F5344CB8AC3E}">
        <p14:creationId xmlns:p14="http://schemas.microsoft.com/office/powerpoint/2010/main" xmlns="" val="2886764061"/>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0" y="-1"/>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0" y="365806"/>
            <a:ext cx="9143999" cy="8233023"/>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smtClean="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smtClean="0">
              <a:latin typeface="Arial" panose="020B0604020202020204" pitchFamily="34" charset="0"/>
              <a:ea typeface="Times New Roman" panose="02020603050405020304" pitchFamily="18" charset="0"/>
              <a:cs typeface="Arial" panose="020B0604020202020204" pitchFamily="34" charset="0"/>
            </a:endParaRPr>
          </a:p>
          <a:p>
            <a:pPr>
              <a:lnSpc>
                <a:spcPct val="115000"/>
              </a:lnSpc>
              <a:spcAft>
                <a:spcPts val="0"/>
              </a:spcAft>
            </a:pPr>
            <a:endParaRPr lang="es-CO" sz="28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pPr>
            <a:r>
              <a:rPr lang="es-CO" sz="3200" dirty="0">
                <a:latin typeface="Arial" panose="020B0604020202020204" pitchFamily="34" charset="0"/>
                <a:ea typeface="Times New Roman" panose="02020603050405020304" pitchFamily="18" charset="0"/>
                <a:cs typeface="Arial" panose="020B0604020202020204" pitchFamily="34" charset="0"/>
              </a:rPr>
              <a:t>Guía de Administración de Riesgos y el diseño de controles en entidades Públicas, Riesgos de Gestión, Corrupción y Seguridad Digital, V4, Función Pública.</a:t>
            </a:r>
          </a:p>
          <a:p>
            <a:pPr marL="342900" indent="-342900" algn="just">
              <a:lnSpc>
                <a:spcPct val="115000"/>
              </a:lnSpc>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just">
              <a:lnSpc>
                <a:spcPct val="115000"/>
              </a:lnSpc>
            </a:pPr>
            <a:endParaRPr lang="es-CO" sz="2000" dirty="0" smtClean="0">
              <a:latin typeface="Arial" panose="020B0604020202020204" pitchFamily="34" charset="0"/>
              <a:ea typeface="Times New Roman" panose="02020603050405020304" pitchFamily="18" charset="0"/>
              <a:cs typeface="Arial" panose="020B0604020202020204" pitchFamily="34" charset="0"/>
            </a:endParaRPr>
          </a:p>
          <a:p>
            <a:pPr marL="342900" indent="-342900" algn="just">
              <a:lnSpc>
                <a:spcPct val="115000"/>
              </a:lnSpc>
              <a:spcAft>
                <a:spcPts val="0"/>
              </a:spcAft>
              <a:buFont typeface="Wingdings" panose="05000000000000000000" pitchFamily="2" charset="2"/>
              <a:buChar char="ü"/>
            </a:pPr>
            <a:endParaRPr lang="es-CO" sz="2000" dirty="0">
              <a:latin typeface="Arial" panose="020B0604020202020204" pitchFamily="34" charset="0"/>
              <a:ea typeface="Times New Roman" panose="02020603050405020304" pitchFamily="18" charset="0"/>
              <a:cs typeface="Arial" panose="020B0604020202020204" pitchFamily="34"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mj-lt"/>
              <a:ea typeface="Times New Roman" panose="02020603050405020304" pitchFamily="18" charset="0"/>
            </a:endParaRPr>
          </a:p>
          <a:p>
            <a:pPr algn="ctr">
              <a:lnSpc>
                <a:spcPct val="115000"/>
              </a:lnSpc>
              <a:spcAft>
                <a:spcPts val="0"/>
              </a:spcAft>
            </a:pPr>
            <a:endParaRPr lang="es-CO" sz="3600" b="1" dirty="0" smtClean="0">
              <a:latin typeface="Arial" panose="020B0604020202020204" pitchFamily="34" charset="0"/>
              <a:ea typeface="Times New Roman" panose="02020603050405020304" pitchFamily="18" charset="0"/>
            </a:endParaRPr>
          </a:p>
        </p:txBody>
      </p:sp>
    </p:spTree>
    <p:extLst>
      <p:ext uri="{BB962C8B-B14F-4D97-AF65-F5344CB8AC3E}">
        <p14:creationId xmlns:p14="http://schemas.microsoft.com/office/powerpoint/2010/main" xmlns="" val="3864817553"/>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descr="power poniot-01.png"/>
          <p:cNvPicPr>
            <a:picLocks noChangeAspect="1"/>
          </p:cNvPicPr>
          <p:nvPr/>
        </p:nvPicPr>
        <p:blipFill rotWithShape="1">
          <a:blip r:embed="rId2">
            <a:extLst>
              <a:ext uri="{28A0092B-C50C-407E-A947-70E740481C1C}">
                <a14:useLocalDpi xmlns:a14="http://schemas.microsoft.com/office/drawing/2010/main" xmlns="" val="0"/>
              </a:ext>
            </a:extLst>
          </a:blip>
          <a:srcRect b="2865"/>
          <a:stretch/>
        </p:blipFill>
        <p:spPr>
          <a:xfrm>
            <a:off x="-23192" y="-110838"/>
            <a:ext cx="9144000" cy="6858001"/>
          </a:xfrm>
          <a:prstGeom prst="rect">
            <a:avLst/>
          </a:prstGeom>
        </p:spPr>
      </p:pic>
      <p:sp>
        <p:nvSpPr>
          <p:cNvPr id="3" name="CuadroTexto 2"/>
          <p:cNvSpPr txBox="1"/>
          <p:nvPr/>
        </p:nvSpPr>
        <p:spPr>
          <a:xfrm>
            <a:off x="-1697999" y="365806"/>
            <a:ext cx="184666" cy="369332"/>
          </a:xfrm>
          <a:prstGeom prst="rect">
            <a:avLst/>
          </a:prstGeom>
          <a:noFill/>
        </p:spPr>
        <p:txBody>
          <a:bodyPr wrap="none" rtlCol="0">
            <a:spAutoFit/>
          </a:bodyPr>
          <a:lstStyle/>
          <a:p>
            <a:endParaRPr lang="es-ES"/>
          </a:p>
        </p:txBody>
      </p:sp>
      <p:sp>
        <p:nvSpPr>
          <p:cNvPr id="5" name="Rectángulo 4"/>
          <p:cNvSpPr/>
          <p:nvPr/>
        </p:nvSpPr>
        <p:spPr>
          <a:xfrm>
            <a:off x="115353" y="833631"/>
            <a:ext cx="8848538" cy="1366528"/>
          </a:xfrm>
          <a:prstGeom prst="rect">
            <a:avLst/>
          </a:prstGeom>
        </p:spPr>
        <p:txBody>
          <a:bodyPr wrap="square">
            <a:spAutoFit/>
          </a:bodyPr>
          <a:lstStyle/>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endParaRPr lang="es-ES" dirty="0" smtClean="0">
              <a:latin typeface="Arial" panose="020B0604020202020204" pitchFamily="34" charset="0"/>
              <a:ea typeface="Times New Roman" panose="02020603050405020304" pitchFamily="18" charset="0"/>
            </a:endParaRPr>
          </a:p>
          <a:p>
            <a:pPr algn="ctr">
              <a:lnSpc>
                <a:spcPct val="115000"/>
              </a:lnSpc>
              <a:spcAft>
                <a:spcPts val="0"/>
              </a:spcAft>
            </a:pPr>
            <a:r>
              <a:rPr lang="es-ES" dirty="0">
                <a:latin typeface="Arial" panose="020B0604020202020204" pitchFamily="34" charset="0"/>
                <a:ea typeface="Times New Roman" panose="02020603050405020304" pitchFamily="18" charset="0"/>
              </a:rPr>
              <a:t> </a:t>
            </a:r>
            <a:endParaRPr lang="es-CO" dirty="0">
              <a:latin typeface="Calibri" panose="020F0502020204030204" pitchFamily="34" charset="0"/>
              <a:ea typeface="Times New Roman" panose="02020603050405020304" pitchFamily="18" charset="0"/>
            </a:endParaRPr>
          </a:p>
          <a:p>
            <a:pPr algn="ctr">
              <a:lnSpc>
                <a:spcPct val="115000"/>
              </a:lnSpc>
              <a:spcAft>
                <a:spcPts val="0"/>
              </a:spcAft>
            </a:pPr>
            <a:r>
              <a:rPr lang="es-CO" dirty="0" smtClean="0">
                <a:latin typeface="Arial "/>
                <a:ea typeface="Times New Roman" panose="02020603050405020304" pitchFamily="18" charset="0"/>
              </a:rPr>
              <a:t>.</a:t>
            </a:r>
            <a:endParaRPr lang="es-CO" b="1" dirty="0" smtClean="0">
              <a:latin typeface="Arial" panose="020B0604020202020204" pitchFamily="34" charset="0"/>
              <a:ea typeface="Times New Roman" panose="02020603050405020304" pitchFamily="18" charset="0"/>
            </a:endParaRPr>
          </a:p>
        </p:txBody>
      </p:sp>
      <p:sp>
        <p:nvSpPr>
          <p:cNvPr id="4" name="Rectángulo 3"/>
          <p:cNvSpPr/>
          <p:nvPr/>
        </p:nvSpPr>
        <p:spPr>
          <a:xfrm>
            <a:off x="96981" y="946884"/>
            <a:ext cx="8506691" cy="369332"/>
          </a:xfrm>
          <a:prstGeom prst="rect">
            <a:avLst/>
          </a:prstGeom>
        </p:spPr>
        <p:txBody>
          <a:bodyPr wrap="square">
            <a:spAutoFit/>
          </a:bodyPr>
          <a:lstStyle/>
          <a:p>
            <a:endParaRPr lang="es-CO" dirty="0">
              <a:latin typeface="Arial "/>
            </a:endParaRPr>
          </a:p>
        </p:txBody>
      </p:sp>
      <p:sp>
        <p:nvSpPr>
          <p:cNvPr id="11" name="AutoShape 7"/>
          <p:cNvSpPr>
            <a:spLocks noChangeArrowheads="1"/>
          </p:cNvSpPr>
          <p:nvPr/>
        </p:nvSpPr>
        <p:spPr bwMode="auto">
          <a:xfrm>
            <a:off x="236599" y="2247082"/>
            <a:ext cx="8227453" cy="2847444"/>
          </a:xfrm>
          <a:prstGeom prst="roundRect">
            <a:avLst>
              <a:gd name="adj" fmla="val 16667"/>
            </a:avLst>
          </a:prstGeom>
          <a:solidFill>
            <a:srgbClr val="FFFFFF"/>
          </a:solidFill>
          <a:ln w="9525">
            <a:solidFill>
              <a:srgbClr val="92D050"/>
            </a:solidFill>
            <a:round/>
            <a:headEnd/>
            <a:tailEnd/>
          </a:ln>
        </p:spPr>
        <p:txBody>
          <a:bodyPr rot="0" vert="horz" wrap="square" lIns="91440" tIns="45720" rIns="91440" bIns="45720" anchor="t" anchorCtr="0" upright="1">
            <a:noAutofit/>
          </a:bodyPr>
          <a:lstStyle/>
          <a:p>
            <a:pPr algn="just">
              <a:lnSpc>
                <a:spcPct val="115000"/>
              </a:lnSpc>
              <a:spcAft>
                <a:spcPts val="0"/>
              </a:spcAft>
            </a:pPr>
            <a:r>
              <a:rPr lang="es-CO" b="1" dirty="0">
                <a:effectLst/>
                <a:latin typeface="Arial" panose="020B0604020202020204" pitchFamily="34" charset="0"/>
                <a:ea typeface="Times New Roman" panose="02020603050405020304" pitchFamily="18" charset="0"/>
              </a:rPr>
              <a:t>ADMINISTRACIÓN</a:t>
            </a:r>
            <a:r>
              <a:rPr lang="es-CO" dirty="0">
                <a:effectLst/>
                <a:latin typeface="Arial" panose="020B0604020202020204" pitchFamily="34" charset="0"/>
                <a:ea typeface="Times New Roman" panose="02020603050405020304" pitchFamily="18" charset="0"/>
              </a:rPr>
              <a:t> </a:t>
            </a:r>
            <a:r>
              <a:rPr lang="es-CO" b="1" dirty="0">
                <a:effectLst/>
                <a:latin typeface="Arial" panose="020B0604020202020204" pitchFamily="34" charset="0"/>
                <a:ea typeface="Times New Roman" panose="02020603050405020304" pitchFamily="18" charset="0"/>
              </a:rPr>
              <a:t>DEL RIESGO: </a:t>
            </a:r>
            <a:r>
              <a:rPr lang="es-CO" dirty="0">
                <a:effectLst/>
                <a:latin typeface="Arial" panose="020B0604020202020204" pitchFamily="34" charset="0"/>
                <a:ea typeface="Times New Roman" panose="02020603050405020304" pitchFamily="18" charset="0"/>
              </a:rPr>
              <a:t>“Un proceso efectuado por la alta dirección de la entidad y por todo el personal para proporcionar a la administración un aseguramiento razonable con respecto al logro de los objetivos. El enfoque de riesgos no se determina solamente con el uso de la metodología, sino </a:t>
            </a:r>
            <a:r>
              <a:rPr lang="es-CO" dirty="0">
                <a:solidFill>
                  <a:srgbClr val="FF0000"/>
                </a:solidFill>
                <a:effectLst/>
                <a:latin typeface="Arial" panose="020B0604020202020204" pitchFamily="34" charset="0"/>
                <a:ea typeface="Times New Roman" panose="02020603050405020304" pitchFamily="18" charset="0"/>
              </a:rPr>
              <a:t>logrando que la evaluación de los riesgos se convierta en una parte natural del proceso de planeación” </a:t>
            </a:r>
            <a:endParaRPr lang="es-CO" dirty="0">
              <a:solidFill>
                <a:srgbClr val="FF0000"/>
              </a:solidFill>
              <a:effectLst/>
              <a:latin typeface="Calibri" panose="020F0502020204030204" pitchFamily="34" charset="0"/>
              <a:ea typeface="Times New Roman" panose="02020603050405020304" pitchFamily="18" charset="0"/>
            </a:endParaRPr>
          </a:p>
          <a:p>
            <a:pPr algn="just">
              <a:lnSpc>
                <a:spcPct val="115000"/>
              </a:lnSpc>
              <a:spcAft>
                <a:spcPts val="0"/>
              </a:spcAft>
            </a:pPr>
            <a:r>
              <a:rPr lang="es-CO" sz="900" dirty="0">
                <a:effectLst/>
                <a:latin typeface="Arial" panose="020B0604020202020204" pitchFamily="34" charset="0"/>
                <a:ea typeface="Times New Roman" panose="02020603050405020304" pitchFamily="18" charset="0"/>
              </a:rPr>
              <a:t> </a:t>
            </a:r>
            <a:endParaRPr lang="es-CO" sz="1100" dirty="0">
              <a:effectLst/>
              <a:latin typeface="Calibri" panose="020F0502020204030204" pitchFamily="34" charset="0"/>
              <a:ea typeface="Times New Roman" panose="02020603050405020304" pitchFamily="18" charset="0"/>
            </a:endParaRPr>
          </a:p>
        </p:txBody>
      </p:sp>
      <p:sp>
        <p:nvSpPr>
          <p:cNvPr id="6" name="CuadroTexto 5"/>
          <p:cNvSpPr txBox="1"/>
          <p:nvPr/>
        </p:nvSpPr>
        <p:spPr>
          <a:xfrm>
            <a:off x="236599" y="1286062"/>
            <a:ext cx="3301160" cy="461665"/>
          </a:xfrm>
          <a:prstGeom prst="rect">
            <a:avLst/>
          </a:prstGeom>
          <a:noFill/>
        </p:spPr>
        <p:txBody>
          <a:bodyPr wrap="none" rtlCol="0">
            <a:spAutoFit/>
          </a:bodyPr>
          <a:lstStyle/>
          <a:p>
            <a:r>
              <a:rPr lang="es-CO" sz="2400" dirty="0" smtClean="0"/>
              <a:t>CONCEPTOS GENERALES </a:t>
            </a:r>
            <a:endParaRPr lang="es-CO" sz="2400" dirty="0"/>
          </a:p>
        </p:txBody>
      </p:sp>
    </p:spTree>
    <p:extLst>
      <p:ext uri="{BB962C8B-B14F-4D97-AF65-F5344CB8AC3E}">
        <p14:creationId xmlns:p14="http://schemas.microsoft.com/office/powerpoint/2010/main" xmlns="" val="1665326167"/>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5819</TotalTime>
  <Words>2610</Words>
  <Application>Microsoft Office PowerPoint</Application>
  <PresentationFormat>Presentación en pantalla (4:3)</PresentationFormat>
  <Paragraphs>654</Paragraphs>
  <Slides>36</Slides>
  <Notes>2</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36</vt:i4>
      </vt:variant>
    </vt:vector>
  </HeadingPairs>
  <TitlesOfParts>
    <vt:vector size="38" baseType="lpstr">
      <vt:lpstr>Tema de Office</vt:lpstr>
      <vt:lpstr>Hoja de cálculo</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vector>
  </TitlesOfParts>
  <Company>CONTRALORIA GENERAL DE ANTIOQUIA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AUDIOVISUAL</dc:creator>
  <cp:lastModifiedBy>63502132</cp:lastModifiedBy>
  <cp:revision>353</cp:revision>
  <dcterms:created xsi:type="dcterms:W3CDTF">2017-06-12T19:35:15Z</dcterms:created>
  <dcterms:modified xsi:type="dcterms:W3CDTF">2023-06-14T22:26:17Z</dcterms:modified>
</cp:coreProperties>
</file>