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75" r:id="rId2"/>
    <p:sldId id="256" r:id="rId3"/>
    <p:sldId id="293" r:id="rId4"/>
    <p:sldId id="294" r:id="rId5"/>
    <p:sldId id="295" r:id="rId6"/>
    <p:sldId id="296" r:id="rId7"/>
    <p:sldId id="298" r:id="rId8"/>
    <p:sldId id="297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292" r:id="rId21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CARVAJAL VARGAS" initials="PCV" lastIdx="1" clrIdx="0">
    <p:extLst>
      <p:ext uri="{19B8F6BF-5375-455C-9EA6-DF929625EA0E}">
        <p15:presenceInfo xmlns:p15="http://schemas.microsoft.com/office/powerpoint/2012/main" xmlns="" userId="S-1-5-21-1233004326-1099395059-587939204-197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294" autoAdjust="0"/>
    <p:restoredTop sz="94364" autoAdjust="0"/>
  </p:normalViewPr>
  <p:slideViewPr>
    <p:cSldViewPr snapToGrid="0" snapToObjects="1">
      <p:cViewPr varScale="1">
        <p:scale>
          <a:sx n="82" d="100"/>
          <a:sy n="82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0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5T06:52:22.065" idx="1">
    <p:pos x="5760" y="0"/>
    <p:text/>
    <p:extLst>
      <p:ext uri="{C676402C-5697-4E1C-873F-D02D1690AC5C}">
        <p15:threadingInfo xmlns:p15="http://schemas.microsoft.com/office/powerpoint/2012/main" xmlns="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CD830-8CEE-4B7A-AE95-F83FAE27E98E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818B0-5649-4367-A85A-FFE03E5CB21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03023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818B0-5649-4367-A85A-FFE03E5CB215}" type="slidenum">
              <a:rPr lang="es-ES" smtClean="0"/>
              <a:pPr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6397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2765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1090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59026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7834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5476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99551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60676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9642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4082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8208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69591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8BFB5-0758-4844-ADA1-FD4AEFC466DF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74285-429C-AE4F-8EB9-FB092EDFF3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5875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0" y="365806"/>
            <a:ext cx="9143999" cy="802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CO" sz="2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Formulación Indicadores</a:t>
            </a:r>
            <a:endParaRPr lang="es-CO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es-ES" sz="28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s-ES" sz="2800" dirty="0">
                <a:latin typeface="Arial" panose="020B0604020202020204" pitchFamily="34" charset="0"/>
                <a:ea typeface="Times New Roman" panose="02020603050405020304" pitchFamily="18" charset="0"/>
              </a:rPr>
              <a:t> Patricia Carvajal </a:t>
            </a:r>
            <a:r>
              <a:rPr lang="es-ES" sz="2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Vargas</a:t>
            </a:r>
          </a:p>
          <a:p>
            <a:pPr algn="ctr">
              <a:lnSpc>
                <a:spcPct val="115000"/>
              </a:lnSpc>
            </a:pPr>
            <a:endParaRPr lang="es-ES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s-ES" sz="2800" dirty="0">
                <a:latin typeface="Arial" panose="020B0604020202020204" pitchFamily="34" charset="0"/>
                <a:ea typeface="Times New Roman" panose="02020603050405020304" pitchFamily="18" charset="0"/>
              </a:rPr>
              <a:t>Oficina Asesora de Planeación.</a:t>
            </a:r>
            <a:endParaRPr lang="es-CO" sz="2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es-ES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s-CO" sz="3600" dirty="0">
                <a:latin typeface="Arial" panose="020B0604020202020204" pitchFamily="34" charset="0"/>
                <a:ea typeface="Times New Roman" panose="02020603050405020304" pitchFamily="18" charset="0"/>
              </a:rPr>
              <a:t>Año 2021</a:t>
            </a:r>
            <a:endParaRPr lang="es-CO" sz="3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985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323172" y="1201065"/>
            <a:ext cx="822508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INDICADORES DE EFICACIA</a:t>
            </a:r>
          </a:p>
          <a:p>
            <a:endParaRPr lang="es-CO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</a:t>
            </a:r>
          </a:p>
          <a:p>
            <a:endParaRPr lang="es-C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 </a:t>
            </a:r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beneficiarios/ </a:t>
            </a:r>
            <a:endParaRPr lang="es-CO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Universo </a:t>
            </a:r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beneficiarios</a:t>
            </a:r>
          </a:p>
          <a:p>
            <a:endParaRPr lang="es-MX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 </a:t>
            </a:r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</a:p>
          <a:p>
            <a:endParaRPr lang="es-C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Porcentaje </a:t>
            </a: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Infracciones que termina en sanción </a:t>
            </a:r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efectiva </a:t>
            </a:r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Conflictos </a:t>
            </a:r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colectivos solucionados / </a:t>
            </a:r>
            <a:endParaRPr lang="es-CO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conflictos </a:t>
            </a:r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colectivos planteados</a:t>
            </a:r>
          </a:p>
          <a:p>
            <a:endParaRPr lang="es-MX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 </a:t>
            </a:r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</a:p>
          <a:p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Incremento </a:t>
            </a: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puestos de trabajo abiertos con el servicio público de</a:t>
            </a:r>
          </a:p>
          <a:p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empleo</a:t>
            </a:r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C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80347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323172" y="1588993"/>
            <a:ext cx="8225083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INDICADORES DE </a:t>
            </a:r>
            <a:r>
              <a:rPr lang="es-MX" sz="20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EFICIENCIA</a:t>
            </a:r>
            <a:endParaRPr lang="es-MX" sz="20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sz="2000" dirty="0"/>
              <a:t>Costo de un servicio en relación al número de </a:t>
            </a:r>
            <a:r>
              <a:rPr lang="es-MX" sz="2000" dirty="0" smtClean="0"/>
              <a:t>usuarios</a:t>
            </a:r>
          </a:p>
          <a:p>
            <a:endParaRPr lang="es-MX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000" dirty="0"/>
              <a:t>Costo total programa de becas /Total de </a:t>
            </a:r>
            <a:r>
              <a:rPr lang="es-CO" sz="2000" dirty="0" smtClean="0"/>
              <a:t>beneficiarios</a:t>
            </a:r>
          </a:p>
          <a:p>
            <a:endParaRPr lang="es-CO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sz="2000" dirty="0" smtClean="0"/>
              <a:t>Costo </a:t>
            </a:r>
            <a:r>
              <a:rPr lang="es-MX" sz="2000" dirty="0"/>
              <a:t>por tonelada de basura </a:t>
            </a:r>
            <a:r>
              <a:rPr lang="es-MX" sz="2000" dirty="0" smtClean="0"/>
              <a:t>recogida</a:t>
            </a:r>
          </a:p>
          <a:p>
            <a:endParaRPr lang="es-MX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sz="2000" dirty="0"/>
              <a:t>Costo de la recogida de basura por usuario</a:t>
            </a:r>
          </a:p>
          <a:p>
            <a:endParaRPr lang="es-CO" sz="20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000" dirty="0" smtClean="0"/>
              <a:t>Costo </a:t>
            </a:r>
            <a:r>
              <a:rPr lang="es-CO" sz="2000" dirty="0"/>
              <a:t>por kilómetro de carretera construido</a:t>
            </a:r>
          </a:p>
          <a:p>
            <a:endParaRPr lang="es-MX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MX" sz="2000" dirty="0" smtClean="0"/>
              <a:t>Costo </a:t>
            </a:r>
            <a:r>
              <a:rPr lang="es-MX" sz="2000" dirty="0"/>
              <a:t>de la inspección por número de visitas efectuadas</a:t>
            </a:r>
          </a:p>
          <a:p>
            <a:endParaRPr lang="es-CO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9432920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323172" y="1588993"/>
            <a:ext cx="8225083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INDICADORES DE </a:t>
            </a:r>
            <a:r>
              <a:rPr lang="es-MX" sz="20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EFICIENCIA</a:t>
            </a:r>
            <a:endParaRPr lang="es-MX" sz="20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sz="2000" dirty="0"/>
              <a:t>Costo de un servicio en relación al número de </a:t>
            </a:r>
            <a:r>
              <a:rPr lang="es-MX" sz="2000" dirty="0" smtClean="0"/>
              <a:t>usuarios</a:t>
            </a:r>
          </a:p>
          <a:p>
            <a:endParaRPr lang="es-MX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000" dirty="0"/>
              <a:t>Costo total programa de becas /Total de </a:t>
            </a:r>
            <a:r>
              <a:rPr lang="es-CO" sz="2000" dirty="0" smtClean="0"/>
              <a:t>beneficiarios</a:t>
            </a:r>
          </a:p>
          <a:p>
            <a:endParaRPr lang="es-CO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sz="2000" dirty="0" smtClean="0"/>
              <a:t>Costo </a:t>
            </a:r>
            <a:r>
              <a:rPr lang="es-MX" sz="2000" dirty="0"/>
              <a:t>por tonelada de basura </a:t>
            </a:r>
            <a:r>
              <a:rPr lang="es-MX" sz="2000" dirty="0" smtClean="0"/>
              <a:t>recogida</a:t>
            </a:r>
          </a:p>
          <a:p>
            <a:endParaRPr lang="es-MX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MX" sz="2000" dirty="0"/>
              <a:t>Costo de la recogida de basura por usuario</a:t>
            </a:r>
          </a:p>
          <a:p>
            <a:endParaRPr lang="es-CO" sz="20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CO" sz="2000" dirty="0" smtClean="0"/>
              <a:t>Costo </a:t>
            </a:r>
            <a:r>
              <a:rPr lang="es-CO" sz="2000" dirty="0"/>
              <a:t>por kilómetro de carretera construido</a:t>
            </a:r>
          </a:p>
          <a:p>
            <a:endParaRPr lang="es-MX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MX" sz="2000" dirty="0" smtClean="0"/>
              <a:t>Costo </a:t>
            </a:r>
            <a:r>
              <a:rPr lang="es-MX" sz="2000" dirty="0"/>
              <a:t>de la inspección por número de visitas efectuadas</a:t>
            </a:r>
          </a:p>
          <a:p>
            <a:endParaRPr lang="es-CO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3615822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156917" y="1154898"/>
            <a:ext cx="86845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INDICADORES DE </a:t>
            </a:r>
            <a:r>
              <a:rPr lang="es-MX" sz="28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EFECTIVIDAD</a:t>
            </a:r>
            <a:endParaRPr lang="es-MX" sz="28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400" b="1" dirty="0"/>
          </a:p>
          <a:p>
            <a:endParaRPr lang="es-MX" sz="2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/>
              <a:t>Nivel </a:t>
            </a:r>
            <a:r>
              <a:rPr lang="es-MX" sz="2400" dirty="0"/>
              <a:t>de satisfacción del usuario durante un período determinado</a:t>
            </a:r>
          </a:p>
          <a:p>
            <a:endParaRPr lang="es-MX" sz="24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/>
              <a:t>% </a:t>
            </a:r>
            <a:r>
              <a:rPr lang="es-MX" sz="2400" dirty="0"/>
              <a:t>Disminución en quejas y reclamos en un periodo determinado</a:t>
            </a:r>
          </a:p>
          <a:p>
            <a:endParaRPr lang="es-MX" sz="24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/>
              <a:t>% </a:t>
            </a:r>
            <a:r>
              <a:rPr lang="es-MX" sz="2400" dirty="0"/>
              <a:t>Disminución en accidentes laborales durante un periodo determinado</a:t>
            </a:r>
          </a:p>
          <a:p>
            <a:endParaRPr lang="es-MX" sz="24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/>
              <a:t>% </a:t>
            </a:r>
            <a:r>
              <a:rPr lang="es-MX" sz="2400" dirty="0"/>
              <a:t>Disminución en infecciones intrahospitalarias durante un </a:t>
            </a:r>
            <a:r>
              <a:rPr lang="es-MX" sz="2400" dirty="0" smtClean="0"/>
              <a:t>periodo </a:t>
            </a:r>
            <a:r>
              <a:rPr lang="es-CO" sz="2400" dirty="0" smtClean="0"/>
              <a:t>determinado</a:t>
            </a:r>
            <a:r>
              <a:rPr lang="es-CO" sz="2400" dirty="0"/>
              <a:t>.</a:t>
            </a:r>
            <a:endParaRPr lang="es-CO" sz="24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356126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307058" y="1678118"/>
            <a:ext cx="822508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INDICADORES DE </a:t>
            </a:r>
            <a:r>
              <a:rPr lang="es-MX" sz="28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CALIDAD</a:t>
            </a:r>
            <a:endParaRPr lang="es-MX" sz="28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400" b="1" dirty="0" smtClean="0"/>
              <a:t>OPORTUNIDAD</a:t>
            </a:r>
          </a:p>
          <a:p>
            <a:r>
              <a:rPr lang="es-MX" sz="2000" b="1" dirty="0">
                <a:solidFill>
                  <a:srgbClr val="FFFFFF"/>
                </a:solidFill>
                <a:latin typeface="Arial Narrow,Bold"/>
              </a:rPr>
              <a:t>OPORTUNIDAD ACCESIBILIDAD PERCEPCIÓN DE LOS USUARIOS</a:t>
            </a:r>
          </a:p>
          <a:p>
            <a:r>
              <a:rPr lang="es-MX" sz="2000" b="1" dirty="0">
                <a:solidFill>
                  <a:srgbClr val="000000"/>
                </a:solidFill>
                <a:latin typeface="Arial Narrow,Bold"/>
              </a:rPr>
              <a:t>% </a:t>
            </a:r>
            <a:r>
              <a:rPr lang="es-MX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Respuestas a los usuarios </a:t>
            </a:r>
            <a:r>
              <a:rPr lang="es-MX" sz="20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antes del </a:t>
            </a:r>
            <a:r>
              <a:rPr lang="es-MX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cumplimiento de los términos </a:t>
            </a:r>
            <a:r>
              <a:rPr lang="es-MX" sz="20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de </a:t>
            </a:r>
            <a:r>
              <a:rPr lang="es-CO" sz="20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ley.</a:t>
            </a:r>
          </a:p>
          <a:p>
            <a:endParaRPr lang="es-CO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es-MX" sz="2000" b="1" dirty="0">
                <a:solidFill>
                  <a:srgbClr val="000000"/>
                </a:solidFill>
                <a:latin typeface="Arial Narrow,Bold"/>
              </a:rPr>
              <a:t>% </a:t>
            </a:r>
            <a:r>
              <a:rPr lang="es-CO" sz="20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Contratos revisados y aprobados en los términos establecidos respecto al total de contratos en trámite</a:t>
            </a:r>
          </a:p>
          <a:p>
            <a:endParaRPr lang="es-CO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es-MX" sz="2000" b="1" dirty="0">
                <a:solidFill>
                  <a:srgbClr val="000000"/>
                </a:solidFill>
                <a:latin typeface="Arial Narrow,Bold"/>
              </a:rPr>
              <a:t>% </a:t>
            </a:r>
            <a:r>
              <a:rPr lang="es-MX" sz="2000" b="1" dirty="0" smtClean="0">
                <a:solidFill>
                  <a:srgbClr val="000000"/>
                </a:solidFill>
                <a:latin typeface="Arial Narrow,Bold"/>
              </a:rPr>
              <a:t>d</a:t>
            </a:r>
            <a:r>
              <a:rPr lang="es-MX" sz="2000" dirty="0" smtClean="0">
                <a:solidFill>
                  <a:srgbClr val="000000"/>
                </a:solidFill>
                <a:latin typeface="Arial Narrow,Bold"/>
              </a:rPr>
              <a:t>e autorizaciones médicas especiales en menor tiempo límite al establecido</a:t>
            </a:r>
            <a:endParaRPr lang="es-MX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es-CO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es-CO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es-CO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64232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156917" y="1505395"/>
            <a:ext cx="8225083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INDICADORES DE </a:t>
            </a:r>
            <a:r>
              <a:rPr lang="es-MX" sz="28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CALIDAD</a:t>
            </a:r>
            <a:endParaRPr lang="es-MX" sz="28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400" b="1" dirty="0" smtClean="0"/>
              <a:t>ACCESIBILIDAD</a:t>
            </a:r>
          </a:p>
          <a:p>
            <a:r>
              <a:rPr lang="es-MX" sz="2000" b="1" dirty="0">
                <a:solidFill>
                  <a:srgbClr val="FFFFFF"/>
                </a:solidFill>
                <a:latin typeface="Arial Narrow,Bold"/>
              </a:rPr>
              <a:t>OPORTUNIDAD ACCESIBILIDAD PERCEPCIÓN DE LOS USUARIOS</a:t>
            </a:r>
          </a:p>
          <a:p>
            <a:r>
              <a:rPr lang="es-CO" sz="2000" dirty="0"/>
              <a:t>% Población vulnerable </a:t>
            </a:r>
            <a:r>
              <a:rPr lang="es-CO" sz="2000" dirty="0" smtClean="0"/>
              <a:t>cubierta </a:t>
            </a:r>
            <a:r>
              <a:rPr lang="es-MX" sz="2000" dirty="0" smtClean="0"/>
              <a:t>con </a:t>
            </a:r>
            <a:r>
              <a:rPr lang="es-MX" sz="2000" dirty="0"/>
              <a:t>el programa, respecto de </a:t>
            </a:r>
            <a:r>
              <a:rPr lang="es-MX" sz="2000" dirty="0" smtClean="0"/>
              <a:t>total </a:t>
            </a:r>
            <a:r>
              <a:rPr lang="es-CO" sz="2000" dirty="0" smtClean="0"/>
              <a:t>vulnerable </a:t>
            </a:r>
            <a:r>
              <a:rPr lang="es-CO" sz="2000" dirty="0"/>
              <a:t>censado</a:t>
            </a:r>
            <a:r>
              <a:rPr lang="es-CO" sz="2000" dirty="0" smtClean="0"/>
              <a:t>.</a:t>
            </a:r>
          </a:p>
          <a:p>
            <a:endParaRPr lang="es-CO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es-MX" sz="2000" dirty="0"/>
              <a:t>No. Puntos de atención </a:t>
            </a:r>
            <a:r>
              <a:rPr lang="es-MX" sz="2000" dirty="0" smtClean="0"/>
              <a:t>para trámites </a:t>
            </a:r>
            <a:r>
              <a:rPr lang="es-MX" sz="2000" dirty="0"/>
              <a:t>y procedimientos a </a:t>
            </a:r>
            <a:r>
              <a:rPr lang="es-MX" sz="2000" dirty="0" smtClean="0"/>
              <a:t>nivel </a:t>
            </a:r>
            <a:r>
              <a:rPr lang="es-CO" sz="2000" dirty="0" smtClean="0"/>
              <a:t>nacional.</a:t>
            </a:r>
          </a:p>
          <a:p>
            <a:endParaRPr lang="es-CO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es-CO" sz="2000" dirty="0"/>
              <a:t>% Viviendas de interés </a:t>
            </a:r>
            <a:r>
              <a:rPr lang="es-CO" sz="2000" dirty="0" smtClean="0"/>
              <a:t>social </a:t>
            </a:r>
            <a:r>
              <a:rPr lang="es-MX" sz="2000" dirty="0" smtClean="0"/>
              <a:t>construidas </a:t>
            </a:r>
            <a:r>
              <a:rPr lang="es-MX" sz="2000" dirty="0"/>
              <a:t>y entregadas a </a:t>
            </a:r>
            <a:r>
              <a:rPr lang="es-MX" sz="2000" dirty="0" smtClean="0"/>
              <a:t>los beneficiarios</a:t>
            </a:r>
            <a:r>
              <a:rPr lang="es-MX" sz="2000" dirty="0"/>
              <a:t>, respecto del total </a:t>
            </a:r>
            <a:r>
              <a:rPr lang="es-MX" sz="2000" dirty="0" smtClean="0"/>
              <a:t>de </a:t>
            </a:r>
            <a:r>
              <a:rPr lang="es-CO" sz="2000" dirty="0" smtClean="0"/>
              <a:t>viviendas </a:t>
            </a:r>
            <a:r>
              <a:rPr lang="es-CO" sz="2000" dirty="0"/>
              <a:t>programadas</a:t>
            </a:r>
            <a:endParaRPr lang="es-CO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es-CO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es-CO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96069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307058" y="1788723"/>
            <a:ext cx="822508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INDICADORES DE </a:t>
            </a:r>
            <a:r>
              <a:rPr lang="es-MX" sz="28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CALIDAD</a:t>
            </a:r>
            <a:endParaRPr lang="es-MX" sz="28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400" b="1" dirty="0" smtClean="0"/>
              <a:t>PERCEPCIÓN DE USUARIOS</a:t>
            </a:r>
          </a:p>
          <a:p>
            <a:r>
              <a:rPr lang="es-MX" sz="2000" b="1" dirty="0">
                <a:solidFill>
                  <a:srgbClr val="FFFFFF"/>
                </a:solidFill>
                <a:latin typeface="Arial Narrow,Bold"/>
              </a:rPr>
              <a:t>OPORTUNIDAD ACCESIBILIDAD PERCEPCIÓN DE LOS USUARIOS</a:t>
            </a:r>
          </a:p>
          <a:p>
            <a:r>
              <a:rPr lang="es-MX" sz="2000" dirty="0"/>
              <a:t>% Quejas y Reclamos en </a:t>
            </a:r>
            <a:r>
              <a:rPr lang="es-MX" sz="2000" dirty="0" smtClean="0"/>
              <a:t>un </a:t>
            </a:r>
            <a:r>
              <a:rPr lang="es-CO" sz="2000" dirty="0" smtClean="0"/>
              <a:t>periodo </a:t>
            </a:r>
            <a:r>
              <a:rPr lang="es-CO" sz="2000" dirty="0"/>
              <a:t>determinado, </a:t>
            </a:r>
            <a:r>
              <a:rPr lang="es-CO" sz="2000" dirty="0" smtClean="0"/>
              <a:t>respecto del </a:t>
            </a:r>
            <a:r>
              <a:rPr lang="es-CO" sz="2000" dirty="0"/>
              <a:t>total de </a:t>
            </a:r>
            <a:r>
              <a:rPr lang="es-CO" sz="2000" dirty="0" smtClean="0"/>
              <a:t>encuestados</a:t>
            </a:r>
          </a:p>
          <a:p>
            <a:endParaRPr lang="es-CO" sz="2000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es-CO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es-MX" sz="2000" dirty="0" smtClean="0"/>
              <a:t> % </a:t>
            </a:r>
            <a:r>
              <a:rPr lang="es-MX" sz="2000" dirty="0"/>
              <a:t>Satisfacción de los usuarios frente </a:t>
            </a:r>
            <a:r>
              <a:rPr lang="es-MX" sz="2000" dirty="0" smtClean="0"/>
              <a:t>a la </a:t>
            </a:r>
            <a:r>
              <a:rPr lang="es-MX" sz="2000" dirty="0"/>
              <a:t>prestación del servicio, respecto </a:t>
            </a:r>
            <a:r>
              <a:rPr lang="es-MX" sz="2000" dirty="0" smtClean="0"/>
              <a:t>al </a:t>
            </a:r>
            <a:r>
              <a:rPr lang="es-CO" sz="2000" dirty="0" smtClean="0"/>
              <a:t>total </a:t>
            </a:r>
            <a:r>
              <a:rPr lang="es-CO" sz="2000" dirty="0"/>
              <a:t>de encuestados</a:t>
            </a:r>
            <a:endParaRPr lang="es-CO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es-CO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03472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156917" y="1370342"/>
            <a:ext cx="822508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</a:t>
            </a:r>
            <a:r>
              <a:rPr lang="es-MX" sz="32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INDICADORES DE </a:t>
            </a:r>
            <a:r>
              <a:rPr lang="es-MX" sz="32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ECONOMÍA</a:t>
            </a:r>
            <a:endParaRPr lang="es-MX" sz="32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8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400" dirty="0"/>
              <a:t>Aumento de costos por errores en contratos (Procesos</a:t>
            </a:r>
            <a:r>
              <a:rPr lang="es-CO" sz="2400" dirty="0" smtClean="0"/>
              <a:t>)</a:t>
            </a:r>
          </a:p>
          <a:p>
            <a:endParaRPr lang="es-CO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/>
              <a:t>Ahorros realizados en contratos y propuestas a partir del uso de técnicas de </a:t>
            </a:r>
            <a:r>
              <a:rPr lang="es-MX" sz="2400" dirty="0" smtClean="0"/>
              <a:t>innovación </a:t>
            </a:r>
            <a:r>
              <a:rPr lang="es-CO" sz="2400" dirty="0" smtClean="0"/>
              <a:t>de </a:t>
            </a:r>
            <a:r>
              <a:rPr lang="es-CO" sz="2400" dirty="0"/>
              <a:t>compras.</a:t>
            </a:r>
          </a:p>
          <a:p>
            <a:endParaRPr lang="es-MX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/>
              <a:t>Porcentaje </a:t>
            </a:r>
            <a:r>
              <a:rPr lang="es-MX" sz="2400" dirty="0"/>
              <a:t>de recursos privados obtenidos a través de cooperación o </a:t>
            </a:r>
            <a:r>
              <a:rPr lang="es-MX" sz="2400" dirty="0" smtClean="0"/>
              <a:t>alianzas </a:t>
            </a:r>
            <a:r>
              <a:rPr lang="es-CO" sz="2400" dirty="0" smtClean="0"/>
              <a:t>estratégicas </a:t>
            </a:r>
            <a:r>
              <a:rPr lang="es-CO" sz="2400" dirty="0"/>
              <a:t>con otros sectores</a:t>
            </a:r>
            <a:endParaRPr lang="es-CO" sz="24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88151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156918" y="1274619"/>
            <a:ext cx="83752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b="1" dirty="0"/>
              <a:t>Qué puede ser controlado con los indicadores</a:t>
            </a:r>
            <a:r>
              <a:rPr lang="es-MX" sz="2800" b="1" dirty="0" smtClean="0"/>
              <a:t>?</a:t>
            </a:r>
          </a:p>
          <a:p>
            <a:endParaRPr lang="es-MX" sz="2800" b="1" dirty="0"/>
          </a:p>
          <a:p>
            <a:r>
              <a:rPr lang="es-CO" sz="2800" dirty="0" smtClean="0"/>
              <a:t>                         Procesos</a:t>
            </a:r>
            <a:endParaRPr lang="es-CO" sz="2800" dirty="0"/>
          </a:p>
          <a:p>
            <a:endParaRPr lang="es-CO" sz="2800" dirty="0" smtClean="0"/>
          </a:p>
          <a:p>
            <a:r>
              <a:rPr lang="es-CO" sz="2800" dirty="0" smtClean="0"/>
              <a:t>																										                     Productos</a:t>
            </a:r>
            <a:endParaRPr lang="es-CO" sz="2800" dirty="0"/>
          </a:p>
          <a:p>
            <a:endParaRPr lang="es-CO" sz="2800" dirty="0" smtClean="0"/>
          </a:p>
          <a:p>
            <a:r>
              <a:rPr lang="es-CO" sz="2800" dirty="0" smtClean="0"/>
              <a:t>                  Resultados </a:t>
            </a:r>
            <a:r>
              <a:rPr lang="es-CO" sz="2800" dirty="0"/>
              <a:t>Intermedios</a:t>
            </a:r>
          </a:p>
          <a:p>
            <a:endParaRPr lang="es-MX" sz="2800" dirty="0" smtClean="0"/>
          </a:p>
          <a:p>
            <a:r>
              <a:rPr lang="es-MX" sz="2800" dirty="0" smtClean="0"/>
              <a:t>                                       </a:t>
            </a:r>
          </a:p>
          <a:p>
            <a:endParaRPr lang="es-MX" sz="2800" dirty="0"/>
          </a:p>
          <a:p>
            <a:r>
              <a:rPr lang="es-MX" sz="2800" dirty="0" smtClean="0"/>
              <a:t>                                     Resultados </a:t>
            </a:r>
            <a:r>
              <a:rPr lang="es-MX" sz="2800" dirty="0"/>
              <a:t>Finales y su Impacto</a:t>
            </a:r>
            <a:endParaRPr lang="es-CO" sz="28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Flecha curvada hacia la derecha 7"/>
          <p:cNvSpPr/>
          <p:nvPr/>
        </p:nvSpPr>
        <p:spPr>
          <a:xfrm>
            <a:off x="4694953" y="3060479"/>
            <a:ext cx="1341120" cy="1216152"/>
          </a:xfrm>
          <a:prstGeom prst="curvedRight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" name="Flecha curvada hacia la derecha 8"/>
          <p:cNvSpPr/>
          <p:nvPr/>
        </p:nvSpPr>
        <p:spPr>
          <a:xfrm>
            <a:off x="618787" y="2237888"/>
            <a:ext cx="1341120" cy="1216152"/>
          </a:xfrm>
          <a:prstGeom prst="curvedRight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0" name="Flecha curvada hacia la derecha 9"/>
          <p:cNvSpPr/>
          <p:nvPr/>
        </p:nvSpPr>
        <p:spPr>
          <a:xfrm>
            <a:off x="307058" y="4127828"/>
            <a:ext cx="1341120" cy="1216152"/>
          </a:xfrm>
          <a:prstGeom prst="curvedRight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1" name="Flecha curvada hacia la derecha 10"/>
          <p:cNvSpPr/>
          <p:nvPr/>
        </p:nvSpPr>
        <p:spPr>
          <a:xfrm>
            <a:off x="1993340" y="5592390"/>
            <a:ext cx="1341120" cy="1216152"/>
          </a:xfrm>
          <a:prstGeom prst="curvedRightArrow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64599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307058" y="1616563"/>
            <a:ext cx="82250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8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2208840"/>
            <a:ext cx="9144000" cy="4339312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039766" y="1301285"/>
            <a:ext cx="49124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/>
              <a:t>ESTRUCTURA DE UN INDICADOR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xmlns="" val="9109352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893618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La importancia de la medición parte del entendido </a:t>
            </a:r>
            <a:r>
              <a:rPr lang="es-MX" dirty="0">
                <a:solidFill>
                  <a:srgbClr val="FF0000"/>
                </a:solidFill>
                <a:latin typeface="Lucida Sans" panose="020B0602030504020204" pitchFamily="34" charset="0"/>
              </a:rPr>
              <a:t>que existe un vínculo entre</a:t>
            </a:r>
          </a:p>
          <a:p>
            <a:r>
              <a:rPr lang="es-MX" dirty="0">
                <a:solidFill>
                  <a:srgbClr val="FF0000"/>
                </a:solidFill>
                <a:latin typeface="Lucida Sans" panose="020B0602030504020204" pitchFamily="34" charset="0"/>
              </a:rPr>
              <a:t>ésta y la planeación estratégica o planeación institucional, </a:t>
            </a:r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toda vez que la</a:t>
            </a:r>
          </a:p>
          <a:p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medición permite “</a:t>
            </a:r>
            <a:r>
              <a:rPr lang="es-MX" dirty="0">
                <a:solidFill>
                  <a:srgbClr val="FF0000"/>
                </a:solidFill>
                <a:latin typeface="Lucida Sans" panose="020B0602030504020204" pitchFamily="34" charset="0"/>
              </a:rPr>
              <a:t>comparar una magnitud con un patrón preestablecido,</a:t>
            </a:r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 lo </a:t>
            </a:r>
            <a:r>
              <a:rPr lang="es-MX" dirty="0" smtClean="0">
                <a:solidFill>
                  <a:srgbClr val="1F497D"/>
                </a:solidFill>
                <a:latin typeface="Lucida Sans" panose="020B0602030504020204" pitchFamily="34" charset="0"/>
              </a:rPr>
              <a:t>que permite </a:t>
            </a:r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observar el grado en que se alcanzan las actividades propuestas </a:t>
            </a:r>
            <a:r>
              <a:rPr lang="es-MX" dirty="0" smtClean="0">
                <a:solidFill>
                  <a:srgbClr val="1F497D"/>
                </a:solidFill>
                <a:latin typeface="Lucida Sans" panose="020B0602030504020204" pitchFamily="34" charset="0"/>
              </a:rPr>
              <a:t>dentro de </a:t>
            </a:r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un proceso específico”</a:t>
            </a:r>
            <a:r>
              <a:rPr lang="es-MX" sz="800" dirty="0">
                <a:solidFill>
                  <a:srgbClr val="1F497D"/>
                </a:solidFill>
                <a:latin typeface="Lucida Sans" panose="020B0602030504020204" pitchFamily="34" charset="0"/>
              </a:rPr>
              <a:t>3</a:t>
            </a:r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. </a:t>
            </a:r>
            <a:endParaRPr lang="es-MX" dirty="0" smtClean="0">
              <a:solidFill>
                <a:srgbClr val="1F497D"/>
              </a:solidFill>
              <a:latin typeface="Lucida Sans" panose="020B0602030504020204" pitchFamily="34" charset="0"/>
            </a:endParaRPr>
          </a:p>
          <a:p>
            <a:endParaRPr lang="es-MX" dirty="0">
              <a:solidFill>
                <a:srgbClr val="1F497D"/>
              </a:solidFill>
              <a:latin typeface="Lucida Sans" panose="020B0602030504020204" pitchFamily="34" charset="0"/>
            </a:endParaRPr>
          </a:p>
          <a:p>
            <a:r>
              <a:rPr lang="es-MX" dirty="0" smtClean="0">
                <a:solidFill>
                  <a:srgbClr val="1F497D"/>
                </a:solidFill>
                <a:latin typeface="Lucida Sans" panose="020B0602030504020204" pitchFamily="34" charset="0"/>
              </a:rPr>
              <a:t>Los </a:t>
            </a:r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resultados obtenidos a través de la </a:t>
            </a:r>
            <a:r>
              <a:rPr lang="es-MX" dirty="0" smtClean="0">
                <a:solidFill>
                  <a:srgbClr val="FF0000"/>
                </a:solidFill>
                <a:latin typeface="Lucida Sans" panose="020B0602030504020204" pitchFamily="34" charset="0"/>
              </a:rPr>
              <a:t>medición permiten </a:t>
            </a:r>
            <a:r>
              <a:rPr lang="es-MX" dirty="0">
                <a:solidFill>
                  <a:srgbClr val="FF0000"/>
                </a:solidFill>
                <a:latin typeface="Lucida Sans" panose="020B0602030504020204" pitchFamily="34" charset="0"/>
              </a:rPr>
              <a:t>mejorar </a:t>
            </a:r>
            <a:r>
              <a:rPr lang="es-MX" dirty="0" smtClean="0">
                <a:solidFill>
                  <a:srgbClr val="FF0000"/>
                </a:solidFill>
                <a:latin typeface="Lucida Sans" panose="020B0602030504020204" pitchFamily="34" charset="0"/>
              </a:rPr>
              <a:t>la planificación</a:t>
            </a:r>
            <a:r>
              <a:rPr lang="es-MX" dirty="0">
                <a:solidFill>
                  <a:srgbClr val="FF0000"/>
                </a:solidFill>
                <a:latin typeface="Lucida Sans" panose="020B0602030504020204" pitchFamily="34" charset="0"/>
              </a:rPr>
              <a:t>, </a:t>
            </a:r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dado que es posible </a:t>
            </a:r>
            <a:r>
              <a:rPr lang="es-MX" dirty="0">
                <a:solidFill>
                  <a:srgbClr val="FF0000"/>
                </a:solidFill>
                <a:latin typeface="Lucida Sans" panose="020B0602030504020204" pitchFamily="34" charset="0"/>
              </a:rPr>
              <a:t>observar hechos en </a:t>
            </a:r>
            <a:r>
              <a:rPr lang="es-MX" dirty="0" smtClean="0">
                <a:solidFill>
                  <a:srgbClr val="FF0000"/>
                </a:solidFill>
                <a:latin typeface="Lucida Sans" panose="020B0602030504020204" pitchFamily="34" charset="0"/>
              </a:rPr>
              <a:t>tiempo real</a:t>
            </a:r>
            <a:r>
              <a:rPr lang="es-MX" dirty="0">
                <a:solidFill>
                  <a:srgbClr val="1F497D"/>
                </a:solidFill>
                <a:latin typeface="Lucida Sans" panose="020B0602030504020204" pitchFamily="34" charset="0"/>
              </a:rPr>
              <a:t>, logrando tomar decisiones con mayor certeza y confiabilidad.</a:t>
            </a:r>
            <a:endParaRPr lang="es-CO" dirty="0"/>
          </a:p>
        </p:txBody>
      </p:sp>
      <p:sp>
        <p:nvSpPr>
          <p:cNvPr id="7" name="CuadroTexto 6"/>
          <p:cNvSpPr txBox="1"/>
          <p:nvPr/>
        </p:nvSpPr>
        <p:spPr>
          <a:xfrm>
            <a:off x="156917" y="1656516"/>
            <a:ext cx="30235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dirty="0" smtClean="0"/>
              <a:t>LA MEDICIÓN</a:t>
            </a: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xmlns="" val="10667481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-180109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4378036" y="4364182"/>
            <a:ext cx="27493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dirty="0" smtClean="0"/>
              <a:t>Gracias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xmlns="" val="2275637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67393" y="4354250"/>
            <a:ext cx="8610351" cy="1603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O" b="1" dirty="0"/>
          </a:p>
          <a:p>
            <a:pPr algn="just"/>
            <a:r>
              <a:rPr lang="es-MX" sz="2000" dirty="0"/>
              <a:t>La decisión sobre cuáles proyectos, </a:t>
            </a:r>
            <a:r>
              <a:rPr lang="es-MX" sz="2000" dirty="0" smtClean="0"/>
              <a:t>procesos </a:t>
            </a:r>
            <a:r>
              <a:rPr lang="pt-BR" sz="2000" dirty="0" smtClean="0"/>
              <a:t>o </a:t>
            </a:r>
            <a:r>
              <a:rPr lang="pt-BR" sz="2000" dirty="0" err="1"/>
              <a:t>actividades</a:t>
            </a:r>
            <a:r>
              <a:rPr lang="pt-BR" sz="2000" dirty="0"/>
              <a:t> específicas van a ser medidos </a:t>
            </a:r>
            <a:r>
              <a:rPr lang="pt-BR" sz="2000" dirty="0" smtClean="0"/>
              <a:t>o </a:t>
            </a:r>
            <a:r>
              <a:rPr lang="es-CO" sz="2000" dirty="0" smtClean="0"/>
              <a:t>evaluados</a:t>
            </a:r>
            <a:r>
              <a:rPr lang="es-CO" sz="2000" dirty="0"/>
              <a:t>, </a:t>
            </a:r>
            <a:r>
              <a:rPr lang="es-CO" sz="2000" dirty="0">
                <a:solidFill>
                  <a:srgbClr val="FF0000"/>
                </a:solidFill>
              </a:rPr>
              <a:t>dependerá del análisis </a:t>
            </a:r>
            <a:r>
              <a:rPr lang="es-CO" sz="2000" dirty="0" smtClean="0">
                <a:solidFill>
                  <a:srgbClr val="FF0000"/>
                </a:solidFill>
              </a:rPr>
              <a:t>de </a:t>
            </a:r>
            <a:r>
              <a:rPr lang="es-MX" sz="2000" dirty="0" smtClean="0">
                <a:solidFill>
                  <a:srgbClr val="FF0000"/>
                </a:solidFill>
              </a:rPr>
              <a:t>variables </a:t>
            </a:r>
            <a:r>
              <a:rPr lang="es-MX" sz="2000" dirty="0">
                <a:solidFill>
                  <a:srgbClr val="FF0000"/>
                </a:solidFill>
              </a:rPr>
              <a:t>clave, adecuadas </a:t>
            </a:r>
            <a:r>
              <a:rPr lang="es-MX" sz="2000" dirty="0"/>
              <a:t>y suficientes </a:t>
            </a:r>
            <a:r>
              <a:rPr lang="es-MX" sz="2000" dirty="0" smtClean="0"/>
              <a:t>para que </a:t>
            </a:r>
            <a:r>
              <a:rPr lang="es-MX" sz="2000" dirty="0"/>
              <a:t>suministren información relevante sobre</a:t>
            </a:r>
          </a:p>
          <a:p>
            <a:pPr algn="just"/>
            <a:r>
              <a:rPr lang="es-CO" sz="2000" dirty="0"/>
              <a:t>el objeto de evaluación.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74609" y="1997067"/>
            <a:ext cx="3910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3600" b="1" dirty="0"/>
              <a:t>¿ES NECESARIO MEDIRLO TODO?</a:t>
            </a:r>
          </a:p>
        </p:txBody>
      </p:sp>
      <p:pic>
        <p:nvPicPr>
          <p:cNvPr id="8" name="Imagen 7" descr="PMH010: Figure 2.3 | Place cards on your Kanban board to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344583">
            <a:off x="4554510" y="1121956"/>
            <a:ext cx="3949137" cy="269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334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471365"/>
            <a:ext cx="485842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Una adecuada medición requiere </a:t>
            </a:r>
            <a:r>
              <a:rPr lang="es-MX" sz="2000" dirty="0" smtClean="0"/>
              <a:t>ser:</a:t>
            </a:r>
            <a:endParaRPr lang="es-CO" sz="2000" b="1" dirty="0" smtClean="0"/>
          </a:p>
          <a:p>
            <a:pPr algn="just"/>
            <a:endParaRPr lang="es-CO" sz="2000" b="1" dirty="0"/>
          </a:p>
          <a:p>
            <a:pPr algn="just"/>
            <a:r>
              <a:rPr lang="es-CO" sz="2000" dirty="0" smtClean="0"/>
              <a:t>PERTINENTE </a:t>
            </a:r>
          </a:p>
          <a:p>
            <a:pPr algn="just"/>
            <a:r>
              <a:rPr lang="es-CO" sz="2000" dirty="0" smtClean="0"/>
              <a:t>(Relevantes y útiles)</a:t>
            </a:r>
          </a:p>
          <a:p>
            <a:pPr algn="just"/>
            <a:endParaRPr lang="es-CO" sz="2000" dirty="0"/>
          </a:p>
          <a:p>
            <a:pPr algn="just"/>
            <a:r>
              <a:rPr lang="es-CO" sz="2000" dirty="0" smtClean="0"/>
              <a:t>PRECISA</a:t>
            </a:r>
          </a:p>
          <a:p>
            <a:pPr algn="just"/>
            <a:r>
              <a:rPr lang="es-CO" sz="2000" dirty="0" smtClean="0"/>
              <a:t>(Reflejar fielmente comportamiento)</a:t>
            </a:r>
          </a:p>
          <a:p>
            <a:pPr algn="just"/>
            <a:endParaRPr lang="es-CO" sz="2000" dirty="0"/>
          </a:p>
          <a:p>
            <a:pPr algn="just"/>
            <a:r>
              <a:rPr lang="es-CO" sz="2000" dirty="0" smtClean="0"/>
              <a:t>OPORTUNA ( resultados disponibles)</a:t>
            </a:r>
          </a:p>
          <a:p>
            <a:pPr algn="just"/>
            <a:endParaRPr lang="es-CO" sz="2000" dirty="0" smtClean="0"/>
          </a:p>
          <a:p>
            <a:pPr algn="just"/>
            <a:r>
              <a:rPr lang="es-CO" sz="2000" dirty="0" smtClean="0"/>
              <a:t>ECONÓMICA </a:t>
            </a:r>
          </a:p>
          <a:p>
            <a:pPr algn="just"/>
            <a:r>
              <a:rPr lang="es-CO" sz="2000" dirty="0" smtClean="0"/>
              <a:t>(</a:t>
            </a:r>
            <a:r>
              <a:rPr lang="es-CO" sz="2000" dirty="0"/>
              <a:t>P</a:t>
            </a:r>
            <a:r>
              <a:rPr lang="es-CO" sz="2000" dirty="0" smtClean="0"/>
              <a:t>roporcionalidad y racionalidad entre los costos)</a:t>
            </a:r>
            <a:endParaRPr lang="es-CO" sz="20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56917" y="1656516"/>
            <a:ext cx="30235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dirty="0" smtClean="0"/>
              <a:t>LA MEDICIÓN</a:t>
            </a:r>
            <a:endParaRPr lang="es-CO" sz="4000" dirty="0"/>
          </a:p>
        </p:txBody>
      </p:sp>
      <p:pic>
        <p:nvPicPr>
          <p:cNvPr id="9" name="Imagen 8" descr="PMH010: Figure 2.3 | Place cards on your Kanban board to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1344583">
            <a:off x="4650268" y="1390326"/>
            <a:ext cx="3949137" cy="269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8004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4510920"/>
            <a:ext cx="883468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 smtClean="0"/>
              <a:t>Es </a:t>
            </a:r>
            <a:r>
              <a:rPr lang="es-MX" sz="2400" dirty="0"/>
              <a:t>una </a:t>
            </a:r>
            <a:r>
              <a:rPr lang="es-MX" sz="2400" dirty="0">
                <a:solidFill>
                  <a:srgbClr val="FF0000"/>
                </a:solidFill>
              </a:rPr>
              <a:t>expresión cualitativa o cuantitativa observable</a:t>
            </a:r>
            <a:r>
              <a:rPr lang="es-MX" sz="2400" dirty="0"/>
              <a:t>, que </a:t>
            </a:r>
            <a:r>
              <a:rPr lang="es-MX" sz="2400" dirty="0" smtClean="0"/>
              <a:t>permite </a:t>
            </a:r>
            <a:r>
              <a:rPr lang="es-CO" sz="2400" dirty="0" smtClean="0">
                <a:solidFill>
                  <a:srgbClr val="FF0000"/>
                </a:solidFill>
              </a:rPr>
              <a:t>describir </a:t>
            </a:r>
            <a:r>
              <a:rPr lang="es-CO" sz="2400" dirty="0">
                <a:solidFill>
                  <a:srgbClr val="FF0000"/>
                </a:solidFill>
              </a:rPr>
              <a:t>características, comportamientos o fenómenos</a:t>
            </a:r>
            <a:r>
              <a:rPr lang="es-CO" sz="2400" dirty="0"/>
              <a:t> de la realidad a través </a:t>
            </a:r>
            <a:r>
              <a:rPr lang="es-CO" sz="2400" dirty="0" smtClean="0"/>
              <a:t>de </a:t>
            </a:r>
            <a:r>
              <a:rPr lang="es-MX" sz="2400" dirty="0" smtClean="0"/>
              <a:t>la </a:t>
            </a:r>
            <a:r>
              <a:rPr lang="es-MX" sz="2400" dirty="0"/>
              <a:t>evolución de una variable o el establecimiento de una relación entre </a:t>
            </a:r>
            <a:r>
              <a:rPr lang="es-MX" sz="2400" dirty="0" smtClean="0"/>
              <a:t>variables, la </a:t>
            </a:r>
            <a:r>
              <a:rPr lang="es-MX" sz="2400" dirty="0"/>
              <a:t>que </a:t>
            </a:r>
            <a:r>
              <a:rPr lang="es-MX" sz="2400" dirty="0">
                <a:solidFill>
                  <a:srgbClr val="FF0000"/>
                </a:solidFill>
              </a:rPr>
              <a:t>comparada con periodos anteriores </a:t>
            </a:r>
            <a:r>
              <a:rPr lang="es-MX" sz="2400" dirty="0"/>
              <a:t>o bien frente a una meta </a:t>
            </a:r>
            <a:r>
              <a:rPr lang="es-MX" sz="2400" dirty="0" smtClean="0"/>
              <a:t>o compromiso</a:t>
            </a:r>
            <a:r>
              <a:rPr lang="es-MX" sz="2400" dirty="0"/>
              <a:t>, </a:t>
            </a:r>
            <a:r>
              <a:rPr lang="es-MX" sz="2400" dirty="0">
                <a:solidFill>
                  <a:srgbClr val="FF0000"/>
                </a:solidFill>
              </a:rPr>
              <a:t>permite evaluar el desempeño y su evolución en el </a:t>
            </a:r>
            <a:r>
              <a:rPr lang="es-MX" sz="2400" dirty="0" smtClean="0">
                <a:solidFill>
                  <a:srgbClr val="FF0000"/>
                </a:solidFill>
              </a:rPr>
              <a:t>tiempo.</a:t>
            </a:r>
            <a:endParaRPr lang="es-MX" sz="2400" dirty="0">
              <a:solidFill>
                <a:srgbClr val="FF0000"/>
              </a:solidFill>
            </a:endParaRPr>
          </a:p>
          <a:p>
            <a:endParaRPr lang="es-CO" dirty="0"/>
          </a:p>
        </p:txBody>
      </p:sp>
      <p:sp>
        <p:nvSpPr>
          <p:cNvPr id="7" name="CuadroTexto 6"/>
          <p:cNvSpPr txBox="1"/>
          <p:nvPr/>
        </p:nvSpPr>
        <p:spPr>
          <a:xfrm>
            <a:off x="0" y="1139140"/>
            <a:ext cx="536698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dirty="0" smtClean="0"/>
              <a:t>QUÉ ES UN INDICADOR , </a:t>
            </a:r>
          </a:p>
          <a:p>
            <a:r>
              <a:rPr lang="es-CO" sz="4000" dirty="0" smtClean="0"/>
              <a:t>entonces?</a:t>
            </a:r>
            <a:endParaRPr lang="es-CO" sz="40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9207" y="1701515"/>
            <a:ext cx="4604793" cy="2643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06207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CuadroTexto 6"/>
          <p:cNvSpPr txBox="1"/>
          <p:nvPr/>
        </p:nvSpPr>
        <p:spPr>
          <a:xfrm>
            <a:off x="156917" y="1203640"/>
            <a:ext cx="87540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dirty="0" smtClean="0"/>
              <a:t>CARACTERÍSTICAS DE LOS INDICADORES?</a:t>
            </a:r>
            <a:endParaRPr lang="es-CO" sz="4000" dirty="0"/>
          </a:p>
        </p:txBody>
      </p:sp>
      <p:sp>
        <p:nvSpPr>
          <p:cNvPr id="4" name="CuadroTexto 3"/>
          <p:cNvSpPr txBox="1"/>
          <p:nvPr/>
        </p:nvSpPr>
        <p:spPr>
          <a:xfrm>
            <a:off x="4148809" y="2184160"/>
            <a:ext cx="2734403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/>
              <a:t>O</a:t>
            </a:r>
            <a:r>
              <a:rPr lang="es-CO" sz="2000" dirty="0" smtClean="0"/>
              <a:t>portunidad</a:t>
            </a:r>
          </a:p>
          <a:p>
            <a:endParaRPr lang="es-CO" sz="2000" dirty="0" smtClean="0"/>
          </a:p>
          <a:p>
            <a:r>
              <a:rPr lang="es-CO" sz="2000" dirty="0"/>
              <a:t>E</a:t>
            </a:r>
            <a:r>
              <a:rPr lang="es-CO" sz="2000" dirty="0" smtClean="0"/>
              <a:t>xcluyentes</a:t>
            </a:r>
          </a:p>
          <a:p>
            <a:endParaRPr lang="es-CO" sz="2000" dirty="0" smtClean="0"/>
          </a:p>
          <a:p>
            <a:r>
              <a:rPr lang="es-CO" sz="2000" dirty="0"/>
              <a:t>P</a:t>
            </a:r>
            <a:r>
              <a:rPr lang="es-CO" sz="2000" dirty="0" smtClean="0"/>
              <a:t>rácticos</a:t>
            </a:r>
          </a:p>
          <a:p>
            <a:endParaRPr lang="es-CO" sz="2000" dirty="0" smtClean="0"/>
          </a:p>
          <a:p>
            <a:r>
              <a:rPr lang="es-CO" sz="2000" dirty="0" smtClean="0"/>
              <a:t>Claros</a:t>
            </a:r>
          </a:p>
          <a:p>
            <a:endParaRPr lang="es-CO" sz="2000" dirty="0" smtClean="0"/>
          </a:p>
          <a:p>
            <a:r>
              <a:rPr lang="es-CO" sz="2000" dirty="0" smtClean="0"/>
              <a:t>Explícitos</a:t>
            </a:r>
          </a:p>
          <a:p>
            <a:endParaRPr lang="es-CO" sz="2000" dirty="0" smtClean="0"/>
          </a:p>
          <a:p>
            <a:r>
              <a:rPr lang="es-CO" sz="2000" dirty="0"/>
              <a:t>S</a:t>
            </a:r>
            <a:r>
              <a:rPr lang="es-CO" sz="2000" dirty="0" smtClean="0"/>
              <a:t>ensibles</a:t>
            </a:r>
          </a:p>
          <a:p>
            <a:endParaRPr lang="es-CO" sz="2000" dirty="0" smtClean="0"/>
          </a:p>
          <a:p>
            <a:r>
              <a:rPr lang="es-CO" sz="2000" dirty="0"/>
              <a:t>T</a:t>
            </a:r>
            <a:r>
              <a:rPr lang="es-CO" sz="2000" dirty="0" smtClean="0"/>
              <a:t>ransparente/verificable</a:t>
            </a:r>
          </a:p>
          <a:p>
            <a:endParaRPr lang="es-CO" sz="2000" dirty="0"/>
          </a:p>
        </p:txBody>
      </p:sp>
      <p:pic>
        <p:nvPicPr>
          <p:cNvPr id="8" name="Imagen 7" descr="矢印 ポインタ 方向 · Pixabayの無料ベクター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6366" y="2464131"/>
            <a:ext cx="3382292" cy="367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950186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10" name="CuadroTexto 9"/>
          <p:cNvSpPr txBox="1"/>
          <p:nvPr/>
        </p:nvSpPr>
        <p:spPr>
          <a:xfrm flipH="1">
            <a:off x="788070" y="1160845"/>
            <a:ext cx="7615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CONSTRUCCIÓN DE LOS INDICADORES</a:t>
            </a:r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826" y="1634836"/>
            <a:ext cx="7904462" cy="512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88248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5" y="1621526"/>
            <a:ext cx="9096375" cy="489585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 flipH="1">
            <a:off x="788070" y="1160845"/>
            <a:ext cx="7615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I</a:t>
            </a:r>
            <a:r>
              <a:rPr lang="es-CO" sz="2000" dirty="0" smtClean="0"/>
              <a:t>NTERRELACIÓN  ENTRE LOS  PROCESOS Y TIPOS DE INDICADORES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xmlns="" val="9214158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ower poniot-0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865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697999" y="3658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766517" y="958322"/>
            <a:ext cx="662473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CO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CO" sz="36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917" y="2826097"/>
            <a:ext cx="4858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313834" y="1318309"/>
            <a:ext cx="898708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INDICADORES DE </a:t>
            </a:r>
            <a:r>
              <a:rPr lang="es-MX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EFICACIA</a:t>
            </a:r>
          </a:p>
          <a:p>
            <a:endParaRPr lang="es-MX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FOCALIZACIÓN</a:t>
            </a: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INDICADOR </a:t>
            </a:r>
            <a:r>
              <a:rPr lang="es-CO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ASPECTO ASOCIADO</a:t>
            </a:r>
          </a:p>
          <a:p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 de desempleados capacitados / </a:t>
            </a:r>
            <a:endParaRPr lang="es-CO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</a:t>
            </a:r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desempleados </a:t>
            </a:r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inscritos </a:t>
            </a:r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Reconversión </a:t>
            </a:r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Laboral.                                     </a:t>
            </a:r>
            <a:endParaRPr lang="es-C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</a:t>
            </a:r>
          </a:p>
          <a:p>
            <a:endParaRPr lang="es-C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Porcentaje </a:t>
            </a:r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egresados de programa de reinserción/ </a:t>
            </a:r>
            <a:endParaRPr lang="es-CO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inscritos programa </a:t>
            </a:r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reinserción.</a:t>
            </a:r>
          </a:p>
          <a:p>
            <a:endParaRPr lang="es-MX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 </a:t>
            </a:r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</a:p>
          <a:p>
            <a:endParaRPr lang="es-C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Porcentaje </a:t>
            </a: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alumnos que se emplean después de finalizar los cursos de</a:t>
            </a:r>
          </a:p>
          <a:p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capacitación</a:t>
            </a:r>
            <a:r>
              <a:rPr lang="es-CO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CO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9867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3872</TotalTime>
  <Words>761</Words>
  <Application>Microsoft Office PowerPoint</Application>
  <PresentationFormat>Presentación en pantalla (4:3)</PresentationFormat>
  <Paragraphs>229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</vt:vector>
  </TitlesOfParts>
  <Company>CONTRALORIA GENERAL DE ANTIOQUIA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AUDIOVISUAL</dc:creator>
  <cp:lastModifiedBy>63502132</cp:lastModifiedBy>
  <cp:revision>318</cp:revision>
  <dcterms:created xsi:type="dcterms:W3CDTF">2017-06-12T19:35:15Z</dcterms:created>
  <dcterms:modified xsi:type="dcterms:W3CDTF">2023-06-14T22:24:36Z</dcterms:modified>
</cp:coreProperties>
</file>