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1" r:id="rId15"/>
    <p:sldId id="270" r:id="rId16"/>
    <p:sldId id="272" r:id="rId17"/>
    <p:sldId id="275" r:id="rId18"/>
    <p:sldId id="276" r:id="rId19"/>
    <p:sldId id="277" r:id="rId20"/>
    <p:sldId id="258" r:id="rId21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3"/>
    <a:srgbClr val="54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4B722-DF0E-2FE7-DFF9-497BF248C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43D60D-71B3-3DA0-D89C-3FFC92E14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0455C-474E-47EE-4DE1-537FFF6C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CC79C-0F36-D9F8-C8C9-A2233D42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EBA75C-5276-4AA3-0FA0-45420B22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040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C648-1F46-9BC8-8783-B266C2F5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9DD05E-D5C5-F32D-DB9F-764499292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524450-BB10-E000-7B65-A4CFA655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AA3D0D-F055-D643-BE48-59E744DC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AE7A63-BB55-6697-E683-DB73A865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155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BCF6BD-254B-56E4-D1A9-4DCEB523C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0417AF-1CF5-CA07-A719-70D6AEE88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C79986-4B04-9366-7BD2-C7D1B3CF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2609AF-00D0-E5FB-8825-05856A8C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33FF2-48E8-2775-BC6F-206D6825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470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BA9DF-4FAC-0A51-2DD8-A7F35739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4DC9A4-9983-593F-AC44-D4899DC5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A66423-9C6A-2F31-C668-A3CEAA28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CD81EE-A067-C99D-A8E1-E9CD7CD1D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341457-9B3F-55E8-2FBA-615132D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12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FDC8F-A53B-7E91-372C-B40D85F6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562CFC-D5FD-0C51-E0BE-3A1DA4408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B013AC-BEDA-8E15-23AF-89E7362B6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9C630F-0658-834D-93A7-453CB01A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034F91-3DCB-EAAC-5DD4-16EA2B5E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887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F94B-00E4-4213-CE9C-EE337DFD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20204D-4485-AC67-53E3-4A69958A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88E853-D6A9-9B68-391F-F11832DD7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241FFA-CA84-33CB-7729-5B2572B4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64CE95-4666-5196-5520-9D591776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CE87C5-ACD3-9B07-0006-BB505EFF6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769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5266-8F83-EF6A-2081-347115240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14DBB7-BCB6-8692-AF4A-C8D13CA4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CD8CEA-D3AB-AD12-6DC5-9DBB2B3B7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0AD4AC-40AB-90EA-99C3-9C12BD85B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D90FD8-217B-E65B-1131-8ECB96841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AC45DB-F8EA-89F0-F125-2B26A2AE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FA9C04-1E48-A186-A645-06550407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8DAE7E-21D9-53D6-FBD7-E3DABD8E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067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5D7E3-36BF-B621-320F-5EDD70A9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1B7B219-F420-86CF-2363-B157017B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3FBF33-95C4-3CE2-9A66-51EC1778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1DDF10-E042-1710-6A05-5743104B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575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FB800E-153C-796A-2B46-7D5DDD53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F38AA6-1134-1171-5071-0E7C73FAB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31131D-FC0B-7763-3A3C-26B852E7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95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FEEB4-DB62-C1BF-8A3B-63B18C03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CA7D67-59A5-6B1D-FD1F-64631870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F4A080-5233-BDF8-03BD-3DE6B4ABC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A2C38F-0A32-F7B9-BA1A-660B1A1A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588D2F-5990-0675-F758-74C18083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DDEFEA-EA6D-3D1B-2CBE-67068768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434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3D56E-6924-55D4-F796-559D22DE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B6F910-C098-D900-629A-71D12ABBA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8B20B9-EB2A-6149-2420-551FA0380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20C56E-3339-200D-BCB7-53D43881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66874-D342-93D6-B287-2B17DF25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0E7420-9635-7440-AFFC-96E89624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26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A279BD-290A-541C-FC5D-492D1F63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AB6A17-5512-7953-507E-B32E824AC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87CF3A-013A-EB47-ECE5-16204BA6D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E34723-55CE-4FD5-9102-17829860EB93}" type="datetimeFigureOut">
              <a:rPr lang="es-CO" smtClean="0"/>
              <a:t>16/12/2025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4F5F80-F59E-9D2B-1653-13EC72B2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7E1474-4D32-FA71-A232-ADD3AA628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F8237B-E578-4417-9EAC-DAB1658609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614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10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2" y="1664841"/>
            <a:ext cx="106899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El analfabetismo digital no es falta de capacidad, es falta de oportunidad.</a:t>
            </a:r>
          </a:p>
          <a:p>
            <a:pPr algn="ctr"/>
            <a:endParaRPr lang="es-MX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¡Seamos esa oportunidad!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74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922647" y="1259306"/>
            <a:ext cx="10346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 dirty="0">
                <a:solidFill>
                  <a:srgbClr val="00619E"/>
                </a:solidFill>
                <a:latin typeface="Arial Black" panose="020B0A04020102020204" pitchFamily="34" charset="0"/>
              </a:rPr>
              <a:t>CIUDADANÍA</a:t>
            </a:r>
            <a:endParaRPr lang="es-CO" sz="8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4B3C21-B8E9-425C-8A50-1DAAB72F9AA1}"/>
              </a:ext>
            </a:extLst>
          </p:cNvPr>
          <p:cNvSpPr txBox="1"/>
          <p:nvPr/>
        </p:nvSpPr>
        <p:spPr>
          <a:xfrm>
            <a:off x="1219983" y="2469623"/>
            <a:ext cx="9752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dirty="0">
                <a:solidFill>
                  <a:srgbClr val="00619E"/>
                </a:solidFill>
                <a:latin typeface="Arial Black" panose="020B0A04020102020204" pitchFamily="34" charset="0"/>
              </a:rPr>
              <a:t>DIGITAL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65C212-98F0-42C1-B374-94A1F9660554}"/>
              </a:ext>
            </a:extLst>
          </p:cNvPr>
          <p:cNvSpPr txBox="1"/>
          <p:nvPr/>
        </p:nvSpPr>
        <p:spPr>
          <a:xfrm>
            <a:off x="922647" y="4171561"/>
            <a:ext cx="1069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00619E"/>
                </a:solidFill>
                <a:latin typeface="Arial Black" panose="020B0A04020102020204" pitchFamily="34" charset="0"/>
              </a:rPr>
              <a:t>Inclusión digital para garantizar derechos</a:t>
            </a:r>
            <a:endParaRPr lang="es-CO" sz="36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2" y="599612"/>
            <a:ext cx="1068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¿Qué es la ciudadanía digital?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A6C46E-3222-4C85-87B3-E11958E93BAF}"/>
              </a:ext>
            </a:extLst>
          </p:cNvPr>
          <p:cNvSpPr txBox="1"/>
          <p:nvPr/>
        </p:nvSpPr>
        <p:spPr>
          <a:xfrm>
            <a:off x="1764383" y="1983437"/>
            <a:ext cx="8663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ciudadanía digital es la capacidad de una persona para participar activamente en la sociedad a través del uso ético, seguro y crítico de la tecnología”.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79C658-6832-4804-A2BA-F1248354CF23}"/>
              </a:ext>
            </a:extLst>
          </p:cNvPr>
          <p:cNvSpPr txBox="1"/>
          <p:nvPr/>
        </p:nvSpPr>
        <p:spPr>
          <a:xfrm>
            <a:off x="172039" y="5969870"/>
            <a:ext cx="80481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Referencia:</a:t>
            </a:r>
          </a:p>
          <a:p>
            <a:r>
              <a:rPr lang="es-MX" sz="14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TIC. (s.f.). ¿Qué es un ciudadano digital? Impacto TIC. Recuperado el 12 de diciembre de 2025, de https://impactotic.co/micrositios-tic/ciudadaniadigital/que-es-un-ciudadano-digital/</a:t>
            </a:r>
          </a:p>
        </p:txBody>
      </p:sp>
    </p:spTree>
    <p:extLst>
      <p:ext uri="{BB962C8B-B14F-4D97-AF65-F5344CB8AC3E}">
        <p14:creationId xmlns:p14="http://schemas.microsoft.com/office/powerpoint/2010/main" val="170883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1" y="514771"/>
            <a:ext cx="1068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Implicaciones de ser un ciudadano digital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EFF655B-1BB6-4FE7-A26D-8511239EB78C}"/>
              </a:ext>
            </a:extLst>
          </p:cNvPr>
          <p:cNvSpPr/>
          <p:nvPr/>
        </p:nvSpPr>
        <p:spPr>
          <a:xfrm>
            <a:off x="1112364" y="2618295"/>
            <a:ext cx="3469064" cy="1140644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Condición de pertenencia a un Estado, con deberes y derechos en la vida pública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000234E-4C5E-4ACC-A702-56D235539FF3}"/>
              </a:ext>
            </a:extLst>
          </p:cNvPr>
          <p:cNvSpPr/>
          <p:nvPr/>
        </p:nvSpPr>
        <p:spPr>
          <a:xfrm>
            <a:off x="7610569" y="2625365"/>
            <a:ext cx="3469064" cy="1140644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Capacidad de ejercer estos mismos derechos y deberes en entornos digitales.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9CFE824-3084-49B3-8F49-57C1F9B1E299}"/>
              </a:ext>
            </a:extLst>
          </p:cNvPr>
          <p:cNvSpPr/>
          <p:nvPr/>
        </p:nvSpPr>
        <p:spPr>
          <a:xfrm>
            <a:off x="4983635" y="2943521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73A4794-6B21-48A1-BFD0-0A9B61DE2465}"/>
              </a:ext>
            </a:extLst>
          </p:cNvPr>
          <p:cNvCxnSpPr>
            <a:stCxn id="8" idx="1"/>
            <a:endCxn id="6" idx="3"/>
          </p:cNvCxnSpPr>
          <p:nvPr/>
        </p:nvCxnSpPr>
        <p:spPr>
          <a:xfrm flipH="1" flipV="1">
            <a:off x="4581428" y="3188617"/>
            <a:ext cx="40220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A7F689D-D728-431A-B3F5-AD9CAF32ACAC}"/>
              </a:ext>
            </a:extLst>
          </p:cNvPr>
          <p:cNvCxnSpPr>
            <a:stCxn id="8" idx="3"/>
            <a:endCxn id="7" idx="1"/>
          </p:cNvCxnSpPr>
          <p:nvPr/>
        </p:nvCxnSpPr>
        <p:spPr>
          <a:xfrm>
            <a:off x="7208362" y="3188618"/>
            <a:ext cx="402207" cy="7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8D135A7-12B7-4F15-8A17-00639B9E978E}"/>
              </a:ext>
            </a:extLst>
          </p:cNvPr>
          <p:cNvSpPr/>
          <p:nvPr/>
        </p:nvSpPr>
        <p:spPr>
          <a:xfrm>
            <a:off x="1734532" y="1911270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 convencional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6DE2BCC-D761-41D0-992A-B0811414BA8A}"/>
              </a:ext>
            </a:extLst>
          </p:cNvPr>
          <p:cNvSpPr/>
          <p:nvPr/>
        </p:nvSpPr>
        <p:spPr>
          <a:xfrm>
            <a:off x="8232743" y="1911270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 digital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886F178-4A67-40A7-9578-69D4E96D9D9C}"/>
              </a:ext>
            </a:extLst>
          </p:cNvPr>
          <p:cNvSpPr/>
          <p:nvPr/>
        </p:nvSpPr>
        <p:spPr>
          <a:xfrm>
            <a:off x="1112364" y="4004035"/>
            <a:ext cx="3469064" cy="1140644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Votar, acceder a servicios públicos, participar en espacios comunitarios, recibir información oficial.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A8BD24F-9D60-495C-AF6C-A1C39B58DBFB}"/>
              </a:ext>
            </a:extLst>
          </p:cNvPr>
          <p:cNvSpPr/>
          <p:nvPr/>
        </p:nvSpPr>
        <p:spPr>
          <a:xfrm>
            <a:off x="7610569" y="4011105"/>
            <a:ext cx="3469064" cy="1140644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Acceso a información pública en línea, participación digital , protección de datos, trámites sin discriminación tecnológica.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C020257-798A-4CEF-AA2C-4FB9251DAD67}"/>
              </a:ext>
            </a:extLst>
          </p:cNvPr>
          <p:cNvSpPr/>
          <p:nvPr/>
        </p:nvSpPr>
        <p:spPr>
          <a:xfrm>
            <a:off x="4983635" y="4329261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Derechos clave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8D22376-9E48-429E-AEC4-A6C99DE5042D}"/>
              </a:ext>
            </a:extLst>
          </p:cNvPr>
          <p:cNvCxnSpPr>
            <a:cxnSpLocks/>
            <a:stCxn id="17" idx="1"/>
            <a:endCxn id="15" idx="3"/>
          </p:cNvCxnSpPr>
          <p:nvPr/>
        </p:nvCxnSpPr>
        <p:spPr>
          <a:xfrm flipH="1" flipV="1">
            <a:off x="4581428" y="4574357"/>
            <a:ext cx="40220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FB03377-D5AB-428B-9FD4-B1FAA24F1BE5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7208362" y="4574358"/>
            <a:ext cx="402207" cy="7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41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1" y="514771"/>
            <a:ext cx="1068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Implicaciones de ser un ciudadano digital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EFF655B-1BB6-4FE7-A26D-8511239EB78C}"/>
              </a:ext>
            </a:extLst>
          </p:cNvPr>
          <p:cNvSpPr/>
          <p:nvPr/>
        </p:nvSpPr>
        <p:spPr>
          <a:xfrm>
            <a:off x="1112364" y="2618294"/>
            <a:ext cx="3469064" cy="1522429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Cumplir con la ley, respetar las normas sociales, tributar, participar en la vida democrática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000234E-4C5E-4ACC-A702-56D235539FF3}"/>
              </a:ext>
            </a:extLst>
          </p:cNvPr>
          <p:cNvSpPr/>
          <p:nvPr/>
        </p:nvSpPr>
        <p:spPr>
          <a:xfrm>
            <a:off x="7610569" y="2625364"/>
            <a:ext cx="3469064" cy="1522429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Uso ético y seguro de las TIC, respeto en entornos digitales, cuidado de la privacidad, participación responsable en plataformas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9CFE824-3084-49B3-8F49-57C1F9B1E299}"/>
              </a:ext>
            </a:extLst>
          </p:cNvPr>
          <p:cNvSpPr/>
          <p:nvPr/>
        </p:nvSpPr>
        <p:spPr>
          <a:xfrm>
            <a:off x="4983635" y="3132058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Deberes 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73A4794-6B21-48A1-BFD0-0A9B61DE2465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flipH="1">
            <a:off x="4581428" y="3377155"/>
            <a:ext cx="402207" cy="2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A7F689D-D728-431A-B3F5-AD9CAF32ACA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7208362" y="3377155"/>
            <a:ext cx="402207" cy="9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8D135A7-12B7-4F15-8A17-00639B9E978E}"/>
              </a:ext>
            </a:extLst>
          </p:cNvPr>
          <p:cNvSpPr/>
          <p:nvPr/>
        </p:nvSpPr>
        <p:spPr>
          <a:xfrm>
            <a:off x="1734532" y="1911270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 convencional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6DE2BCC-D761-41D0-992A-B0811414BA8A}"/>
              </a:ext>
            </a:extLst>
          </p:cNvPr>
          <p:cNvSpPr/>
          <p:nvPr/>
        </p:nvSpPr>
        <p:spPr>
          <a:xfrm>
            <a:off x="8232743" y="1911270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Ciudadanía digital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886F178-4A67-40A7-9578-69D4E96D9D9C}"/>
              </a:ext>
            </a:extLst>
          </p:cNvPr>
          <p:cNvSpPr/>
          <p:nvPr/>
        </p:nvSpPr>
        <p:spPr>
          <a:xfrm>
            <a:off x="1112364" y="4484805"/>
            <a:ext cx="3469064" cy="1140644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Inclusión social, participación política, acceso equitativo a servicios.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A8BD24F-9D60-495C-AF6C-A1C39B58DBFB}"/>
              </a:ext>
            </a:extLst>
          </p:cNvPr>
          <p:cNvSpPr/>
          <p:nvPr/>
        </p:nvSpPr>
        <p:spPr>
          <a:xfrm>
            <a:off x="7610569" y="4491875"/>
            <a:ext cx="3469064" cy="1140644"/>
          </a:xfrm>
          <a:prstGeom prst="roundRect">
            <a:avLst/>
          </a:prstGeom>
          <a:solidFill>
            <a:srgbClr val="0065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Brecha digital, analfabetismo digital, seguridad de la información, confianza en canales digitales. 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C020257-798A-4CEF-AA2C-4FB9251DAD67}"/>
              </a:ext>
            </a:extLst>
          </p:cNvPr>
          <p:cNvSpPr/>
          <p:nvPr/>
        </p:nvSpPr>
        <p:spPr>
          <a:xfrm>
            <a:off x="4983635" y="4810031"/>
            <a:ext cx="2224727" cy="490193"/>
          </a:xfrm>
          <a:prstGeom prst="roundRect">
            <a:avLst/>
          </a:prstGeom>
          <a:noFill/>
          <a:ln w="28575"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65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Retos principales</a:t>
            </a:r>
            <a:endParaRPr lang="es-CO" b="1" dirty="0">
              <a:solidFill>
                <a:srgbClr val="0065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8D22376-9E48-429E-AEC4-A6C99DE5042D}"/>
              </a:ext>
            </a:extLst>
          </p:cNvPr>
          <p:cNvCxnSpPr>
            <a:cxnSpLocks/>
            <a:stCxn id="17" idx="1"/>
            <a:endCxn id="15" idx="3"/>
          </p:cNvCxnSpPr>
          <p:nvPr/>
        </p:nvCxnSpPr>
        <p:spPr>
          <a:xfrm flipH="1" flipV="1">
            <a:off x="4581428" y="5055127"/>
            <a:ext cx="40220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FB03377-D5AB-428B-9FD4-B1FAA24F1BE5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7208362" y="5055128"/>
            <a:ext cx="402207" cy="7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74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1" y="514771"/>
            <a:ext cx="1068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Ejercer la ciudadanía digital a través del gov.co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A6C46E-3222-4C85-87B3-E11958E93BAF}"/>
              </a:ext>
            </a:extLst>
          </p:cNvPr>
          <p:cNvSpPr txBox="1"/>
          <p:nvPr/>
        </p:nvSpPr>
        <p:spPr>
          <a:xfrm>
            <a:off x="1420304" y="2151727"/>
            <a:ext cx="93513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“Gov.co es el Portal Único del Estado Colombiano, que reúne en un solo lugar los trámites, servicios e información de las entidades públicas, facilitando el acceso de los ciudadanos  la gestión pública de manera sencilla, segura y transparente”.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79C658-6832-4804-A2BA-F1248354CF23}"/>
              </a:ext>
            </a:extLst>
          </p:cNvPr>
          <p:cNvSpPr txBox="1"/>
          <p:nvPr/>
        </p:nvSpPr>
        <p:spPr>
          <a:xfrm>
            <a:off x="87198" y="5866175"/>
            <a:ext cx="8048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Referencia:</a:t>
            </a:r>
          </a:p>
          <a:p>
            <a:r>
              <a:rPr lang="es-MX" sz="14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Tecnologías de la Información y las Comunicaciones. (s.f.). Conoce Gov.co, el Portal Único del Estado colombiano. Gobierno Digital. Recuperado el 15 de diciembre de 2025, de https://gobiernodigital.mintic.gov.co/692/w3-article-126318.html</a:t>
            </a:r>
          </a:p>
        </p:txBody>
      </p:sp>
    </p:spTree>
    <p:extLst>
      <p:ext uri="{BB962C8B-B14F-4D97-AF65-F5344CB8AC3E}">
        <p14:creationId xmlns:p14="http://schemas.microsoft.com/office/powerpoint/2010/main" val="38890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2" y="514771"/>
            <a:ext cx="1068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Beneficios de inscribirte en gov.co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A6C46E-3222-4C85-87B3-E11958E93BAF}"/>
              </a:ext>
            </a:extLst>
          </p:cNvPr>
          <p:cNvSpPr txBox="1"/>
          <p:nvPr/>
        </p:nvSpPr>
        <p:spPr>
          <a:xfrm>
            <a:off x="1109219" y="1760104"/>
            <a:ext cx="106145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Acceder a información pública en línea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trámites sin barreras tecnológicas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Participar en procesos institucionales digitales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 datos personales con autenticación segura</a:t>
            </a:r>
          </a:p>
          <a:p>
            <a:pPr algn="ctr"/>
            <a:endParaRPr lang="es-MX" sz="3200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Inscribirse en gov.co significa acceder a trámites fáciles, seguros y transparentes.</a:t>
            </a:r>
          </a:p>
        </p:txBody>
      </p:sp>
    </p:spTree>
    <p:extLst>
      <p:ext uri="{BB962C8B-B14F-4D97-AF65-F5344CB8AC3E}">
        <p14:creationId xmlns:p14="http://schemas.microsoft.com/office/powerpoint/2010/main" val="344090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2" y="514771"/>
            <a:ext cx="1068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La sede electrónica: el espacio legal para ejercer la ciudadanía digital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A6C46E-3222-4C85-87B3-E11958E93BAF}"/>
              </a:ext>
            </a:extLst>
          </p:cNvPr>
          <p:cNvSpPr txBox="1"/>
          <p:nvPr/>
        </p:nvSpPr>
        <p:spPr>
          <a:xfrm>
            <a:off x="788709" y="2582614"/>
            <a:ext cx="10614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sede electrónica es la dirección electrónica </a:t>
            </a:r>
            <a:r>
              <a:rPr lang="es-MX" sz="32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</a:t>
            </a: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cada entidad pública.</a:t>
            </a:r>
          </a:p>
          <a:p>
            <a:pPr algn="ctr"/>
            <a:endParaRPr lang="es-MX" sz="3200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 seguridad, accesibilidad, interoperabilidad y validez jurídica en los trámites digitales.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DBE7C4-6417-4C85-A040-4E93557A2399}"/>
              </a:ext>
            </a:extLst>
          </p:cNvPr>
          <p:cNvSpPr txBox="1"/>
          <p:nvPr/>
        </p:nvSpPr>
        <p:spPr>
          <a:xfrm>
            <a:off x="138258" y="5881564"/>
            <a:ext cx="8100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MX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sz="1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egulada por el Artículo 60 del Código de Procedimiento Administrativo y de lo Contencioso Administrativo (Ley 1437 de 2011, modificado por la Ley 2080 de 2021).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6354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2" y="514771"/>
            <a:ext cx="1068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Implicaciones para la ciudadanía digital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A6C46E-3222-4C85-87B3-E11958E93BAF}"/>
              </a:ext>
            </a:extLst>
          </p:cNvPr>
          <p:cNvSpPr txBox="1"/>
          <p:nvPr/>
        </p:nvSpPr>
        <p:spPr>
          <a:xfrm>
            <a:off x="751002" y="2351782"/>
            <a:ext cx="106145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sede electrónica es un </a:t>
            </a:r>
            <a:r>
              <a:rPr lang="es-MX" sz="32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oficial </a:t>
            </a: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MX" sz="32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ejercer derechos digitales locales</a:t>
            </a: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garantizando que las actuaciones tengan la </a:t>
            </a:r>
            <a:r>
              <a:rPr lang="es-MX" sz="32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misma validez que la atención presencial</a:t>
            </a:r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MX" sz="3200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32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Refuerza la transparencia, la participación ciudadana y la protección de datos personales.</a:t>
            </a:r>
          </a:p>
        </p:txBody>
      </p:sp>
    </p:spTree>
    <p:extLst>
      <p:ext uri="{BB962C8B-B14F-4D97-AF65-F5344CB8AC3E}">
        <p14:creationId xmlns:p14="http://schemas.microsoft.com/office/powerpoint/2010/main" val="1311079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751002" y="1674268"/>
            <a:ext cx="106899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La defensa de los derechos significa también construir puentes digitales: desde la Personería actuamos para que cada usuario encuentre acceso, acompañamiento y dignidad.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3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922647" y="1259306"/>
            <a:ext cx="10346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dirty="0">
                <a:solidFill>
                  <a:srgbClr val="00619E"/>
                </a:solidFill>
                <a:latin typeface="Arial Black" panose="020B0A04020102020204" pitchFamily="34" charset="0"/>
              </a:rPr>
              <a:t>ANALFABETISMO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4B3C21-B8E9-425C-8A50-1DAAB72F9AA1}"/>
              </a:ext>
            </a:extLst>
          </p:cNvPr>
          <p:cNvSpPr txBox="1"/>
          <p:nvPr/>
        </p:nvSpPr>
        <p:spPr>
          <a:xfrm>
            <a:off x="1219983" y="2469623"/>
            <a:ext cx="9752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dirty="0">
                <a:solidFill>
                  <a:srgbClr val="00619E"/>
                </a:solidFill>
                <a:latin typeface="Arial Black" panose="020B0A04020102020204" pitchFamily="34" charset="0"/>
              </a:rPr>
              <a:t>DIGITAL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65C212-98F0-42C1-B374-94A1F9660554}"/>
              </a:ext>
            </a:extLst>
          </p:cNvPr>
          <p:cNvSpPr txBox="1"/>
          <p:nvPr/>
        </p:nvSpPr>
        <p:spPr>
          <a:xfrm>
            <a:off x="922647" y="4171561"/>
            <a:ext cx="1069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00619E"/>
                </a:solidFill>
                <a:latin typeface="Arial Black" panose="020B0A04020102020204" pitchFamily="34" charset="0"/>
              </a:rPr>
              <a:t>Inclusión digital para garantizar derechos</a:t>
            </a:r>
            <a:endParaRPr lang="es-CO" sz="36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98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371177" y="657181"/>
            <a:ext cx="11449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00619E"/>
                </a:solidFill>
                <a:latin typeface="Arial Black" panose="020B0A04020102020204" pitchFamily="34" charset="0"/>
              </a:rPr>
              <a:t>¿Qué es el analfabetismo digital?</a:t>
            </a:r>
            <a:endParaRPr lang="es-CO" sz="48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B4489F-30DD-3DF4-2E09-991CEED92119}"/>
              </a:ext>
            </a:extLst>
          </p:cNvPr>
          <p:cNvSpPr txBox="1"/>
          <p:nvPr/>
        </p:nvSpPr>
        <p:spPr>
          <a:xfrm>
            <a:off x="1467437" y="1668872"/>
            <a:ext cx="925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</a:t>
            </a:r>
            <a:r>
              <a:rPr lang="es-MX" sz="40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acceder, comprender y usar herramientas tecnológicas básicas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50EE9F5-1750-49AF-8440-56933EC6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86" y="3028011"/>
            <a:ext cx="7225827" cy="29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1219983" y="492424"/>
            <a:ext cx="975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Niveles de habilidades digitales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9F76F53-6719-4675-8AB8-C8877F410858}"/>
              </a:ext>
            </a:extLst>
          </p:cNvPr>
          <p:cNvSpPr/>
          <p:nvPr/>
        </p:nvSpPr>
        <p:spPr>
          <a:xfrm>
            <a:off x="405353" y="1921769"/>
            <a:ext cx="2799761" cy="867266"/>
          </a:xfrm>
          <a:prstGeom prst="roundRect">
            <a:avLst/>
          </a:prstGeom>
          <a:solidFill>
            <a:srgbClr val="0065A3"/>
          </a:solidFill>
          <a:ln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Básico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7576DCA-274C-4318-AD72-E017FC44BFFB}"/>
              </a:ext>
            </a:extLst>
          </p:cNvPr>
          <p:cNvSpPr/>
          <p:nvPr/>
        </p:nvSpPr>
        <p:spPr>
          <a:xfrm>
            <a:off x="3799002" y="1920470"/>
            <a:ext cx="5018203" cy="867266"/>
          </a:xfrm>
          <a:prstGeom prst="roundRect">
            <a:avLst/>
          </a:prstGeom>
          <a:noFill/>
          <a:ln w="38100">
            <a:solidFill>
              <a:srgbClr val="54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celular, correo, formulario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99C1E4F-EB86-4430-B165-AF79E8B608C6}"/>
              </a:ext>
            </a:extLst>
          </p:cNvPr>
          <p:cNvSpPr/>
          <p:nvPr/>
        </p:nvSpPr>
        <p:spPr>
          <a:xfrm>
            <a:off x="9335677" y="1920470"/>
            <a:ext cx="2545237" cy="867266"/>
          </a:xfrm>
          <a:prstGeom prst="roundRect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Alfabetizado con limitaciones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43A7572-7007-4227-B73E-6543CD7DD05A}"/>
              </a:ext>
            </a:extLst>
          </p:cNvPr>
          <p:cNvSpPr/>
          <p:nvPr/>
        </p:nvSpPr>
        <p:spPr>
          <a:xfrm>
            <a:off x="405352" y="3076861"/>
            <a:ext cx="2799761" cy="867266"/>
          </a:xfrm>
          <a:prstGeom prst="roundRect">
            <a:avLst/>
          </a:prstGeom>
          <a:solidFill>
            <a:srgbClr val="0065A3"/>
          </a:solidFill>
          <a:ln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Intermedio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28730C32-D8B3-43D3-905B-6A4853D80DB4}"/>
              </a:ext>
            </a:extLst>
          </p:cNvPr>
          <p:cNvSpPr/>
          <p:nvPr/>
        </p:nvSpPr>
        <p:spPr>
          <a:xfrm>
            <a:off x="3318234" y="2196445"/>
            <a:ext cx="329938" cy="311084"/>
          </a:xfrm>
          <a:prstGeom prst="rightArrow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7FBCE9B-6C82-47A5-8617-0917445529C8}"/>
              </a:ext>
            </a:extLst>
          </p:cNvPr>
          <p:cNvSpPr/>
          <p:nvPr/>
        </p:nvSpPr>
        <p:spPr>
          <a:xfrm>
            <a:off x="8911472" y="2197604"/>
            <a:ext cx="329938" cy="311084"/>
          </a:xfrm>
          <a:prstGeom prst="rightArrow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0D95C65-46E9-4D91-A286-3C136799223E}"/>
              </a:ext>
            </a:extLst>
          </p:cNvPr>
          <p:cNvSpPr/>
          <p:nvPr/>
        </p:nvSpPr>
        <p:spPr>
          <a:xfrm>
            <a:off x="3799002" y="3076861"/>
            <a:ext cx="5018203" cy="867266"/>
          </a:xfrm>
          <a:prstGeom prst="roundRect">
            <a:avLst/>
          </a:prstGeom>
          <a:noFill/>
          <a:ln w="38100">
            <a:solidFill>
              <a:srgbClr val="54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plataformas, protección de datos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10A388A-0505-42ED-9A6F-BABA7B7DFC0D}"/>
              </a:ext>
            </a:extLst>
          </p:cNvPr>
          <p:cNvSpPr/>
          <p:nvPr/>
        </p:nvSpPr>
        <p:spPr>
          <a:xfrm>
            <a:off x="9335677" y="3076861"/>
            <a:ext cx="2545237" cy="867266"/>
          </a:xfrm>
          <a:prstGeom prst="roundRect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Alfabetizado con limitaciones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ED577363-3FC0-4D02-B74F-7E0E075A4EF5}"/>
              </a:ext>
            </a:extLst>
          </p:cNvPr>
          <p:cNvSpPr/>
          <p:nvPr/>
        </p:nvSpPr>
        <p:spPr>
          <a:xfrm>
            <a:off x="3318234" y="3352836"/>
            <a:ext cx="329938" cy="311084"/>
          </a:xfrm>
          <a:prstGeom prst="rightArrow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20B97A86-D3C6-4D31-9C52-AE32CBD7F91A}"/>
              </a:ext>
            </a:extLst>
          </p:cNvPr>
          <p:cNvSpPr/>
          <p:nvPr/>
        </p:nvSpPr>
        <p:spPr>
          <a:xfrm>
            <a:off x="8911472" y="3353995"/>
            <a:ext cx="329938" cy="311084"/>
          </a:xfrm>
          <a:prstGeom prst="rightArrow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63B38FE-BBD0-400F-B1A2-7CCD02BEC300}"/>
              </a:ext>
            </a:extLst>
          </p:cNvPr>
          <p:cNvSpPr/>
          <p:nvPr/>
        </p:nvSpPr>
        <p:spPr>
          <a:xfrm>
            <a:off x="405352" y="4289339"/>
            <a:ext cx="2799761" cy="867266"/>
          </a:xfrm>
          <a:prstGeom prst="roundRect">
            <a:avLst/>
          </a:prstGeom>
          <a:solidFill>
            <a:srgbClr val="0065A3"/>
          </a:solidFill>
          <a:ln>
            <a:solidFill>
              <a:srgbClr val="00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Avanzado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9ECF2B9-F550-40B4-8167-7A5CFDE37447}"/>
              </a:ext>
            </a:extLst>
          </p:cNvPr>
          <p:cNvSpPr/>
          <p:nvPr/>
        </p:nvSpPr>
        <p:spPr>
          <a:xfrm>
            <a:off x="3799002" y="4289339"/>
            <a:ext cx="5018203" cy="867266"/>
          </a:xfrm>
          <a:prstGeom prst="roundRect">
            <a:avLst/>
          </a:prstGeom>
          <a:noFill/>
          <a:ln w="38100">
            <a:solidFill>
              <a:srgbClr val="54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de contenido, colaboración digital</a:t>
            </a:r>
            <a:endParaRPr lang="es-CO" sz="24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BA6113E-5283-4C9E-A891-1A7BB20F4CBB}"/>
              </a:ext>
            </a:extLst>
          </p:cNvPr>
          <p:cNvSpPr/>
          <p:nvPr/>
        </p:nvSpPr>
        <p:spPr>
          <a:xfrm>
            <a:off x="9335677" y="4289339"/>
            <a:ext cx="2545237" cy="867266"/>
          </a:xfrm>
          <a:prstGeom prst="roundRect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Alfabetizado con limitaciones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0D447FA2-035E-4C0F-9040-159D8C2EF174}"/>
              </a:ext>
            </a:extLst>
          </p:cNvPr>
          <p:cNvSpPr/>
          <p:nvPr/>
        </p:nvSpPr>
        <p:spPr>
          <a:xfrm>
            <a:off x="3318234" y="4565314"/>
            <a:ext cx="329938" cy="311084"/>
          </a:xfrm>
          <a:prstGeom prst="rightArrow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AEDA1A63-8109-43C6-991C-8AC5CA3ACED3}"/>
              </a:ext>
            </a:extLst>
          </p:cNvPr>
          <p:cNvSpPr/>
          <p:nvPr/>
        </p:nvSpPr>
        <p:spPr>
          <a:xfrm>
            <a:off x="8911472" y="4566473"/>
            <a:ext cx="329938" cy="311084"/>
          </a:xfrm>
          <a:prstGeom prst="rightArrow">
            <a:avLst/>
          </a:prstGeom>
          <a:solidFill>
            <a:srgbClr val="54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7423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1219983" y="492424"/>
            <a:ext cx="975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¿Quiénes son los más afectados?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98C2B28-F6DB-4DCD-8137-90DE5A4CBB56}"/>
              </a:ext>
            </a:extLst>
          </p:cNvPr>
          <p:cNvSpPr/>
          <p:nvPr/>
        </p:nvSpPr>
        <p:spPr>
          <a:xfrm>
            <a:off x="1659123" y="1640263"/>
            <a:ext cx="381785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mayores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52F3C31-EFAC-4E98-9886-CB041FA114F7}"/>
              </a:ext>
            </a:extLst>
          </p:cNvPr>
          <p:cNvSpPr/>
          <p:nvPr/>
        </p:nvSpPr>
        <p:spPr>
          <a:xfrm>
            <a:off x="6096000" y="1640263"/>
            <a:ext cx="381785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 familiaridad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57C9267-7039-42A2-9480-8270DE897B22}"/>
              </a:ext>
            </a:extLst>
          </p:cNvPr>
          <p:cNvCxnSpPr>
            <a:stCxn id="4" idx="3"/>
          </p:cNvCxnSpPr>
          <p:nvPr/>
        </p:nvCxnSpPr>
        <p:spPr>
          <a:xfrm>
            <a:off x="5476978" y="1994206"/>
            <a:ext cx="708579" cy="0"/>
          </a:xfrm>
          <a:prstGeom prst="straightConnector1">
            <a:avLst/>
          </a:prstGeom>
          <a:ln>
            <a:solidFill>
              <a:srgbClr val="54585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0D609DE-432C-4BAA-9594-1C1CD10309F9}"/>
              </a:ext>
            </a:extLst>
          </p:cNvPr>
          <p:cNvSpPr/>
          <p:nvPr/>
        </p:nvSpPr>
        <p:spPr>
          <a:xfrm>
            <a:off x="1659123" y="2523150"/>
            <a:ext cx="381785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Migrantes 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2ADA04C-E458-4381-8C7E-77DFB686F0D5}"/>
              </a:ext>
            </a:extLst>
          </p:cNvPr>
          <p:cNvSpPr/>
          <p:nvPr/>
        </p:nvSpPr>
        <p:spPr>
          <a:xfrm>
            <a:off x="6096000" y="2523150"/>
            <a:ext cx="5330860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Desconocimiento de canales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8819C26-CC6D-4BCE-8394-D9D24FBEE680}"/>
              </a:ext>
            </a:extLst>
          </p:cNvPr>
          <p:cNvCxnSpPr>
            <a:stCxn id="9" idx="3"/>
          </p:cNvCxnSpPr>
          <p:nvPr/>
        </p:nvCxnSpPr>
        <p:spPr>
          <a:xfrm>
            <a:off x="5476978" y="2877093"/>
            <a:ext cx="708579" cy="0"/>
          </a:xfrm>
          <a:prstGeom prst="straightConnector1">
            <a:avLst/>
          </a:prstGeom>
          <a:ln>
            <a:solidFill>
              <a:srgbClr val="54585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8F816F6-FCEA-4480-92FF-F01DFDBFDFC7}"/>
              </a:ext>
            </a:extLst>
          </p:cNvPr>
          <p:cNvSpPr/>
          <p:nvPr/>
        </p:nvSpPr>
        <p:spPr>
          <a:xfrm>
            <a:off x="1659123" y="3406037"/>
            <a:ext cx="381785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 escolaridad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123CB15A-60D4-461B-943D-FF752494B758}"/>
              </a:ext>
            </a:extLst>
          </p:cNvPr>
          <p:cNvSpPr/>
          <p:nvPr/>
        </p:nvSpPr>
        <p:spPr>
          <a:xfrm>
            <a:off x="6096000" y="3406037"/>
            <a:ext cx="5962456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Dificultades con lenguaje técnico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2F44EE6D-1D1A-4FF5-A18A-7A7100450E5C}"/>
              </a:ext>
            </a:extLst>
          </p:cNvPr>
          <p:cNvCxnSpPr>
            <a:stCxn id="15" idx="3"/>
          </p:cNvCxnSpPr>
          <p:nvPr/>
        </p:nvCxnSpPr>
        <p:spPr>
          <a:xfrm>
            <a:off x="5476978" y="3759980"/>
            <a:ext cx="708579" cy="0"/>
          </a:xfrm>
          <a:prstGeom prst="straightConnector1">
            <a:avLst/>
          </a:prstGeom>
          <a:ln>
            <a:solidFill>
              <a:srgbClr val="54585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01F01B8-DEB5-4600-978C-CFB761602F2A}"/>
              </a:ext>
            </a:extLst>
          </p:cNvPr>
          <p:cNvSpPr/>
          <p:nvPr/>
        </p:nvSpPr>
        <p:spPr>
          <a:xfrm>
            <a:off x="1659123" y="4288923"/>
            <a:ext cx="381785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Víctimas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87F85BF-2B70-415E-9E78-1625CB6F2B26}"/>
              </a:ext>
            </a:extLst>
          </p:cNvPr>
          <p:cNvSpPr/>
          <p:nvPr/>
        </p:nvSpPr>
        <p:spPr>
          <a:xfrm>
            <a:off x="6096000" y="4288923"/>
            <a:ext cx="381785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 limitado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D1ABD99-7425-4A4E-8341-8E75C199A50D}"/>
              </a:ext>
            </a:extLst>
          </p:cNvPr>
          <p:cNvCxnSpPr>
            <a:stCxn id="18" idx="3"/>
          </p:cNvCxnSpPr>
          <p:nvPr/>
        </p:nvCxnSpPr>
        <p:spPr>
          <a:xfrm>
            <a:off x="5476978" y="4642866"/>
            <a:ext cx="708579" cy="0"/>
          </a:xfrm>
          <a:prstGeom prst="straightConnector1">
            <a:avLst/>
          </a:prstGeom>
          <a:ln>
            <a:solidFill>
              <a:srgbClr val="54585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9774C7E-4AD3-4D91-ABAE-B61EABC19459}"/>
              </a:ext>
            </a:extLst>
          </p:cNvPr>
          <p:cNvSpPr/>
          <p:nvPr/>
        </p:nvSpPr>
        <p:spPr>
          <a:xfrm>
            <a:off x="293803" y="5168575"/>
            <a:ext cx="5183175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con discapacidad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AF495CFB-A40D-4731-98AC-6AA21E9CD1E2}"/>
              </a:ext>
            </a:extLst>
          </p:cNvPr>
          <p:cNvSpPr/>
          <p:nvPr/>
        </p:nvSpPr>
        <p:spPr>
          <a:xfrm>
            <a:off x="6096000" y="5168575"/>
            <a:ext cx="4782532" cy="70788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Barreras de accesibilidad</a:t>
            </a:r>
            <a:endParaRPr lang="es-CO" sz="28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073B994A-17CB-4BC5-AE99-F9BA9D17FAA3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5476978" y="5522518"/>
            <a:ext cx="708579" cy="0"/>
          </a:xfrm>
          <a:prstGeom prst="straightConnector1">
            <a:avLst/>
          </a:prstGeom>
          <a:ln>
            <a:solidFill>
              <a:srgbClr val="54585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80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1219981" y="266181"/>
            <a:ext cx="9752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Datos de caracterización de la Personería de Itagüí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EC8E51C-7F57-42D8-8036-C3FBED67B5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44" y="1807708"/>
            <a:ext cx="5992305" cy="407690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46E4F0A-77A1-40B7-8EFB-A0C26D84D216}"/>
              </a:ext>
            </a:extLst>
          </p:cNvPr>
          <p:cNvSpPr txBox="1"/>
          <p:nvPr/>
        </p:nvSpPr>
        <p:spPr>
          <a:xfrm>
            <a:off x="3099844" y="6191709"/>
            <a:ext cx="544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Informe Rendición de Cuentas 2025</a:t>
            </a:r>
          </a:p>
        </p:txBody>
      </p:sp>
    </p:spTree>
    <p:extLst>
      <p:ext uri="{BB962C8B-B14F-4D97-AF65-F5344CB8AC3E}">
        <p14:creationId xmlns:p14="http://schemas.microsoft.com/office/powerpoint/2010/main" val="53995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208961" y="171913"/>
            <a:ext cx="1177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Implicaciones para la atención al usuario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87387B-84C3-4EEA-82AA-70EEE915A569}"/>
              </a:ext>
            </a:extLst>
          </p:cNvPr>
          <p:cNvSpPr txBox="1"/>
          <p:nvPr/>
        </p:nvSpPr>
        <p:spPr>
          <a:xfrm>
            <a:off x="605280" y="1523437"/>
            <a:ext cx="61254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Barreras técnicas:</a:t>
            </a:r>
          </a:p>
          <a:p>
            <a:endParaRPr lang="es-MX" sz="32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 para navegar la sede electrónica.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para diligenciar formularios digitales.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Desconocimiento para consultar información pública en línea.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111C62-0C62-42AE-AD12-A12624D2F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06" y="1474517"/>
            <a:ext cx="5640569" cy="37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3843495" y="99999"/>
            <a:ext cx="8444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Implicaciones para la atención al usuario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87387B-84C3-4EEA-82AA-70EEE915A569}"/>
              </a:ext>
            </a:extLst>
          </p:cNvPr>
          <p:cNvSpPr txBox="1"/>
          <p:nvPr/>
        </p:nvSpPr>
        <p:spPr>
          <a:xfrm>
            <a:off x="4602245" y="2244060"/>
            <a:ext cx="67382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Barreras emocionales y sociales:</a:t>
            </a:r>
          </a:p>
          <a:p>
            <a:endParaRPr lang="es-MX" sz="32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Miedo a equivocarse o “dañar algo”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Desconfianza hacia lo digital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Sensación de exclusión.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DC76CF-D937-41D9-AF59-94644382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3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3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981052-9248-44BC-9E31-36100722D63C}"/>
              </a:ext>
            </a:extLst>
          </p:cNvPr>
          <p:cNvSpPr txBox="1"/>
          <p:nvPr/>
        </p:nvSpPr>
        <p:spPr>
          <a:xfrm>
            <a:off x="83805" y="118853"/>
            <a:ext cx="1202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619E"/>
                </a:solidFill>
                <a:latin typeface="Arial Black" panose="020B0A04020102020204" pitchFamily="34" charset="0"/>
              </a:rPr>
              <a:t>Implicaciones para la atención al usuario</a:t>
            </a:r>
            <a:endParaRPr lang="es-CO" sz="4000" dirty="0">
              <a:solidFill>
                <a:srgbClr val="00619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87387B-84C3-4EEA-82AA-70EEE915A569}"/>
              </a:ext>
            </a:extLst>
          </p:cNvPr>
          <p:cNvSpPr txBox="1"/>
          <p:nvPr/>
        </p:nvSpPr>
        <p:spPr>
          <a:xfrm>
            <a:off x="1114327" y="1254246"/>
            <a:ext cx="9754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b="1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Institucional:</a:t>
            </a:r>
          </a:p>
          <a:p>
            <a:pPr algn="just"/>
            <a:endParaRPr lang="es-MX" sz="3200" b="1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Retrasos en la atención presencial</a:t>
            </a: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trámites que podrían resolverse en línea.</a:t>
            </a:r>
          </a:p>
          <a:p>
            <a:pPr algn="just"/>
            <a:endParaRPr lang="es-MX" sz="2800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carga </a:t>
            </a: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equipo de ventanilla, que debe suplir la brecha digital.</a:t>
            </a:r>
          </a:p>
          <a:p>
            <a:pPr algn="just"/>
            <a:endParaRPr lang="es-MX" sz="2800" dirty="0">
              <a:solidFill>
                <a:srgbClr val="54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u="sng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 de desigualdad</a:t>
            </a:r>
            <a:r>
              <a:rPr lang="es-MX" sz="28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quienes no dominan lo digital ejercen sus derechos en condiciones desventajosas. </a:t>
            </a:r>
          </a:p>
        </p:txBody>
      </p:sp>
    </p:spTree>
    <p:extLst>
      <p:ext uri="{BB962C8B-B14F-4D97-AF65-F5344CB8AC3E}">
        <p14:creationId xmlns:p14="http://schemas.microsoft.com/office/powerpoint/2010/main" val="2512163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770</Words>
  <Application>Microsoft Office PowerPoint</Application>
  <PresentationFormat>Panorámica</PresentationFormat>
  <Paragraphs>97</Paragraphs>
  <Slides>20</Slides>
  <Notes>0</Notes>
  <HiddenSlides>2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Navarro</dc:creator>
  <cp:lastModifiedBy>Yeimy Montoya</cp:lastModifiedBy>
  <cp:revision>43</cp:revision>
  <cp:lastPrinted>2025-12-15T15:46:56Z</cp:lastPrinted>
  <dcterms:created xsi:type="dcterms:W3CDTF">2025-01-24T02:08:20Z</dcterms:created>
  <dcterms:modified xsi:type="dcterms:W3CDTF">2025-12-16T15:31:32Z</dcterms:modified>
</cp:coreProperties>
</file>